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1" r:id="rId1"/>
  </p:sldMasterIdLst>
  <p:notesMasterIdLst>
    <p:notesMasterId r:id="rId14"/>
  </p:notesMasterIdLst>
  <p:sldIdLst>
    <p:sldId id="256" r:id="rId2"/>
    <p:sldId id="504" r:id="rId3"/>
    <p:sldId id="527" r:id="rId4"/>
    <p:sldId id="528" r:id="rId5"/>
    <p:sldId id="523" r:id="rId6"/>
    <p:sldId id="524" r:id="rId7"/>
    <p:sldId id="525" r:id="rId8"/>
    <p:sldId id="505" r:id="rId9"/>
    <p:sldId id="529" r:id="rId10"/>
    <p:sldId id="510" r:id="rId11"/>
    <p:sldId id="532" r:id="rId12"/>
    <p:sldId id="53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36" autoAdjust="0"/>
    <p:restoredTop sz="94686" autoAdjust="0"/>
  </p:normalViewPr>
  <p:slideViewPr>
    <p:cSldViewPr snapToGrid="0" snapToObjects="1">
      <p:cViewPr varScale="1">
        <p:scale>
          <a:sx n="87" d="100"/>
          <a:sy n="87" d="100"/>
        </p:scale>
        <p:origin x="186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0" cy="465138"/>
          </a:xfrm>
          <a:prstGeom prst="rect">
            <a:avLst/>
          </a:prstGeom>
        </p:spPr>
        <p:txBody>
          <a:bodyPr vert="horz" lIns="91746" tIns="45873" rIns="91746" bIns="4587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3"/>
            <a:ext cx="3037840" cy="465138"/>
          </a:xfrm>
          <a:prstGeom prst="rect">
            <a:avLst/>
          </a:prstGeom>
        </p:spPr>
        <p:txBody>
          <a:bodyPr vert="horz" lIns="91746" tIns="45873" rIns="91746" bIns="45873" rtlCol="0"/>
          <a:lstStyle>
            <a:lvl1pPr algn="r">
              <a:defRPr sz="1100"/>
            </a:lvl1pPr>
          </a:lstStyle>
          <a:p>
            <a:fld id="{1D913231-0E02-4C5C-8429-8AAA7E50F61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6" tIns="45873" rIns="91746" bIns="45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31"/>
            <a:ext cx="5608320" cy="4183063"/>
          </a:xfrm>
          <a:prstGeom prst="rect">
            <a:avLst/>
          </a:prstGeom>
        </p:spPr>
        <p:txBody>
          <a:bodyPr vert="horz" lIns="91746" tIns="45873" rIns="91746" bIns="45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7840" cy="465138"/>
          </a:xfrm>
          <a:prstGeom prst="rect">
            <a:avLst/>
          </a:prstGeom>
        </p:spPr>
        <p:txBody>
          <a:bodyPr vert="horz" lIns="91746" tIns="45873" rIns="91746" bIns="4587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677"/>
            <a:ext cx="3037840" cy="465138"/>
          </a:xfrm>
          <a:prstGeom prst="rect">
            <a:avLst/>
          </a:prstGeom>
        </p:spPr>
        <p:txBody>
          <a:bodyPr vert="horz" lIns="91746" tIns="45873" rIns="91746" bIns="45873" rtlCol="0" anchor="b"/>
          <a:lstStyle>
            <a:lvl1pPr algn="r">
              <a:defRPr sz="1100"/>
            </a:lvl1pPr>
          </a:lstStyle>
          <a:p>
            <a:fld id="{F35E7F1D-A693-415C-9ECA-BB9EF8BD8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5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</p:spTree>
    <p:extLst>
      <p:ext uri="{BB962C8B-B14F-4D97-AF65-F5344CB8AC3E}">
        <p14:creationId xmlns:p14="http://schemas.microsoft.com/office/powerpoint/2010/main" val="413788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8121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9341332" y="7834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4" name="Picture 3" descr="backgroun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6571128" y="466111"/>
            <a:ext cx="2573752" cy="448290"/>
          </a:xfrm>
          <a:prstGeom prst="rect">
            <a:avLst/>
          </a:prstGeom>
          <a:gradFill flip="none" rotWithShape="1">
            <a:gsLst>
              <a:gs pos="66000">
                <a:srgbClr val="68737A"/>
              </a:gs>
              <a:gs pos="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F3A43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05841" y="6356351"/>
            <a:ext cx="2133600" cy="365125"/>
          </a:xfrm>
        </p:spPr>
        <p:txBody>
          <a:bodyPr/>
          <a:lstStyle>
            <a:lvl1pPr>
              <a:defRPr sz="900" b="0" i="0">
                <a:solidFill>
                  <a:srgbClr val="00529B"/>
                </a:solidFill>
                <a:latin typeface="Gotham Bold"/>
                <a:cs typeface="Gotham Bold"/>
              </a:defRPr>
            </a:lvl1pPr>
          </a:lstStyle>
          <a:p>
            <a:fld id="{4B79D4AB-513A-7E45-99B8-1676100666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TPC_newlogo_white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730" y="510158"/>
            <a:ext cx="2298548" cy="357596"/>
          </a:xfrm>
          <a:prstGeom prst="rect">
            <a:avLst/>
          </a:prstGeom>
        </p:spPr>
      </p:pic>
      <p:pic>
        <p:nvPicPr>
          <p:cNvPr id="3" name="Picture 2" descr="bar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1773"/>
            <a:ext cx="6542532" cy="4526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68737A"/>
              </a:gs>
              <a:gs pos="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F3A4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02B1C-B1CA-4DB0-99D4-6001A5594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47" r:id="rId6"/>
    <p:sldLayoutId id="2147483848" r:id="rId7"/>
    <p:sldLayoutId id="2147483857" r:id="rId8"/>
    <p:sldLayoutId id="2147483849" r:id="rId9"/>
    <p:sldLayoutId id="2147483850" r:id="rId10"/>
    <p:sldLayoutId id="214748386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" y="1926897"/>
            <a:ext cx="9143999" cy="1537066"/>
          </a:xfrm>
        </p:spPr>
        <p:txBody>
          <a:bodyPr>
            <a:noAutofit/>
          </a:bodyPr>
          <a:lstStyle/>
          <a:p>
            <a:br>
              <a:rPr lang="en-US" sz="6600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ROBERTS ROAD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RZ/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FDP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2017-BR-030  </a:t>
            </a:r>
            <a:b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690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Community Meeting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" y="44337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February 12, 2019, 7:30 p.m.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303" y="5982710"/>
            <a:ext cx="3035397" cy="572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" y="597610"/>
            <a:ext cx="8632457" cy="53459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23" y="597610"/>
            <a:ext cx="8632456" cy="53459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" y="597610"/>
            <a:ext cx="8632456" cy="53459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F1FB246-CB53-4D26-B9B0-1098428EA3A5}"/>
              </a:ext>
            </a:extLst>
          </p:cNvPr>
          <p:cNvSpPr/>
          <p:nvPr/>
        </p:nvSpPr>
        <p:spPr>
          <a:xfrm>
            <a:off x="7221979" y="2388125"/>
            <a:ext cx="662235" cy="565608"/>
          </a:xfrm>
          <a:prstGeom prst="donu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F1ABC52C-6C70-4B89-AB6F-22671ED7D891}"/>
              </a:ext>
            </a:extLst>
          </p:cNvPr>
          <p:cNvSpPr/>
          <p:nvPr/>
        </p:nvSpPr>
        <p:spPr>
          <a:xfrm>
            <a:off x="473958" y="4840665"/>
            <a:ext cx="662235" cy="565608"/>
          </a:xfrm>
          <a:prstGeom prst="donu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5739A4DF-7923-40BC-8CB3-F3D631ABAB7E}"/>
              </a:ext>
            </a:extLst>
          </p:cNvPr>
          <p:cNvSpPr/>
          <p:nvPr/>
        </p:nvSpPr>
        <p:spPr>
          <a:xfrm>
            <a:off x="4679884" y="631598"/>
            <a:ext cx="662235" cy="565608"/>
          </a:xfrm>
          <a:prstGeom prst="donu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" y="91440"/>
            <a:ext cx="7925879" cy="63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9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81640" y="739588"/>
            <a:ext cx="2172074" cy="276785"/>
          </a:xfrm>
          <a:custGeom>
            <a:avLst/>
            <a:gdLst/>
            <a:ahLst/>
            <a:cxnLst/>
            <a:rect l="l" t="t" r="r" b="b"/>
            <a:pathLst>
              <a:path w="3692525" h="470534">
                <a:moveTo>
                  <a:pt x="0" y="470026"/>
                </a:moveTo>
                <a:lnTo>
                  <a:pt x="3692334" y="470026"/>
                </a:lnTo>
                <a:lnTo>
                  <a:pt x="3692334" y="0"/>
                </a:lnTo>
                <a:lnTo>
                  <a:pt x="0" y="0"/>
                </a:lnTo>
                <a:lnTo>
                  <a:pt x="0" y="470026"/>
                </a:lnTo>
                <a:close/>
              </a:path>
            </a:pathLst>
          </a:custGeom>
          <a:solidFill>
            <a:srgbClr val="B78475"/>
          </a:solidFill>
        </p:spPr>
        <p:txBody>
          <a:bodyPr wrap="square" lIns="0" tIns="0" rIns="0" bIns="0" rtlCol="0"/>
          <a:lstStyle/>
          <a:p>
            <a:endParaRPr sz="1059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12800" y="870229"/>
            <a:ext cx="2911288" cy="284399"/>
          </a:xfrm>
          <a:prstGeom prst="rect">
            <a:avLst/>
          </a:prstGeom>
        </p:spPr>
        <p:txBody>
          <a:bodyPr vert="horz" wrap="square" lIns="0" tIns="8218" rIns="0" bIns="0" rtlCol="0" anchor="ctr">
            <a:spAutoFit/>
          </a:bodyPr>
          <a:lstStyle/>
          <a:p>
            <a:pPr marL="7470">
              <a:spcBef>
                <a:spcPts val="65"/>
              </a:spcBef>
            </a:pPr>
            <a:r>
              <a:rPr sz="1794" b="1" spc="118" dirty="0">
                <a:solidFill>
                  <a:srgbClr val="020303"/>
                </a:solidFill>
                <a:latin typeface="Arial Black"/>
                <a:cs typeface="Arial Black"/>
              </a:rPr>
              <a:t>ILLUSTRATIVE</a:t>
            </a:r>
            <a:r>
              <a:rPr sz="1794" b="1" spc="29" dirty="0">
                <a:solidFill>
                  <a:srgbClr val="020303"/>
                </a:solidFill>
                <a:latin typeface="Arial Black"/>
                <a:cs typeface="Arial Black"/>
              </a:rPr>
              <a:t> </a:t>
            </a:r>
            <a:r>
              <a:rPr sz="1794" b="1" spc="147" dirty="0">
                <a:solidFill>
                  <a:srgbClr val="020303"/>
                </a:solidFill>
                <a:latin typeface="Arial Black"/>
                <a:cs typeface="Arial Black"/>
              </a:rPr>
              <a:t>PLAN</a:t>
            </a:r>
            <a:endParaRPr sz="1794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367" y="2953630"/>
            <a:ext cx="194235" cy="98018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7470">
              <a:spcBef>
                <a:spcPts val="59"/>
              </a:spcBef>
            </a:pPr>
            <a:endParaRPr sz="588">
              <a:latin typeface="Arial Black"/>
              <a:cs typeface="Arial Black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28889"/>
              </p:ext>
            </p:extLst>
          </p:nvPr>
        </p:nvGraphicFramePr>
        <p:xfrm>
          <a:off x="4516447" y="1270564"/>
          <a:ext cx="4007837" cy="3008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5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SITE TABULATION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LAND AREA: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±9.567 AC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PROPOSED ROW DEDICATION: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±1.99 AC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NET SITE AREA: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±7.577 AC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 CREDIT:</a:t>
                      </a:r>
                    </a:p>
                  </a:txBody>
                  <a:tcPr marL="9896" marR="9896" marT="9896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>
                          <a:effectLst/>
                        </a:rPr>
                        <a:t>±0.922 AC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extLst>
                  <a:ext uri="{0D108BD9-81ED-4DB2-BD59-A6C34878D82A}">
                    <a16:rowId xmlns:a16="http://schemas.microsoft.com/office/drawing/2014/main" val="1013439316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PROPOSED DENSITY: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4.29 DU/AC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PARKING SPACES REQUIRED: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90 SPACES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PARKING SPACES PROVIDED: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±208 SPACES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OPEN SPACE PROVIDED: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± 2.60 AC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ACTIVE OPEN SPACE: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± 1.06 AC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BUILDING HEIGHT: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60' MAX.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TOTAL UNITS: 45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96" marR="9896" marT="989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41039-C4FA-4637-8648-5D83D33BA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03" y="1012428"/>
            <a:ext cx="39441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4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8B518-2983-46EF-8931-1456AED4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" y="567093"/>
            <a:ext cx="8765323" cy="57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22" y="597610"/>
            <a:ext cx="8632459" cy="53459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23" y="597610"/>
            <a:ext cx="8632457" cy="53459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2B1C-B1CA-4DB0-99D4-6001A5594C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FE0705-8DDE-49FA-9F73-C949043BD90F}"/>
              </a:ext>
            </a:extLst>
          </p:cNvPr>
          <p:cNvSpPr/>
          <p:nvPr/>
        </p:nvSpPr>
        <p:spPr>
          <a:xfrm>
            <a:off x="5524106" y="3959258"/>
            <a:ext cx="1630837" cy="395925"/>
          </a:xfrm>
          <a:prstGeom prst="ellipse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2</TotalTime>
  <Words>94</Words>
  <Application>Microsoft Office PowerPoint</Application>
  <PresentationFormat>On-screen Show (4:3)</PresentationFormat>
  <Paragraphs>38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Gotham Bold</vt:lpstr>
      <vt:lpstr>Office Theme</vt:lpstr>
      <vt:lpstr> ROBERTS ROAD RZ/FDP 2017-BR-030    </vt:lpstr>
      <vt:lpstr>PowerPoint Presentation</vt:lpstr>
      <vt:lpstr>PowerPoint Presentation</vt:lpstr>
      <vt:lpstr>ILLUSTRATIVE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Pape, Marcia M</dc:creator>
  <cp:lastModifiedBy>Pape, Marcia</cp:lastModifiedBy>
  <cp:revision>2</cp:revision>
  <cp:lastPrinted>2019-02-13T22:31:58Z</cp:lastPrinted>
  <dcterms:modified xsi:type="dcterms:W3CDTF">2019-02-13T22:34:20Z</dcterms:modified>
</cp:coreProperties>
</file>