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59" r:id="rId3"/>
    <p:sldId id="260" r:id="rId4"/>
    <p:sldId id="298" r:id="rId5"/>
    <p:sldId id="360" r:id="rId6"/>
    <p:sldId id="371" r:id="rId7"/>
    <p:sldId id="351" r:id="rId8"/>
    <p:sldId id="352" r:id="rId9"/>
    <p:sldId id="356" r:id="rId10"/>
    <p:sldId id="373" r:id="rId11"/>
    <p:sldId id="261" r:id="rId12"/>
    <p:sldId id="262" r:id="rId13"/>
    <p:sldId id="258" r:id="rId14"/>
    <p:sldId id="264" r:id="rId15"/>
    <p:sldId id="265" r:id="rId16"/>
    <p:sldId id="266" r:id="rId17"/>
    <p:sldId id="268" r:id="rId18"/>
    <p:sldId id="269" r:id="rId19"/>
    <p:sldId id="270" r:id="rId20"/>
    <p:sldId id="271" r:id="rId21"/>
    <p:sldId id="281" r:id="rId22"/>
    <p:sldId id="279" r:id="rId23"/>
    <p:sldId id="280" r:id="rId24"/>
    <p:sldId id="272" r:id="rId25"/>
    <p:sldId id="273" r:id="rId26"/>
    <p:sldId id="275" r:id="rId27"/>
    <p:sldId id="276" r:id="rId28"/>
    <p:sldId id="277" r:id="rId29"/>
    <p:sldId id="267" r:id="rId30"/>
    <p:sldId id="263"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8ED0"/>
    <a:srgbClr val="567FCA"/>
    <a:srgbClr val="3E6DC2"/>
    <a:srgbClr val="7CAFDE"/>
    <a:srgbClr val="3762AF"/>
    <a:srgbClr val="A20000"/>
    <a:srgbClr val="F9F9F9"/>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03" autoAdjust="0"/>
    <p:restoredTop sz="94660"/>
  </p:normalViewPr>
  <p:slideViewPr>
    <p:cSldViewPr snapToGrid="0">
      <p:cViewPr>
        <p:scale>
          <a:sx n="100" d="100"/>
          <a:sy n="100" d="100"/>
        </p:scale>
        <p:origin x="768"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ffxsharev01\OPEH\1%20CoC%20-%20Copy\System%20Performance%20Measures\System%20Performance%20Measures%20-%2005.23.1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fxsharev01\OPEH\1%20CoC%20-%20Copy\System%20Performance%20Measures\System%20Performance%20Measures%20-%2005.23.19.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fxsharev01\OPEH\1%20CoC%20-%20Copy\System%20Performance%20Measures\System%20Performance%20Measures%20-%2005.23.19.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ffxsharev01\OPEH\1%20CoC%20-%20Copy\System%20Performance%20Measures\System%20Performance%20Measures%20-%2005.23.19.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ffxsharev01\OPEH\1%20CoC%20-%20Copy\System%20Performance%20Measures\System%20Performance%20Measures%20-%2005.29.19.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041675984480129"/>
          <c:y val="0.23332189123531613"/>
          <c:w val="0.58581299875017723"/>
          <c:h val="0.64613012424793959"/>
        </c:manualLayout>
      </c:layout>
      <c:barChart>
        <c:barDir val="col"/>
        <c:grouping val="clustered"/>
        <c:varyColors val="0"/>
        <c:ser>
          <c:idx val="0"/>
          <c:order val="0"/>
          <c:tx>
            <c:strRef>
              <c:f>'DATA SET &amp; CHARTS'!$B$45</c:f>
              <c:strCache>
                <c:ptCount val="1"/>
                <c:pt idx="0">
                  <c:v>PIT Count</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trendline>
            <c:spPr>
              <a:ln w="38100" cap="rnd">
                <a:solidFill>
                  <a:schemeClr val="accent2">
                    <a:lumMod val="75000"/>
                  </a:schemeClr>
                </a:solidFill>
                <a:prstDash val="sysDot"/>
                <a:headEnd w="lg" len="med"/>
                <a:tailEnd type="triangle"/>
              </a:ln>
              <a:effectLst/>
            </c:spPr>
            <c:trendlineType val="linear"/>
            <c:dispRSqr val="0"/>
            <c:dispEq val="0"/>
          </c:trendline>
          <c:cat>
            <c:numRef>
              <c:f>'DATA SET &amp; CHARTS'!$A$47:$A$49</c:f>
              <c:numCache>
                <c:formatCode>General</c:formatCode>
                <c:ptCount val="3"/>
                <c:pt idx="0">
                  <c:v>2016</c:v>
                </c:pt>
                <c:pt idx="1">
                  <c:v>2017</c:v>
                </c:pt>
                <c:pt idx="2">
                  <c:v>2018</c:v>
                </c:pt>
              </c:numCache>
            </c:numRef>
          </c:cat>
          <c:val>
            <c:numRef>
              <c:f>'DATA SET &amp; CHARTS'!$B$47:$B$49</c:f>
              <c:numCache>
                <c:formatCode>General</c:formatCode>
                <c:ptCount val="3"/>
                <c:pt idx="0">
                  <c:v>1059</c:v>
                </c:pt>
                <c:pt idx="1">
                  <c:v>964</c:v>
                </c:pt>
                <c:pt idx="2">
                  <c:v>987</c:v>
                </c:pt>
              </c:numCache>
            </c:numRef>
          </c:val>
          <c:extLst>
            <c:ext xmlns:c16="http://schemas.microsoft.com/office/drawing/2014/chart" uri="{C3380CC4-5D6E-409C-BE32-E72D297353CC}">
              <c16:uniqueId val="{00000001-B173-497E-8CA7-BA35AA5463B1}"/>
            </c:ext>
          </c:extLst>
        </c:ser>
        <c:ser>
          <c:idx val="1"/>
          <c:order val="1"/>
          <c:tx>
            <c:strRef>
              <c:f>'DATA SET &amp; CHARTS'!$C$45</c:f>
              <c:strCache>
                <c:ptCount val="1"/>
                <c:pt idx="0">
                  <c:v>ANNUAL Count</c:v>
                </c:pt>
              </c:strCache>
            </c:strRef>
          </c:tx>
          <c:spPr>
            <a:gradFill flip="none" rotWithShape="1">
              <a:gsLst>
                <a:gs pos="0">
                  <a:schemeClr val="bg1"/>
                </a:gs>
                <a:gs pos="48000">
                  <a:schemeClr val="accent3">
                    <a:lumMod val="97000"/>
                    <a:lumOff val="3000"/>
                  </a:schemeClr>
                </a:gs>
                <a:gs pos="100000">
                  <a:schemeClr val="accent3">
                    <a:lumMod val="60000"/>
                    <a:lumOff val="40000"/>
                  </a:schemeClr>
                </a:gs>
              </a:gsLst>
              <a:lin ang="16200000" scaled="1"/>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trendline>
            <c:spPr>
              <a:ln w="38100" cap="rnd">
                <a:solidFill>
                  <a:schemeClr val="accent2">
                    <a:lumMod val="75000"/>
                  </a:schemeClr>
                </a:solidFill>
                <a:prstDash val="sysDot"/>
                <a:tailEnd type="triangle"/>
              </a:ln>
              <a:effectLst/>
            </c:spPr>
            <c:trendlineType val="linear"/>
            <c:dispRSqr val="0"/>
            <c:dispEq val="0"/>
          </c:trendline>
          <c:cat>
            <c:numRef>
              <c:f>'DATA SET &amp; CHARTS'!$A$47:$A$49</c:f>
              <c:numCache>
                <c:formatCode>General</c:formatCode>
                <c:ptCount val="3"/>
                <c:pt idx="0">
                  <c:v>2016</c:v>
                </c:pt>
                <c:pt idx="1">
                  <c:v>2017</c:v>
                </c:pt>
                <c:pt idx="2">
                  <c:v>2018</c:v>
                </c:pt>
              </c:numCache>
            </c:numRef>
          </c:cat>
          <c:val>
            <c:numRef>
              <c:f>'DATA SET &amp; CHARTS'!$C$47:$C$49</c:f>
              <c:numCache>
                <c:formatCode>General</c:formatCode>
                <c:ptCount val="3"/>
                <c:pt idx="0">
                  <c:v>3118</c:v>
                </c:pt>
                <c:pt idx="1">
                  <c:v>3043</c:v>
                </c:pt>
                <c:pt idx="2">
                  <c:v>2808</c:v>
                </c:pt>
              </c:numCache>
            </c:numRef>
          </c:val>
          <c:extLst>
            <c:ext xmlns:c16="http://schemas.microsoft.com/office/drawing/2014/chart" uri="{C3380CC4-5D6E-409C-BE32-E72D297353CC}">
              <c16:uniqueId val="{00000003-B173-497E-8CA7-BA35AA5463B1}"/>
            </c:ext>
          </c:extLst>
        </c:ser>
        <c:dLbls>
          <c:showLegendKey val="0"/>
          <c:showVal val="0"/>
          <c:showCatName val="0"/>
          <c:showSerName val="0"/>
          <c:showPercent val="0"/>
          <c:showBubbleSize val="0"/>
        </c:dLbls>
        <c:gapWidth val="125"/>
        <c:overlap val="-70"/>
        <c:axId val="319516592"/>
        <c:axId val="319516984"/>
      </c:barChart>
      <c:catAx>
        <c:axId val="319516592"/>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19516984"/>
        <c:crosses val="autoZero"/>
        <c:auto val="1"/>
        <c:lblAlgn val="ctr"/>
        <c:lblOffset val="100"/>
        <c:noMultiLvlLbl val="0"/>
      </c:catAx>
      <c:valAx>
        <c:axId val="319516984"/>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319516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567187074621496E-2"/>
          <c:y val="4.9865941608742116E-2"/>
          <c:w val="0.85542979395115304"/>
          <c:h val="0.84497042138241529"/>
        </c:manualLayout>
      </c:layout>
      <c:areaChart>
        <c:grouping val="standard"/>
        <c:varyColors val="0"/>
        <c:ser>
          <c:idx val="0"/>
          <c:order val="0"/>
          <c:tx>
            <c:strRef>
              <c:f>'DATA SET &amp; CHARTS'!$B$77</c:f>
              <c:strCache>
                <c:ptCount val="1"/>
                <c:pt idx="0">
                  <c:v>ES+TH 1st Time Homeless</c:v>
                </c:pt>
              </c:strCache>
            </c:strRef>
          </c:tx>
          <c:spPr>
            <a:gradFill flip="none" rotWithShape="1">
              <a:gsLst>
                <a:gs pos="0">
                  <a:schemeClr val="bg1"/>
                </a:gs>
                <a:gs pos="0">
                  <a:schemeClr val="bg1"/>
                </a:gs>
                <a:gs pos="89000">
                  <a:schemeClr val="accent1">
                    <a:lumMod val="75000"/>
                  </a:schemeClr>
                </a:gs>
                <a:gs pos="97000">
                  <a:schemeClr val="accent1">
                    <a:lumMod val="70000"/>
                  </a:schemeClr>
                </a:gs>
              </a:gsLst>
              <a:lin ang="5400000" scaled="1"/>
              <a:tileRect/>
            </a:gradFill>
            <a:ln>
              <a:noFill/>
            </a:ln>
            <a:effectLst>
              <a:innerShdw dist="38100" dir="16200000">
                <a:schemeClr val="lt1"/>
              </a:innerShdw>
            </a:effectLst>
          </c:spPr>
          <c:dLbls>
            <c:dLbl>
              <c:idx val="0"/>
              <c:layout>
                <c:manualLayout>
                  <c:x val="0"/>
                  <c:y val="-0.2400261385383959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737-45F5-A759-4697A7551C06}"/>
                </c:ext>
              </c:extLst>
            </c:dLbl>
            <c:dLbl>
              <c:idx val="1"/>
              <c:layout>
                <c:manualLayout>
                  <c:x val="-4.252738579471462E-3"/>
                  <c:y val="-0.2729064314888611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37-45F5-A759-4697A7551C06}"/>
                </c:ext>
              </c:extLst>
            </c:dLbl>
            <c:dLbl>
              <c:idx val="2"/>
              <c:layout>
                <c:manualLayout>
                  <c:x val="-4.252738579471462E-3"/>
                  <c:y val="-0.1874176698176515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737-45F5-A759-4697A7551C06}"/>
                </c:ext>
              </c:extLst>
            </c:dLbl>
            <c:spPr>
              <a:solidFill>
                <a:schemeClr val="bg1">
                  <a:lumMod val="95000"/>
                </a:schemeClr>
              </a:solidFill>
              <a:ln>
                <a:noFill/>
              </a:ln>
              <a:effectLst/>
            </c:spPr>
            <c:txPr>
              <a:bodyPr rot="0" spcFirstLastPara="1" vertOverflow="clip" horzOverflow="clip"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LeaderLines val="0"/>
              </c:ext>
            </c:extLst>
          </c:dLbls>
          <c:cat>
            <c:numRef>
              <c:f>'DATA SET &amp; CHARTS'!$A$79:$A$81</c:f>
              <c:numCache>
                <c:formatCode>General</c:formatCode>
                <c:ptCount val="3"/>
                <c:pt idx="0">
                  <c:v>2016</c:v>
                </c:pt>
                <c:pt idx="1">
                  <c:v>2017</c:v>
                </c:pt>
                <c:pt idx="2">
                  <c:v>2018</c:v>
                </c:pt>
              </c:numCache>
            </c:numRef>
          </c:cat>
          <c:val>
            <c:numRef>
              <c:f>'DATA SET &amp; CHARTS'!$B$79:$B$81</c:f>
              <c:numCache>
                <c:formatCode>General</c:formatCode>
                <c:ptCount val="3"/>
                <c:pt idx="0">
                  <c:v>1838</c:v>
                </c:pt>
                <c:pt idx="1">
                  <c:v>1901</c:v>
                </c:pt>
                <c:pt idx="2">
                  <c:v>1704</c:v>
                </c:pt>
              </c:numCache>
            </c:numRef>
          </c:val>
          <c:extLst>
            <c:ext xmlns:c16="http://schemas.microsoft.com/office/drawing/2014/chart" uri="{C3380CC4-5D6E-409C-BE32-E72D297353CC}">
              <c16:uniqueId val="{00000000-BC5D-4993-88B4-5B5FAF718BD0}"/>
            </c:ext>
          </c:extLst>
        </c:ser>
        <c:dLbls>
          <c:showLegendKey val="0"/>
          <c:showVal val="1"/>
          <c:showCatName val="0"/>
          <c:showSerName val="0"/>
          <c:showPercent val="0"/>
          <c:showBubbleSize val="0"/>
        </c:dLbls>
        <c:dropLines>
          <c:spPr>
            <a:ln w="9525" cap="flat" cmpd="sng" algn="ctr">
              <a:gradFill>
                <a:gsLst>
                  <a:gs pos="0">
                    <a:schemeClr val="lt1"/>
                  </a:gs>
                  <a:gs pos="50000">
                    <a:schemeClr val="lt1">
                      <a:alpha val="0"/>
                    </a:schemeClr>
                  </a:gs>
                </a:gsLst>
                <a:lin ang="5400000" scaled="0"/>
              </a:gradFill>
              <a:round/>
            </a:ln>
            <a:effectLst/>
          </c:spPr>
        </c:dropLines>
        <c:axId val="760169584"/>
        <c:axId val="760171544"/>
      </c:areaChart>
      <c:catAx>
        <c:axId val="760169584"/>
        <c:scaling>
          <c:orientation val="minMax"/>
        </c:scaling>
        <c:delete val="0"/>
        <c:axPos val="b"/>
        <c:numFmt formatCode="General" sourceLinked="1"/>
        <c:majorTickMark val="cross"/>
        <c:minorTickMark val="none"/>
        <c:tickLblPos val="nextTo"/>
        <c:spPr>
          <a:noFill/>
          <a:ln w="9525" cap="flat" cmpd="sng" algn="ctr">
            <a:solidFill>
              <a:schemeClr val="accent1">
                <a:lumMod val="40000"/>
                <a:lumOff val="60000"/>
                <a:alpha val="2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760171544"/>
        <c:crosses val="autoZero"/>
        <c:auto val="1"/>
        <c:lblAlgn val="ctr"/>
        <c:lblOffset val="100"/>
        <c:tickMarkSkip val="1"/>
        <c:noMultiLvlLbl val="0"/>
      </c:catAx>
      <c:valAx>
        <c:axId val="760171544"/>
        <c:scaling>
          <c:orientation val="minMax"/>
          <c:max val="2400"/>
          <c:min val="1400"/>
        </c:scaling>
        <c:delete val="1"/>
        <c:axPos val="l"/>
        <c:majorGridlines>
          <c:spPr>
            <a:ln>
              <a:solidFill>
                <a:schemeClr val="accent1">
                  <a:lumMod val="40000"/>
                  <a:lumOff val="60000"/>
                  <a:alpha val="25000"/>
                </a:schemeClr>
              </a:solidFill>
            </a:ln>
            <a:effectLst/>
          </c:spPr>
        </c:majorGridlines>
        <c:numFmt formatCode="General" sourceLinked="1"/>
        <c:majorTickMark val="out"/>
        <c:minorTickMark val="none"/>
        <c:tickLblPos val="nextTo"/>
        <c:crossAx val="760169584"/>
        <c:crosses val="autoZero"/>
        <c:crossBetween val="midCat"/>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28726245218089"/>
          <c:y val="0.16803877459460659"/>
          <c:w val="0.71256649650445991"/>
          <c:h val="0.70875525410775697"/>
        </c:manualLayout>
      </c:layout>
      <c:barChart>
        <c:barDir val="col"/>
        <c:grouping val="clustered"/>
        <c:varyColors val="0"/>
        <c:ser>
          <c:idx val="0"/>
          <c:order val="0"/>
          <c:tx>
            <c:strRef>
              <c:f>'DATA SET &amp; CHARTS'!$C$10</c:f>
              <c:strCache>
                <c:ptCount val="1"/>
                <c:pt idx="0">
                  <c:v>ES-SH Avg (Days)</c:v>
                </c:pt>
              </c:strCache>
            </c:strRef>
          </c:tx>
          <c:spPr>
            <a:gradFill flip="none" rotWithShape="1">
              <a:gsLst>
                <a:gs pos="30000">
                  <a:schemeClr val="accent3">
                    <a:lumMod val="40000"/>
                    <a:lumOff val="60000"/>
                  </a:schemeClr>
                </a:gs>
                <a:gs pos="65000">
                  <a:schemeClr val="accent3">
                    <a:lumMod val="95000"/>
                    <a:lumOff val="5000"/>
                  </a:schemeClr>
                </a:gs>
                <a:gs pos="100000">
                  <a:schemeClr val="bg1">
                    <a:lumMod val="50000"/>
                  </a:schemeClr>
                </a:gs>
              </a:gsLst>
              <a:path path="circle">
                <a:fillToRect l="50000" t="130000" r="50000" b="-30000"/>
              </a:path>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trendline>
            <c:spPr>
              <a:ln w="38100" cap="rnd">
                <a:solidFill>
                  <a:schemeClr val="accent2">
                    <a:lumMod val="75000"/>
                  </a:schemeClr>
                </a:solidFill>
                <a:prstDash val="sysDot"/>
                <a:tailEnd type="triangle"/>
              </a:ln>
              <a:effectLst/>
            </c:spPr>
            <c:trendlineType val="linear"/>
            <c:dispRSqr val="0"/>
            <c:dispEq val="0"/>
          </c:trendline>
          <c:cat>
            <c:numRef>
              <c:f>'DATA SET &amp; CHARTS'!$B$11:$B$13</c:f>
              <c:numCache>
                <c:formatCode>General</c:formatCode>
                <c:ptCount val="3"/>
                <c:pt idx="0">
                  <c:v>2016</c:v>
                </c:pt>
                <c:pt idx="1">
                  <c:v>2017</c:v>
                </c:pt>
                <c:pt idx="2">
                  <c:v>2018</c:v>
                </c:pt>
              </c:numCache>
            </c:numRef>
          </c:cat>
          <c:val>
            <c:numRef>
              <c:f>'DATA SET &amp; CHARTS'!$C$11:$C$13</c:f>
              <c:numCache>
                <c:formatCode>General</c:formatCode>
                <c:ptCount val="3"/>
                <c:pt idx="0">
                  <c:v>61</c:v>
                </c:pt>
                <c:pt idx="1">
                  <c:v>63</c:v>
                </c:pt>
                <c:pt idx="2">
                  <c:v>71</c:v>
                </c:pt>
              </c:numCache>
            </c:numRef>
          </c:val>
          <c:extLst>
            <c:ext xmlns:c16="http://schemas.microsoft.com/office/drawing/2014/chart" uri="{C3380CC4-5D6E-409C-BE32-E72D297353CC}">
              <c16:uniqueId val="{00000000-82DF-4E88-992F-B270D28165F0}"/>
            </c:ext>
          </c:extLst>
        </c:ser>
        <c:dLbls>
          <c:dLblPos val="inEnd"/>
          <c:showLegendKey val="0"/>
          <c:showVal val="1"/>
          <c:showCatName val="0"/>
          <c:showSerName val="0"/>
          <c:showPercent val="0"/>
          <c:showBubbleSize val="0"/>
        </c:dLbls>
        <c:gapWidth val="125"/>
        <c:overlap val="-73"/>
        <c:axId val="319519336"/>
        <c:axId val="319519728"/>
      </c:barChart>
      <c:catAx>
        <c:axId val="319519336"/>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19519728"/>
        <c:crosses val="autoZero"/>
        <c:auto val="1"/>
        <c:lblAlgn val="ctr"/>
        <c:lblOffset val="100"/>
        <c:noMultiLvlLbl val="0"/>
      </c:catAx>
      <c:valAx>
        <c:axId val="319519728"/>
        <c:scaling>
          <c:orientation val="minMax"/>
          <c:max val="150"/>
          <c:min val="0"/>
        </c:scaling>
        <c:delete val="1"/>
        <c:axPos val="l"/>
        <c:numFmt formatCode="General" sourceLinked="1"/>
        <c:majorTickMark val="none"/>
        <c:minorTickMark val="none"/>
        <c:tickLblPos val="nextTo"/>
        <c:crossAx val="3195193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53819746678735"/>
          <c:y val="0.16953703167700057"/>
          <c:w val="0.70716728886289959"/>
          <c:h val="0.73955880661897466"/>
        </c:manualLayout>
      </c:layout>
      <c:barChart>
        <c:barDir val="col"/>
        <c:grouping val="clustered"/>
        <c:varyColors val="0"/>
        <c:ser>
          <c:idx val="0"/>
          <c:order val="0"/>
          <c:tx>
            <c:strRef>
              <c:f>'DATA SET &amp; CHARTS'!$F$10</c:f>
              <c:strCache>
                <c:ptCount val="1"/>
                <c:pt idx="0">
                  <c:v>Number of Persons Served (ES)</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trendline>
            <c:spPr>
              <a:ln w="38100" cap="rnd">
                <a:solidFill>
                  <a:schemeClr val="accent2">
                    <a:lumMod val="75000"/>
                  </a:schemeClr>
                </a:solidFill>
                <a:prstDash val="sysDot"/>
                <a:tailEnd type="triangle"/>
              </a:ln>
              <a:effectLst/>
            </c:spPr>
            <c:trendlineType val="linear"/>
            <c:dispRSqr val="0"/>
            <c:dispEq val="0"/>
          </c:trendline>
          <c:cat>
            <c:numRef>
              <c:f>'DATA SET &amp; CHARTS'!$E$11:$E$13</c:f>
              <c:numCache>
                <c:formatCode>General</c:formatCode>
                <c:ptCount val="3"/>
                <c:pt idx="0">
                  <c:v>2016</c:v>
                </c:pt>
                <c:pt idx="1">
                  <c:v>2017</c:v>
                </c:pt>
                <c:pt idx="2">
                  <c:v>2018</c:v>
                </c:pt>
              </c:numCache>
            </c:numRef>
          </c:cat>
          <c:val>
            <c:numRef>
              <c:f>'DATA SET &amp; CHARTS'!$F$11:$F$13</c:f>
              <c:numCache>
                <c:formatCode>General</c:formatCode>
                <c:ptCount val="3"/>
                <c:pt idx="0">
                  <c:v>2831</c:v>
                </c:pt>
                <c:pt idx="1">
                  <c:v>2828</c:v>
                </c:pt>
                <c:pt idx="2">
                  <c:v>2573</c:v>
                </c:pt>
              </c:numCache>
            </c:numRef>
          </c:val>
          <c:extLst>
            <c:ext xmlns:c16="http://schemas.microsoft.com/office/drawing/2014/chart" uri="{C3380CC4-5D6E-409C-BE32-E72D297353CC}">
              <c16:uniqueId val="{00000000-5CC0-401F-A38A-42A5177553D7}"/>
            </c:ext>
          </c:extLst>
        </c:ser>
        <c:dLbls>
          <c:dLblPos val="outEnd"/>
          <c:showLegendKey val="0"/>
          <c:showVal val="1"/>
          <c:showCatName val="0"/>
          <c:showSerName val="0"/>
          <c:showPercent val="0"/>
          <c:showBubbleSize val="0"/>
        </c:dLbls>
        <c:gapWidth val="125"/>
        <c:overlap val="-70"/>
        <c:axId val="319515416"/>
        <c:axId val="319520120"/>
      </c:barChart>
      <c:catAx>
        <c:axId val="319515416"/>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319520120"/>
        <c:crosses val="autoZero"/>
        <c:auto val="1"/>
        <c:lblAlgn val="ctr"/>
        <c:lblOffset val="100"/>
        <c:noMultiLvlLbl val="0"/>
      </c:catAx>
      <c:valAx>
        <c:axId val="319520120"/>
        <c:scaling>
          <c:orientation val="minMax"/>
          <c:max val="3300"/>
        </c:scaling>
        <c:delete val="1"/>
        <c:axPos val="l"/>
        <c:numFmt formatCode="General" sourceLinked="1"/>
        <c:majorTickMark val="none"/>
        <c:minorTickMark val="none"/>
        <c:tickLblPos val="nextTo"/>
        <c:crossAx val="3195154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74469092276819"/>
          <c:y val="6.4814814814814811E-2"/>
          <c:w val="0.55096842666301626"/>
          <c:h val="0.80933471240282806"/>
        </c:manualLayout>
      </c:layout>
      <c:scatterChart>
        <c:scatterStyle val="lineMarker"/>
        <c:varyColors val="0"/>
        <c:ser>
          <c:idx val="0"/>
          <c:order val="0"/>
          <c:tx>
            <c:strRef>
              <c:f>'DATA SET &amp; CHARTS'!$B$114</c:f>
              <c:strCache>
                <c:ptCount val="1"/>
                <c:pt idx="0">
                  <c:v>SO</c:v>
                </c:pt>
              </c:strCache>
            </c:strRef>
          </c:tx>
          <c:spPr>
            <a:ln w="25400" cap="rnd">
              <a:noFill/>
              <a:round/>
            </a:ln>
            <a:effectLst/>
          </c:spPr>
          <c:marker>
            <c:symbol val="circle"/>
            <c:size val="5"/>
            <c:spPr>
              <a:solidFill>
                <a:schemeClr val="accent1"/>
              </a:solidFill>
              <a:ln w="9525">
                <a:solidFill>
                  <a:schemeClr val="accent1"/>
                </a:solidFill>
                <a:round/>
              </a:ln>
              <a:effectLst/>
            </c:spPr>
          </c:marker>
          <c:dLbls>
            <c:spPr>
              <a:solidFill>
                <a:schemeClr val="accen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600" b="0" i="0" u="none" strike="noStrike" kern="1200" baseline="0">
                    <a:solidFill>
                      <a:schemeClr val="bg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LeaderLines val="1"/>
                <c15:leaderLines>
                  <c:spPr>
                    <a:ln w="9525">
                      <a:solidFill>
                        <a:schemeClr val="tx2">
                          <a:lumMod val="35000"/>
                          <a:lumOff val="65000"/>
                        </a:schemeClr>
                      </a:solidFill>
                    </a:ln>
                    <a:effectLst/>
                  </c:spPr>
                </c15:leaderLines>
              </c:ext>
            </c:extLst>
          </c:dLbls>
          <c:trendline>
            <c:spPr>
              <a:ln w="9525" cap="rnd">
                <a:solidFill>
                  <a:schemeClr val="accent1"/>
                </a:solidFill>
                <a:prstDash val="sysDash"/>
              </a:ln>
              <a:effectLst/>
            </c:spPr>
            <c:trendlineType val="linear"/>
            <c:dispRSqr val="0"/>
            <c:dispEq val="0"/>
          </c:trendline>
          <c:xVal>
            <c:numRef>
              <c:f>'DATA SET &amp; CHARTS'!$A$115:$A$117</c:f>
              <c:numCache>
                <c:formatCode>General</c:formatCode>
                <c:ptCount val="3"/>
                <c:pt idx="0">
                  <c:v>2016</c:v>
                </c:pt>
                <c:pt idx="1">
                  <c:v>2017</c:v>
                </c:pt>
                <c:pt idx="2">
                  <c:v>2018</c:v>
                </c:pt>
              </c:numCache>
            </c:numRef>
          </c:xVal>
          <c:yVal>
            <c:numRef>
              <c:f>'DATA SET &amp; CHARTS'!$B$115:$B$117</c:f>
              <c:numCache>
                <c:formatCode>0%</c:formatCode>
                <c:ptCount val="3"/>
                <c:pt idx="0">
                  <c:v>0.39179954441913439</c:v>
                </c:pt>
                <c:pt idx="1">
                  <c:v>0.32825719120135366</c:v>
                </c:pt>
                <c:pt idx="2">
                  <c:v>0.33</c:v>
                </c:pt>
              </c:numCache>
            </c:numRef>
          </c:yVal>
          <c:smooth val="0"/>
          <c:extLst>
            <c:ext xmlns:c16="http://schemas.microsoft.com/office/drawing/2014/chart" uri="{C3380CC4-5D6E-409C-BE32-E72D297353CC}">
              <c16:uniqueId val="{00000001-A1F4-47E5-91BC-D08F3247C7F0}"/>
            </c:ext>
          </c:extLst>
        </c:ser>
        <c:ser>
          <c:idx val="1"/>
          <c:order val="1"/>
          <c:tx>
            <c:strRef>
              <c:f>'DATA SET &amp; CHARTS'!$C$114</c:f>
              <c:strCache>
                <c:ptCount val="1"/>
                <c:pt idx="0">
                  <c:v>ES+TH+RRH</c:v>
                </c:pt>
              </c:strCache>
            </c:strRef>
          </c:tx>
          <c:spPr>
            <a:ln w="25400" cap="rnd">
              <a:noFill/>
              <a:round/>
            </a:ln>
            <a:effectLst/>
          </c:spPr>
          <c:marker>
            <c:symbol val="circle"/>
            <c:size val="5"/>
            <c:spPr>
              <a:solidFill>
                <a:schemeClr val="accent2">
                  <a:lumMod val="75000"/>
                </a:schemeClr>
              </a:solidFill>
              <a:ln w="9525">
                <a:solidFill>
                  <a:schemeClr val="accent2">
                    <a:lumMod val="75000"/>
                  </a:schemeClr>
                </a:solidFill>
                <a:round/>
              </a:ln>
              <a:effectLst/>
            </c:spPr>
          </c:marker>
          <c:dLbls>
            <c:spPr>
              <a:solidFill>
                <a:schemeClr val="accent2">
                  <a:lumMod val="75000"/>
                </a:schemeClr>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1600" b="0"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LeaderLines val="1"/>
                <c15:leaderLines>
                  <c:spPr>
                    <a:ln w="9525">
                      <a:solidFill>
                        <a:schemeClr val="tx2">
                          <a:lumMod val="35000"/>
                          <a:lumOff val="65000"/>
                        </a:schemeClr>
                      </a:solidFill>
                    </a:ln>
                    <a:effectLst/>
                  </c:spPr>
                </c15:leaderLines>
              </c:ext>
            </c:extLst>
          </c:dLbls>
          <c:trendline>
            <c:spPr>
              <a:ln w="9525" cap="rnd">
                <a:solidFill>
                  <a:schemeClr val="accent2">
                    <a:lumMod val="75000"/>
                  </a:schemeClr>
                </a:solidFill>
                <a:prstDash val="sysDash"/>
              </a:ln>
              <a:effectLst/>
            </c:spPr>
            <c:trendlineType val="linear"/>
            <c:dispRSqr val="0"/>
            <c:dispEq val="0"/>
          </c:trendline>
          <c:xVal>
            <c:numRef>
              <c:f>'DATA SET &amp; CHARTS'!$A$115:$A$117</c:f>
              <c:numCache>
                <c:formatCode>General</c:formatCode>
                <c:ptCount val="3"/>
                <c:pt idx="0">
                  <c:v>2016</c:v>
                </c:pt>
                <c:pt idx="1">
                  <c:v>2017</c:v>
                </c:pt>
                <c:pt idx="2">
                  <c:v>2018</c:v>
                </c:pt>
              </c:numCache>
            </c:numRef>
          </c:xVal>
          <c:yVal>
            <c:numRef>
              <c:f>'DATA SET &amp; CHARTS'!$C$115:$C$117</c:f>
              <c:numCache>
                <c:formatCode>0%</c:formatCode>
                <c:ptCount val="3"/>
                <c:pt idx="0">
                  <c:v>0.45427944403803949</c:v>
                </c:pt>
                <c:pt idx="1">
                  <c:v>0.48153618906942391</c:v>
                </c:pt>
                <c:pt idx="2">
                  <c:v>0.44</c:v>
                </c:pt>
              </c:numCache>
            </c:numRef>
          </c:yVal>
          <c:smooth val="0"/>
          <c:extLst>
            <c:ext xmlns:c16="http://schemas.microsoft.com/office/drawing/2014/chart" uri="{C3380CC4-5D6E-409C-BE32-E72D297353CC}">
              <c16:uniqueId val="{00000003-A1F4-47E5-91BC-D08F3247C7F0}"/>
            </c:ext>
          </c:extLst>
        </c:ser>
        <c:ser>
          <c:idx val="2"/>
          <c:order val="2"/>
          <c:tx>
            <c:strRef>
              <c:f>'DATA SET &amp; CHARTS'!$D$114</c:f>
              <c:strCache>
                <c:ptCount val="1"/>
                <c:pt idx="0">
                  <c:v>PH Retention or Exit to PH</c:v>
                </c:pt>
              </c:strCache>
            </c:strRef>
          </c:tx>
          <c:spPr>
            <a:ln w="25400" cap="rnd">
              <a:noFill/>
              <a:round/>
            </a:ln>
            <a:effectLst/>
          </c:spPr>
          <c:marker>
            <c:symbol val="circle"/>
            <c:size val="5"/>
            <c:spPr>
              <a:solidFill>
                <a:schemeClr val="tx1">
                  <a:lumMod val="65000"/>
                  <a:lumOff val="35000"/>
                </a:schemeClr>
              </a:solidFill>
              <a:ln w="9525">
                <a:solidFill>
                  <a:schemeClr val="tx1">
                    <a:lumMod val="65000"/>
                    <a:lumOff val="35000"/>
                  </a:schemeClr>
                </a:solidFill>
                <a:round/>
              </a:ln>
              <a:effectLst/>
            </c:spPr>
          </c:marker>
          <c:dLbls>
            <c:spPr>
              <a:solidFill>
                <a:schemeClr val="tx1">
                  <a:lumMod val="65000"/>
                  <a:lumOff val="35000"/>
                </a:schemeClr>
              </a:solidFill>
              <a:ln>
                <a:solidFill>
                  <a:schemeClr val="dk1">
                    <a:lumMod val="25000"/>
                    <a:lumOff val="75000"/>
                  </a:schemeClr>
                </a:solidFill>
              </a:ln>
              <a:effectLst/>
            </c:spPr>
            <c:txPr>
              <a:bodyPr rot="0" spcFirstLastPara="1" vertOverflow="clip" horzOverflow="clip"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oundRect">
                    <a:avLst/>
                  </a:prstGeom>
                  <a:noFill/>
                  <a:ln>
                    <a:noFill/>
                  </a:ln>
                </c15:spPr>
                <c15:showLeaderLines val="1"/>
                <c15:leaderLines>
                  <c:spPr>
                    <a:ln w="9525">
                      <a:solidFill>
                        <a:schemeClr val="tx2">
                          <a:lumMod val="35000"/>
                          <a:lumOff val="65000"/>
                        </a:schemeClr>
                      </a:solidFill>
                    </a:ln>
                    <a:effectLst/>
                  </c:spPr>
                </c15:leaderLines>
              </c:ext>
            </c:extLst>
          </c:dLbls>
          <c:trendline>
            <c:spPr>
              <a:ln w="9525" cap="rnd">
                <a:solidFill>
                  <a:schemeClr val="tx1">
                    <a:lumMod val="65000"/>
                    <a:lumOff val="35000"/>
                  </a:schemeClr>
                </a:solidFill>
                <a:prstDash val="sysDash"/>
              </a:ln>
              <a:effectLst/>
            </c:spPr>
            <c:trendlineType val="linear"/>
            <c:dispRSqr val="0"/>
            <c:dispEq val="0"/>
          </c:trendline>
          <c:xVal>
            <c:numRef>
              <c:f>'DATA SET &amp; CHARTS'!$A$115:$A$117</c:f>
              <c:numCache>
                <c:formatCode>General</c:formatCode>
                <c:ptCount val="3"/>
                <c:pt idx="0">
                  <c:v>2016</c:v>
                </c:pt>
                <c:pt idx="1">
                  <c:v>2017</c:v>
                </c:pt>
                <c:pt idx="2">
                  <c:v>2018</c:v>
                </c:pt>
              </c:numCache>
            </c:numRef>
          </c:xVal>
          <c:yVal>
            <c:numRef>
              <c:f>'DATA SET &amp; CHARTS'!$D$115:$D$117</c:f>
              <c:numCache>
                <c:formatCode>0%</c:formatCode>
                <c:ptCount val="3"/>
                <c:pt idx="0">
                  <c:v>0.96178343949044587</c:v>
                </c:pt>
                <c:pt idx="1">
                  <c:v>0.91508052708638365</c:v>
                </c:pt>
                <c:pt idx="2">
                  <c:v>0.97</c:v>
                </c:pt>
              </c:numCache>
            </c:numRef>
          </c:yVal>
          <c:smooth val="0"/>
          <c:extLst>
            <c:ext xmlns:c16="http://schemas.microsoft.com/office/drawing/2014/chart" uri="{C3380CC4-5D6E-409C-BE32-E72D297353CC}">
              <c16:uniqueId val="{00000005-A1F4-47E5-91BC-D08F3247C7F0}"/>
            </c:ext>
          </c:extLst>
        </c:ser>
        <c:dLbls>
          <c:showLegendKey val="0"/>
          <c:showVal val="0"/>
          <c:showCatName val="0"/>
          <c:showSerName val="0"/>
          <c:showPercent val="0"/>
          <c:showBubbleSize val="0"/>
        </c:dLbls>
        <c:axId val="760168016"/>
        <c:axId val="760168408"/>
      </c:scatterChart>
      <c:valAx>
        <c:axId val="760168016"/>
        <c:scaling>
          <c:orientation val="minMax"/>
          <c:max val="2018"/>
          <c:min val="2016"/>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760168408"/>
        <c:crosses val="autoZero"/>
        <c:crossBetween val="midCat"/>
        <c:majorUnit val="1"/>
      </c:valAx>
      <c:valAx>
        <c:axId val="760168408"/>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760168016"/>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lumMod val="95000"/>
      </a:schemeClr>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5">
  <cs:axisTitle>
    <cs:lnRef idx="0"/>
    <cs:fillRef idx="0"/>
    <cs:effectRef idx="0"/>
    <cs:fontRef idx="minor">
      <a:schemeClr val="lt1"/>
    </cs:fontRef>
    <cs:defRPr sz="1197" kern="1200"/>
  </cs:axisTitle>
  <cs:categoryAxis>
    <cs:lnRef idx="0">
      <cs:styleClr val="0"/>
    </cs:lnRef>
    <cs:fillRef idx="0"/>
    <cs:effectRef idx="0"/>
    <cs:fontRef idx="minor">
      <a:schemeClr val="lt1"/>
    </cs:fontRef>
    <cs:spPr>
      <a:ln w="9525" cap="flat" cmpd="sng" algn="ctr">
        <a:solidFill>
          <a:schemeClr val="phClr">
            <a:lumMod val="40000"/>
            <a:lumOff val="60000"/>
            <a:alpha val="25000"/>
          </a:schemeClr>
        </a:solidFill>
        <a:round/>
      </a:ln>
    </cs:spPr>
    <cs:defRPr sz="1197" kern="1200"/>
  </cs:categoryAxis>
  <cs:chartArea>
    <cs:lnRef idx="0">
      <cs:styleClr val="0"/>
    </cs:lnRef>
    <cs:fillRef idx="0">
      <cs:styleClr val="0"/>
    </cs:fillRef>
    <cs:effectRef idx="0"/>
    <cs:fontRef idx="minor">
      <a:schemeClr val="lt1"/>
    </cs:fontRef>
    <cs:spPr>
      <a:solidFill>
        <a:schemeClr val="phClr"/>
      </a:solidFill>
      <a:ln w="9525" cap="flat" cmpd="sng" algn="ctr">
        <a:solidFill>
          <a:schemeClr val="phClr"/>
        </a:solidFill>
        <a:round/>
      </a:ln>
    </cs:spPr>
    <cs:defRPr sz="1197" kern="1200"/>
  </cs:chartArea>
  <cs:dataLabel>
    <cs:lnRef idx="0"/>
    <cs:fillRef idx="0"/>
    <cs:effectRef idx="0"/>
    <cs:fontRef idx="minor">
      <a:schemeClr val="lt1"/>
    </cs:fontRef>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tx1"/>
    </cs:fontRef>
    <cs:spPr>
      <a:gradFill>
        <a:gsLst>
          <a:gs pos="0">
            <a:schemeClr val="lt1">
              <a:alpha val="50000"/>
            </a:schemeClr>
          </a:gs>
          <a:gs pos="100000">
            <a:schemeClr val="lt1">
              <a:alpha val="0"/>
            </a:schemeClr>
          </a:gs>
        </a:gsLst>
        <a:lin ang="5400000" scaled="0"/>
      </a:gradFill>
      <a:ln>
        <a:solidFill>
          <a:schemeClr val="phClr"/>
        </a:solidFill>
      </a:ln>
      <a:effectLst>
        <a:innerShdw dist="38100" dir="16200000">
          <a:schemeClr val="lt1"/>
        </a:innerShdw>
      </a:effectLst>
    </cs:spPr>
  </cs:dataPoint>
  <cs:dataPoint3D>
    <cs:lnRef idx="0">
      <cs:styleClr val="auto"/>
    </cs:lnRef>
    <cs:fillRef idx="0"/>
    <cs:effectRef idx="0"/>
    <cs:fontRef idx="minor">
      <a:schemeClr val="lt1"/>
    </cs:fontRef>
    <cs:spPr>
      <a:gradFill>
        <a:gsLst>
          <a:gs pos="0">
            <a:schemeClr val="lt1">
              <a:alpha val="50000"/>
            </a:schemeClr>
          </a:gs>
          <a:gs pos="100000">
            <a:schemeClr val="lt1">
              <a:alpha val="0"/>
            </a:schemeClr>
          </a:gs>
        </a:gsLst>
        <a:lin ang="5400000" scaled="0"/>
      </a:gradFill>
      <a:ln>
        <a:solidFill>
          <a:schemeClr val="phClr"/>
        </a:solidFill>
      </a:ln>
      <a:effectLst>
        <a:innerShdw dist="38100" dir="16200000">
          <a:schemeClr val="lt1"/>
        </a:innerShdw>
      </a:effectLst>
    </cs:spPr>
  </cs:dataPoint3D>
  <cs:dataPointLine>
    <cs:lnRef idx="0">
      <cs:styleClr val="auto"/>
    </cs:lnRef>
    <cs:fillRef idx="0"/>
    <cs:effectRef idx="0">
      <cs:styleClr val="auto"/>
    </cs:effectRef>
    <cs:fontRef idx="minor">
      <a:schemeClr val="lt1"/>
    </cs:fontRef>
    <cs:spPr>
      <a:ln w="34925"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lt1"/>
    </cs:fontRef>
    <cs:spPr>
      <a:solidFill>
        <a:schemeClr val="phClr"/>
      </a:solidFill>
      <a:ln w="22225">
        <a:solidFill>
          <a:schemeClr val="lt1"/>
        </a:solidFill>
        <a:round/>
      </a:ln>
    </cs:spPr>
  </cs:dataPointMarker>
  <cs:dataPointMarkerLayout symbol="circle" size="5"/>
  <cs:dataPointWireframe>
    <cs:lnRef idx="0">
      <cs:styleClr val="auto"/>
    </cs:lnRef>
    <cs:fillRef idx="0"/>
    <cs:effectRef idx="0"/>
    <cs:fontRef idx="minor">
      <a:schemeClr val="lt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40000"/>
            <a:lumOff val="60000"/>
            <a:alpha val="25000"/>
          </a:schemeClr>
        </a:solidFill>
      </a:ln>
    </cs:spPr>
    <cs:defRPr sz="1197" kern="1200"/>
  </cs:dataTable>
  <cs:downBar>
    <cs:lnRef idx="0">
      <cs:styleClr val="0"/>
    </cs:lnRef>
    <cs:fillRef idx="0"/>
    <cs:effectRef idx="0"/>
    <cs:fontRef idx="minor">
      <a:schemeClr val="lt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lt1"/>
    </cs:fontRef>
    <cs:spPr>
      <a:ln w="9525" cap="flat" cmpd="sng" algn="ctr">
        <a:gradFill>
          <a:gsLst>
            <a:gs pos="0">
              <a:schemeClr val="lt1"/>
            </a:gs>
            <a:gs pos="50000">
              <a:schemeClr val="lt1">
                <a:alpha val="0"/>
              </a:schemeClr>
            </a:gs>
          </a:gsLst>
          <a:lin ang="5400000" scaled="0"/>
        </a:gradFill>
        <a:round/>
      </a:ln>
    </cs:spPr>
  </cs:dropLine>
  <cs:errorBar>
    <cs:lnRef idx="0">
      <cs:styleClr val="0"/>
    </cs:lnRef>
    <cs:fillRef idx="0"/>
    <cs:effectRef idx="0"/>
    <cs:fontRef idx="minor">
      <a:schemeClr val="lt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lt1"/>
    </cs:fontRef>
  </cs:floor>
  <cs:gridlineMajor>
    <cs:lnRef idx="0">
      <cs:styleClr val="0"/>
    </cs:lnRef>
    <cs:fillRef idx="0"/>
    <cs:effectRef idx="0"/>
    <cs:fontRef idx="minor">
      <a:schemeClr val="lt1"/>
    </cs:fontRef>
    <cs:spPr>
      <a:ln>
        <a:solidFill>
          <a:schemeClr val="phClr">
            <a:lumMod val="40000"/>
            <a:lumOff val="60000"/>
            <a:alpha val="25000"/>
          </a:schemeClr>
        </a:solidFill>
      </a:ln>
    </cs:spPr>
  </cs:gridlineMajor>
  <cs:gridlineMinor>
    <cs:lnRef idx="0">
      <cs:styleClr val="0"/>
    </cs:lnRef>
    <cs:fillRef idx="0"/>
    <cs:effectRef idx="0"/>
    <cs:fontRef idx="minor">
      <a:schemeClr val="lt1"/>
    </cs:fontRef>
    <cs:spPr>
      <a:ln>
        <a:solidFill>
          <a:schemeClr val="phClr">
            <a:lumMod val="40000"/>
            <a:lumOff val="60000"/>
            <a:alpha val="25000"/>
          </a:schemeClr>
        </a:solidFill>
      </a:ln>
    </cs:spPr>
  </cs:gridlineMinor>
  <cs:hiLoLine>
    <cs:lnRef idx="0">
      <cs:styleClr val="0"/>
    </cs:lnRef>
    <cs:fillRef idx="0"/>
    <cs:effectRef idx="0"/>
    <cs:fontRef idx="minor">
      <a:schemeClr val="lt1"/>
    </cs:fontRef>
    <cs:spPr>
      <a:ln w="9525">
        <a:solidFill>
          <a:schemeClr val="phClr">
            <a:lumMod val="60000"/>
            <a:lumOff val="40000"/>
          </a:schemeClr>
        </a:solidFill>
      </a:ln>
    </cs:spPr>
  </cs:hiLoLine>
  <cs:leaderLine>
    <cs:lnRef idx="0">
      <cs:styleClr val="0"/>
    </cs:lnRef>
    <cs:fillRef idx="0"/>
    <cs:effectRef idx="0"/>
    <cs:fontRef idx="minor">
      <a:schemeClr val="lt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styleClr val="0"/>
    </cs:lnRef>
    <cs:fillRef idx="0"/>
    <cs:effectRef idx="0"/>
    <cs:fontRef idx="minor">
      <a:schemeClr val="lt1"/>
    </cs:fontRef>
    <cs:spPr>
      <a:ln w="9525" cap="flat" cmpd="sng" algn="ctr">
        <a:solidFill>
          <a:schemeClr val="phClr">
            <a:lumMod val="40000"/>
            <a:lumOff val="60000"/>
            <a:alpha val="25000"/>
          </a:schemeClr>
        </a:solidFill>
        <a:round/>
      </a:ln>
    </cs:spPr>
    <cs:defRPr sz="1197" kern="1200"/>
  </cs:seriesAxis>
  <cs:seriesLine>
    <cs:lnRef idx="0">
      <cs:styleClr val="0"/>
    </cs:lnRef>
    <cs:fillRef idx="0"/>
    <cs:effectRef idx="0"/>
    <cs:fontRef idx="minor">
      <a:schemeClr val="lt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lt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lt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bodyPr/>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10">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5000"/>
                <a:lumOff val="95000"/>
              </a:schemeClr>
            </a:gs>
            <a:gs pos="0">
              <a:schemeClr val="tx1">
                <a:lumMod val="25000"/>
                <a:lumOff val="7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4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900"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48F98F-EF67-4FA0-9ABE-AF32CC8AC3D0}"/>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9B3749-CA95-45FD-A4E8-1C91FC0B177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0E9D3D6-E3A3-4341-8518-CB033081844A}" type="datetimeFigureOut">
              <a:rPr lang="en-US" smtClean="0"/>
              <a:t>6/12/2019</a:t>
            </a:fld>
            <a:endParaRPr lang="en-US"/>
          </a:p>
        </p:txBody>
      </p:sp>
      <p:sp>
        <p:nvSpPr>
          <p:cNvPr id="4" name="Footer Placeholder 3">
            <a:extLst>
              <a:ext uri="{FF2B5EF4-FFF2-40B4-BE49-F238E27FC236}">
                <a16:creationId xmlns:a16="http://schemas.microsoft.com/office/drawing/2014/main" id="{124E7264-2F7A-49DF-B8F5-896E8CA02909}"/>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035790-0D5C-4B97-92A7-7777E4C49C02}"/>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910BFEE-0F33-438F-B3F1-EBD75D57E896}" type="slidenum">
              <a:rPr lang="en-US" smtClean="0"/>
              <a:t>‹#›</a:t>
            </a:fld>
            <a:endParaRPr lang="en-US"/>
          </a:p>
        </p:txBody>
      </p:sp>
    </p:spTree>
    <p:extLst>
      <p:ext uri="{BB962C8B-B14F-4D97-AF65-F5344CB8AC3E}">
        <p14:creationId xmlns:p14="http://schemas.microsoft.com/office/powerpoint/2010/main" val="14482463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26B77C2-1D3D-42D6-9C17-F6D73AF9C60A}" type="datetimeFigureOut">
              <a:rPr lang="en-US" smtClean="0"/>
              <a:t>6/12/2019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A4361641-3C09-41D8-855D-142023CCD519}" type="slidenum">
              <a:rPr lang="en-US" smtClean="0"/>
              <a:t>‹#›</a:t>
            </a:fld>
            <a:endParaRPr lang="en-US"/>
          </a:p>
        </p:txBody>
      </p:sp>
    </p:spTree>
    <p:extLst>
      <p:ext uri="{BB962C8B-B14F-4D97-AF65-F5344CB8AC3E}">
        <p14:creationId xmlns:p14="http://schemas.microsoft.com/office/powerpoint/2010/main" val="22891878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dirty="0"/>
          </a:p>
        </p:txBody>
      </p:sp>
      <p:sp>
        <p:nvSpPr>
          <p:cNvPr id="4" name="Slide Number Placeholder 3"/>
          <p:cNvSpPr>
            <a:spLocks noGrp="1"/>
          </p:cNvSpPr>
          <p:nvPr>
            <p:ph type="sldNum" sz="quarter" idx="10"/>
          </p:nvPr>
        </p:nvSpPr>
        <p:spPr/>
        <p:txBody>
          <a:bodyPr/>
          <a:lstStyle/>
          <a:p>
            <a:pPr>
              <a:defRPr/>
            </a:pPr>
            <a:fld id="{8839BC92-0D8E-4A8A-B017-BC08B0B9F7F7}" type="slidenum">
              <a:rPr lang="en-US" smtClean="0"/>
              <a:pPr>
                <a:defRPr/>
              </a:pPr>
              <a:t>4</a:t>
            </a:fld>
            <a:endParaRPr lang="en-US" dirty="0"/>
          </a:p>
        </p:txBody>
      </p:sp>
    </p:spTree>
    <p:extLst>
      <p:ext uri="{BB962C8B-B14F-4D97-AF65-F5344CB8AC3E}">
        <p14:creationId xmlns:p14="http://schemas.microsoft.com/office/powerpoint/2010/main" val="2542178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E0040E-0954-43A6-A503-DBAD20D5869D}" type="slidenum">
              <a:rPr lang="en-US" smtClean="0"/>
              <a:t>5</a:t>
            </a:fld>
            <a:endParaRPr lang="en-US"/>
          </a:p>
        </p:txBody>
      </p:sp>
    </p:spTree>
    <p:extLst>
      <p:ext uri="{BB962C8B-B14F-4D97-AF65-F5344CB8AC3E}">
        <p14:creationId xmlns:p14="http://schemas.microsoft.com/office/powerpoint/2010/main" val="127115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968039"/>
          </a:xfrm>
        </p:spPr>
        <p:txBody>
          <a:bodyPr>
            <a:normAutofit/>
          </a:bodyPr>
          <a:lstStyle/>
          <a:p>
            <a:pPr>
              <a:defRPr/>
            </a:pPr>
            <a:endParaRPr lang="en-US" dirty="0">
              <a:latin typeface="+mj-lt"/>
            </a:endParaRPr>
          </a:p>
        </p:txBody>
      </p:sp>
      <p:sp>
        <p:nvSpPr>
          <p:cNvPr id="4" name="Slide Number Placeholder 3"/>
          <p:cNvSpPr>
            <a:spLocks noGrp="1"/>
          </p:cNvSpPr>
          <p:nvPr>
            <p:ph type="sldNum" sz="quarter" idx="10"/>
          </p:nvPr>
        </p:nvSpPr>
        <p:spPr/>
        <p:txBody>
          <a:bodyPr/>
          <a:lstStyle/>
          <a:p>
            <a:pPr>
              <a:defRPr/>
            </a:pPr>
            <a:fld id="{8839BC92-0D8E-4A8A-B017-BC08B0B9F7F7}" type="slidenum">
              <a:rPr lang="en-US" smtClean="0"/>
              <a:pPr>
                <a:defRPr/>
              </a:pPr>
              <a:t>6</a:t>
            </a:fld>
            <a:endParaRPr lang="en-US" dirty="0"/>
          </a:p>
        </p:txBody>
      </p:sp>
    </p:spTree>
    <p:extLst>
      <p:ext uri="{BB962C8B-B14F-4D97-AF65-F5344CB8AC3E}">
        <p14:creationId xmlns:p14="http://schemas.microsoft.com/office/powerpoint/2010/main" val="3193182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Shape 298"/>
          <p:cNvSpPr>
            <a:spLocks noGrp="1" noRot="1" noChangeAspect="1"/>
          </p:cNvSpPr>
          <p:nvPr>
            <p:ph type="sldImg"/>
          </p:nvPr>
        </p:nvSpPr>
        <p:spPr>
          <a:prstGeom prst="rect">
            <a:avLst/>
          </a:prstGeom>
        </p:spPr>
        <p:txBody>
          <a:bodyPr/>
          <a:lstStyle/>
          <a:p>
            <a:pPr lvl="0"/>
            <a:endParaRPr/>
          </a:p>
        </p:txBody>
      </p:sp>
      <p:sp>
        <p:nvSpPr>
          <p:cNvPr id="299" name="Shape 299"/>
          <p:cNvSpPr>
            <a:spLocks noGrp="1"/>
          </p:cNvSpPr>
          <p:nvPr>
            <p:ph type="body" sz="quarter" idx="1"/>
          </p:nvPr>
        </p:nvSpPr>
        <p:spPr>
          <a:prstGeom prst="rect">
            <a:avLst/>
          </a:prstGeom>
        </p:spPr>
        <p:txBody>
          <a:bodyPr/>
          <a:lstStyle/>
          <a:p>
            <a:pPr defTabSz="933237">
              <a:lnSpc>
                <a:spcPct val="80000"/>
              </a:lnSpc>
              <a:spcBef>
                <a:spcPts val="306"/>
              </a:spcBef>
              <a:defRPr sz="1800"/>
            </a:pPr>
            <a:endParaRPr sz="1100" dirty="0">
              <a:latin typeface="Calibri"/>
              <a:ea typeface="Calibri"/>
              <a:cs typeface="Calibri"/>
              <a:sym typeface="Calibri"/>
            </a:endParaRPr>
          </a:p>
        </p:txBody>
      </p:sp>
    </p:spTree>
    <p:extLst>
      <p:ext uri="{BB962C8B-B14F-4D97-AF65-F5344CB8AC3E}">
        <p14:creationId xmlns:p14="http://schemas.microsoft.com/office/powerpoint/2010/main" val="839705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E0040E-0954-43A6-A503-DBAD20D5869D}" type="slidenum">
              <a:rPr lang="en-US" smtClean="0"/>
              <a:t>8</a:t>
            </a:fld>
            <a:endParaRPr lang="en-US"/>
          </a:p>
        </p:txBody>
      </p:sp>
    </p:spTree>
    <p:extLst>
      <p:ext uri="{BB962C8B-B14F-4D97-AF65-F5344CB8AC3E}">
        <p14:creationId xmlns:p14="http://schemas.microsoft.com/office/powerpoint/2010/main" val="124096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latin typeface="Arial "/>
            </a:endParaRPr>
          </a:p>
        </p:txBody>
      </p:sp>
      <p:sp>
        <p:nvSpPr>
          <p:cNvPr id="4" name="Slide Number Placeholder 3"/>
          <p:cNvSpPr>
            <a:spLocks noGrp="1"/>
          </p:cNvSpPr>
          <p:nvPr>
            <p:ph type="sldNum" sz="quarter" idx="10"/>
          </p:nvPr>
        </p:nvSpPr>
        <p:spPr/>
        <p:txBody>
          <a:bodyPr/>
          <a:lstStyle/>
          <a:p>
            <a:fld id="{3DE0040E-0954-43A6-A503-DBAD20D5869D}" type="slidenum">
              <a:rPr lang="en-US" smtClean="0"/>
              <a:t>9</a:t>
            </a:fld>
            <a:endParaRPr lang="en-US"/>
          </a:p>
        </p:txBody>
      </p:sp>
    </p:spTree>
    <p:extLst>
      <p:ext uri="{BB962C8B-B14F-4D97-AF65-F5344CB8AC3E}">
        <p14:creationId xmlns:p14="http://schemas.microsoft.com/office/powerpoint/2010/main" val="1413126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latin typeface="Arial "/>
            </a:endParaRPr>
          </a:p>
        </p:txBody>
      </p:sp>
      <p:sp>
        <p:nvSpPr>
          <p:cNvPr id="4" name="Slide Number Placeholder 3"/>
          <p:cNvSpPr>
            <a:spLocks noGrp="1"/>
          </p:cNvSpPr>
          <p:nvPr>
            <p:ph type="sldNum" sz="quarter" idx="10"/>
          </p:nvPr>
        </p:nvSpPr>
        <p:spPr/>
        <p:txBody>
          <a:bodyPr/>
          <a:lstStyle/>
          <a:p>
            <a:fld id="{3DE0040E-0954-43A6-A503-DBAD20D5869D}" type="slidenum">
              <a:rPr lang="en-US" smtClean="0"/>
              <a:t>10</a:t>
            </a:fld>
            <a:endParaRPr lang="en-US"/>
          </a:p>
        </p:txBody>
      </p:sp>
    </p:spTree>
    <p:extLst>
      <p:ext uri="{BB962C8B-B14F-4D97-AF65-F5344CB8AC3E}">
        <p14:creationId xmlns:p14="http://schemas.microsoft.com/office/powerpoint/2010/main" val="27870452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A60C0-197F-42B7-AF21-7167811626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233A19-6572-4719-9A00-D0280AB8D4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F9A9BB3-4E0E-4BAA-B1D8-FB213DD95F04}"/>
              </a:ext>
            </a:extLst>
          </p:cNvPr>
          <p:cNvSpPr>
            <a:spLocks noGrp="1"/>
          </p:cNvSpPr>
          <p:nvPr>
            <p:ph type="dt" sz="half" idx="10"/>
          </p:nvPr>
        </p:nvSpPr>
        <p:spPr/>
        <p:txBody>
          <a:bodyPr/>
          <a:lstStyle/>
          <a:p>
            <a:fld id="{C489F67D-3A0B-4860-A469-5BAB50A6D9D0}" type="datetime1">
              <a:rPr lang="en-US" smtClean="0"/>
              <a:t>6/12/2019</a:t>
            </a:fld>
            <a:endParaRPr lang="en-US"/>
          </a:p>
        </p:txBody>
      </p:sp>
      <p:sp>
        <p:nvSpPr>
          <p:cNvPr id="5" name="Footer Placeholder 4">
            <a:extLst>
              <a:ext uri="{FF2B5EF4-FFF2-40B4-BE49-F238E27FC236}">
                <a16:creationId xmlns:a16="http://schemas.microsoft.com/office/drawing/2014/main" id="{CEEE0620-251C-4761-9DAE-1FFD35A25E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C58812-86BC-4944-B079-DEA133A85CA4}"/>
              </a:ext>
            </a:extLst>
          </p:cNvPr>
          <p:cNvSpPr>
            <a:spLocks noGrp="1"/>
          </p:cNvSpPr>
          <p:nvPr>
            <p:ph type="sldNum" sz="quarter" idx="12"/>
          </p:nvPr>
        </p:nvSpPr>
        <p:spPr/>
        <p:txBody>
          <a:bodyPr/>
          <a:lstStyle/>
          <a:p>
            <a:fld id="{F5DA7811-E3B9-49DC-829D-13366C2A51F7}" type="slidenum">
              <a:rPr lang="en-US" smtClean="0"/>
              <a:t>‹#›</a:t>
            </a:fld>
            <a:endParaRPr lang="en-US"/>
          </a:p>
        </p:txBody>
      </p:sp>
    </p:spTree>
    <p:extLst>
      <p:ext uri="{BB962C8B-B14F-4D97-AF65-F5344CB8AC3E}">
        <p14:creationId xmlns:p14="http://schemas.microsoft.com/office/powerpoint/2010/main" val="385814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9B7D3-2F82-44A5-A3FF-AC92269086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5130E99-4C0E-4AD0-8FF3-EA88C0E7CE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6C00DD-41F1-4CDE-944E-3272D894140B}"/>
              </a:ext>
            </a:extLst>
          </p:cNvPr>
          <p:cNvSpPr>
            <a:spLocks noGrp="1"/>
          </p:cNvSpPr>
          <p:nvPr>
            <p:ph type="dt" sz="half" idx="10"/>
          </p:nvPr>
        </p:nvSpPr>
        <p:spPr/>
        <p:txBody>
          <a:bodyPr/>
          <a:lstStyle/>
          <a:p>
            <a:fld id="{2F5ED5C8-0FA1-475E-94E6-79C43B7D94C8}" type="datetime1">
              <a:rPr lang="en-US" smtClean="0"/>
              <a:t>6/12/2019</a:t>
            </a:fld>
            <a:endParaRPr lang="en-US"/>
          </a:p>
        </p:txBody>
      </p:sp>
      <p:sp>
        <p:nvSpPr>
          <p:cNvPr id="5" name="Footer Placeholder 4">
            <a:extLst>
              <a:ext uri="{FF2B5EF4-FFF2-40B4-BE49-F238E27FC236}">
                <a16:creationId xmlns:a16="http://schemas.microsoft.com/office/drawing/2014/main" id="{4690F7F4-24CB-43C1-9194-6705ADCE5C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219A07-DBF4-412B-998E-ED79696D10E1}"/>
              </a:ext>
            </a:extLst>
          </p:cNvPr>
          <p:cNvSpPr>
            <a:spLocks noGrp="1"/>
          </p:cNvSpPr>
          <p:nvPr>
            <p:ph type="sldNum" sz="quarter" idx="12"/>
          </p:nvPr>
        </p:nvSpPr>
        <p:spPr/>
        <p:txBody>
          <a:bodyPr/>
          <a:lstStyle/>
          <a:p>
            <a:fld id="{F5DA7811-E3B9-49DC-829D-13366C2A51F7}" type="slidenum">
              <a:rPr lang="en-US" smtClean="0"/>
              <a:t>‹#›</a:t>
            </a:fld>
            <a:endParaRPr lang="en-US"/>
          </a:p>
        </p:txBody>
      </p:sp>
    </p:spTree>
    <p:extLst>
      <p:ext uri="{BB962C8B-B14F-4D97-AF65-F5344CB8AC3E}">
        <p14:creationId xmlns:p14="http://schemas.microsoft.com/office/powerpoint/2010/main" val="89410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7D4955-FFD3-4DC4-8D57-669D8242B7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8F961C-903C-4C99-82C7-6D23ACD39C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62E1DB-3D00-409D-8A40-41BE506F67D4}"/>
              </a:ext>
            </a:extLst>
          </p:cNvPr>
          <p:cNvSpPr>
            <a:spLocks noGrp="1"/>
          </p:cNvSpPr>
          <p:nvPr>
            <p:ph type="dt" sz="half" idx="10"/>
          </p:nvPr>
        </p:nvSpPr>
        <p:spPr/>
        <p:txBody>
          <a:bodyPr/>
          <a:lstStyle/>
          <a:p>
            <a:fld id="{BC7B2D7F-36D1-4003-8114-A06585F75CCE}" type="datetime1">
              <a:rPr lang="en-US" smtClean="0"/>
              <a:t>6/12/2019</a:t>
            </a:fld>
            <a:endParaRPr lang="en-US"/>
          </a:p>
        </p:txBody>
      </p:sp>
      <p:sp>
        <p:nvSpPr>
          <p:cNvPr id="5" name="Footer Placeholder 4">
            <a:extLst>
              <a:ext uri="{FF2B5EF4-FFF2-40B4-BE49-F238E27FC236}">
                <a16:creationId xmlns:a16="http://schemas.microsoft.com/office/drawing/2014/main" id="{CD444495-4716-4D5B-88E9-5E8DA2C972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D1D446-9246-4C3C-A9C3-97BF3D4FD902}"/>
              </a:ext>
            </a:extLst>
          </p:cNvPr>
          <p:cNvSpPr>
            <a:spLocks noGrp="1"/>
          </p:cNvSpPr>
          <p:nvPr>
            <p:ph type="sldNum" sz="quarter" idx="12"/>
          </p:nvPr>
        </p:nvSpPr>
        <p:spPr/>
        <p:txBody>
          <a:bodyPr/>
          <a:lstStyle/>
          <a:p>
            <a:fld id="{F5DA7811-E3B9-49DC-829D-13366C2A51F7}" type="slidenum">
              <a:rPr lang="en-US" smtClean="0"/>
              <a:t>‹#›</a:t>
            </a:fld>
            <a:endParaRPr lang="en-US"/>
          </a:p>
        </p:txBody>
      </p:sp>
    </p:spTree>
    <p:extLst>
      <p:ext uri="{BB962C8B-B14F-4D97-AF65-F5344CB8AC3E}">
        <p14:creationId xmlns:p14="http://schemas.microsoft.com/office/powerpoint/2010/main" val="1293713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8" name="Text Placeholder 7"/>
          <p:cNvSpPr>
            <a:spLocks noGrp="1"/>
          </p:cNvSpPr>
          <p:nvPr>
            <p:ph type="body" sz="quarter" idx="11" hasCustomPrompt="1"/>
          </p:nvPr>
        </p:nvSpPr>
        <p:spPr>
          <a:xfrm>
            <a:off x="5343818" y="6047314"/>
            <a:ext cx="3052167" cy="431233"/>
          </a:xfrm>
        </p:spPr>
        <p:txBody>
          <a:bodyPr lIns="0" tIns="0" rIns="0" bIns="0"/>
          <a:lstStyle>
            <a:lvl1pPr marL="0" indent="0">
              <a:lnSpc>
                <a:spcPct val="100000"/>
              </a:lnSpc>
              <a:spcBef>
                <a:spcPts val="0"/>
              </a:spcBef>
              <a:spcAft>
                <a:spcPts val="0"/>
              </a:spcAft>
              <a:buNone/>
              <a:defRPr sz="1125" b="0" spc="375">
                <a:solidFill>
                  <a:srgbClr val="768591"/>
                </a:solidFill>
              </a:defRPr>
            </a:lvl1pPr>
          </a:lstStyle>
          <a:p>
            <a:pPr lvl="0"/>
            <a:r>
              <a:rPr lang="en-US" dirty="0"/>
              <a:t>Date</a:t>
            </a:r>
          </a:p>
        </p:txBody>
      </p:sp>
      <p:pic>
        <p:nvPicPr>
          <p:cNvPr id="9" name="Picture 8"/>
          <p:cNvPicPr>
            <a:picLocks noChangeAspect="1"/>
          </p:cNvPicPr>
          <p:nvPr/>
        </p:nvPicPr>
        <p:blipFill rotWithShape="1">
          <a:blip r:embed="rId2" cstate="email">
            <a:extLst>
              <a:ext uri="{BEBA8EAE-BF5A-486C-A8C5-ECC9F3942E4B}">
                <a14:imgProps xmlns:a14="http://schemas.microsoft.com/office/drawing/2010/main">
                  <a14:imgLayer r:embed="rId3">
                    <a14:imgEffect>
                      <a14:sharpenSoften amount="22000"/>
                    </a14:imgEffect>
                    <a14:imgEffect>
                      <a14:brightnessContrast bright="26000" contrast="-7000"/>
                    </a14:imgEffect>
                  </a14:imgLayer>
                </a14:imgProps>
              </a:ext>
              <a:ext uri="{28A0092B-C50C-407E-A947-70E740481C1C}">
                <a14:useLocalDpi xmlns:a14="http://schemas.microsoft.com/office/drawing/2010/main"/>
              </a:ext>
            </a:extLst>
          </a:blip>
          <a:srcRect l="6599" r="1520"/>
          <a:stretch/>
        </p:blipFill>
        <p:spPr>
          <a:xfrm flipH="1">
            <a:off x="3087570" y="1271025"/>
            <a:ext cx="9104431" cy="2100014"/>
          </a:xfrm>
          <a:prstGeom prst="rect">
            <a:avLst/>
          </a:prstGeom>
        </p:spPr>
      </p:pic>
      <p:grpSp>
        <p:nvGrpSpPr>
          <p:cNvPr id="12" name="Group 11"/>
          <p:cNvGrpSpPr/>
          <p:nvPr/>
        </p:nvGrpSpPr>
        <p:grpSpPr>
          <a:xfrm>
            <a:off x="0" y="1257664"/>
            <a:ext cx="5513923" cy="2126365"/>
            <a:chOff x="439911" y="1886916"/>
            <a:chExt cx="4689091" cy="2096705"/>
          </a:xfrm>
        </p:grpSpPr>
        <p:sp>
          <p:nvSpPr>
            <p:cNvPr id="13" name="Rectangle 12"/>
            <p:cNvSpPr/>
            <p:nvPr/>
          </p:nvSpPr>
          <p:spPr>
            <a:xfrm rot="16200000">
              <a:off x="1712843" y="2809480"/>
              <a:ext cx="2081391" cy="244322"/>
            </a:xfrm>
            <a:prstGeom prst="rect">
              <a:avLst/>
            </a:prstGeom>
            <a:solidFill>
              <a:srgbClr val="00AFAA"/>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1620">
                <a:solidFill>
                  <a:schemeClr val="bg1"/>
                </a:solidFill>
              </a:endParaRPr>
            </a:p>
          </p:txBody>
        </p:sp>
        <p:sp>
          <p:nvSpPr>
            <p:cNvPr id="14" name="Rectangle 13"/>
            <p:cNvSpPr/>
            <p:nvPr/>
          </p:nvSpPr>
          <p:spPr>
            <a:xfrm rot="16200000">
              <a:off x="799772" y="2739121"/>
              <a:ext cx="2081394" cy="385039"/>
            </a:xfrm>
            <a:prstGeom prst="rect">
              <a:avLst/>
            </a:prstGeom>
            <a:solidFill>
              <a:srgbClr val="00538B"/>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1620">
                <a:solidFill>
                  <a:schemeClr val="bg1"/>
                </a:solidFill>
              </a:endParaRPr>
            </a:p>
          </p:txBody>
        </p:sp>
        <p:sp>
          <p:nvSpPr>
            <p:cNvPr id="15" name="Rectangle 14"/>
            <p:cNvSpPr/>
            <p:nvPr/>
          </p:nvSpPr>
          <p:spPr>
            <a:xfrm rot="16200000">
              <a:off x="-401062" y="2739180"/>
              <a:ext cx="2085414" cy="403468"/>
            </a:xfrm>
            <a:prstGeom prst="rect">
              <a:avLst/>
            </a:prstGeom>
            <a:solidFill>
              <a:schemeClr val="tx1"/>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1620">
                <a:solidFill>
                  <a:schemeClr val="bg1"/>
                </a:solidFill>
              </a:endParaRPr>
            </a:p>
          </p:txBody>
        </p:sp>
        <p:sp>
          <p:nvSpPr>
            <p:cNvPr id="16" name="Rectangle 15"/>
            <p:cNvSpPr/>
            <p:nvPr/>
          </p:nvSpPr>
          <p:spPr>
            <a:xfrm rot="16200000">
              <a:off x="2112483" y="2795214"/>
              <a:ext cx="2085407" cy="276865"/>
            </a:xfrm>
            <a:prstGeom prst="rect">
              <a:avLst/>
            </a:prstGeom>
            <a:solidFill>
              <a:srgbClr val="00A2E0"/>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1620">
                <a:solidFill>
                  <a:schemeClr val="bg1"/>
                </a:solidFill>
              </a:endParaRPr>
            </a:p>
          </p:txBody>
        </p:sp>
        <p:sp>
          <p:nvSpPr>
            <p:cNvPr id="17" name="Rectangle 16"/>
            <p:cNvSpPr/>
            <p:nvPr/>
          </p:nvSpPr>
          <p:spPr>
            <a:xfrm rot="16200000">
              <a:off x="2897089" y="2836259"/>
              <a:ext cx="2085412" cy="194778"/>
            </a:xfrm>
            <a:prstGeom prst="rect">
              <a:avLst/>
            </a:prstGeom>
            <a:solidFill>
              <a:srgbClr val="79C969"/>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1620">
                <a:solidFill>
                  <a:schemeClr val="bg1"/>
                </a:solidFill>
              </a:endParaRPr>
            </a:p>
          </p:txBody>
        </p:sp>
        <p:sp>
          <p:nvSpPr>
            <p:cNvPr id="18" name="Rectangle 17"/>
            <p:cNvSpPr/>
            <p:nvPr/>
          </p:nvSpPr>
          <p:spPr>
            <a:xfrm rot="16200000">
              <a:off x="3775666" y="2849376"/>
              <a:ext cx="2081394" cy="164528"/>
            </a:xfrm>
            <a:prstGeom prst="rect">
              <a:avLst/>
            </a:prstGeom>
            <a:solidFill>
              <a:srgbClr val="F29934"/>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1620">
                <a:solidFill>
                  <a:schemeClr val="bg1"/>
                </a:solidFill>
              </a:endParaRPr>
            </a:p>
          </p:txBody>
        </p:sp>
        <p:sp>
          <p:nvSpPr>
            <p:cNvPr id="19" name="Rectangle 18"/>
            <p:cNvSpPr/>
            <p:nvPr/>
          </p:nvSpPr>
          <p:spPr>
            <a:xfrm rot="16200000">
              <a:off x="4041119" y="2884452"/>
              <a:ext cx="2085419" cy="90347"/>
            </a:xfrm>
            <a:prstGeom prst="rect">
              <a:avLst/>
            </a:prstGeom>
            <a:solidFill>
              <a:srgbClr val="EB095F"/>
            </a:solidFill>
            <a:ln w="12700" cmpd="sng">
              <a:noFill/>
            </a:ln>
            <a:effectLst/>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9728" tIns="54864" rIns="109728" bIns="54864" numCol="1" spcCol="0" rtlCol="0" fromWordArt="0" anchor="ctr" anchorCtr="0" forceAA="0" compatLnSpc="1">
              <a:prstTxWarp prst="textNoShape">
                <a:avLst/>
              </a:prstTxWarp>
              <a:noAutofit/>
            </a:bodyPr>
            <a:lstStyle/>
            <a:p>
              <a:pPr algn="ctr"/>
              <a:endParaRPr lang="en-US" sz="1620">
                <a:solidFill>
                  <a:schemeClr val="bg1"/>
                </a:solidFill>
              </a:endParaRPr>
            </a:p>
          </p:txBody>
        </p:sp>
      </p:grpSp>
      <p:sp>
        <p:nvSpPr>
          <p:cNvPr id="2" name="Title 1"/>
          <p:cNvSpPr>
            <a:spLocks noGrp="1"/>
          </p:cNvSpPr>
          <p:nvPr>
            <p:ph type="title"/>
          </p:nvPr>
        </p:nvSpPr>
        <p:spPr>
          <a:xfrm>
            <a:off x="5342861" y="3750645"/>
            <a:ext cx="6097628" cy="1207061"/>
          </a:xfrm>
        </p:spPr>
        <p:txBody>
          <a:bodyPr lIns="0" tIns="0" rIns="0" anchor="t"/>
          <a:lstStyle>
            <a:lvl1pPr>
              <a:defRPr>
                <a:solidFill>
                  <a:srgbClr val="00538B"/>
                </a:solidFill>
              </a:defRPr>
            </a:lvl1pPr>
          </a:lstStyle>
          <a:p>
            <a:r>
              <a:rPr lang="en-US"/>
              <a:t>Click to edit Master title style</a:t>
            </a:r>
            <a:endParaRPr lang="en-US" dirty="0"/>
          </a:p>
        </p:txBody>
      </p:sp>
      <p:sp>
        <p:nvSpPr>
          <p:cNvPr id="7" name="Text Placeholder 6"/>
          <p:cNvSpPr>
            <a:spLocks noGrp="1"/>
          </p:cNvSpPr>
          <p:nvPr>
            <p:ph type="body" sz="quarter" idx="12" hasCustomPrompt="1"/>
          </p:nvPr>
        </p:nvSpPr>
        <p:spPr>
          <a:xfrm>
            <a:off x="5342861" y="5094016"/>
            <a:ext cx="6070971" cy="280263"/>
          </a:xfrm>
        </p:spPr>
        <p:txBody>
          <a:bodyPr lIns="0" tIns="0" rIns="0" bIns="0"/>
          <a:lstStyle>
            <a:lvl1pPr marL="0" indent="0">
              <a:lnSpc>
                <a:spcPct val="100000"/>
              </a:lnSpc>
              <a:spcBef>
                <a:spcPts val="0"/>
              </a:spcBef>
              <a:spcAft>
                <a:spcPts val="0"/>
              </a:spcAft>
              <a:buNone/>
              <a:defRPr sz="1500">
                <a:solidFill>
                  <a:srgbClr val="00538B"/>
                </a:solidFill>
              </a:defRPr>
            </a:lvl1pPr>
          </a:lstStyle>
          <a:p>
            <a:pPr lvl="0"/>
            <a:r>
              <a:rPr lang="en-US" dirty="0"/>
              <a:t>Presenter Name</a:t>
            </a:r>
          </a:p>
        </p:txBody>
      </p:sp>
      <p:sp>
        <p:nvSpPr>
          <p:cNvPr id="20" name="Text Placeholder 6"/>
          <p:cNvSpPr>
            <a:spLocks noGrp="1"/>
          </p:cNvSpPr>
          <p:nvPr>
            <p:ph type="body" sz="quarter" idx="13" hasCustomPrompt="1"/>
          </p:nvPr>
        </p:nvSpPr>
        <p:spPr>
          <a:xfrm>
            <a:off x="5342861" y="5449888"/>
            <a:ext cx="6077963" cy="361700"/>
          </a:xfrm>
        </p:spPr>
        <p:txBody>
          <a:bodyPr lIns="0" tIns="0" rIns="0" bIns="0"/>
          <a:lstStyle>
            <a:lvl1pPr marL="0" indent="0">
              <a:lnSpc>
                <a:spcPct val="100000"/>
              </a:lnSpc>
              <a:spcBef>
                <a:spcPts val="0"/>
              </a:spcBef>
              <a:spcAft>
                <a:spcPts val="0"/>
              </a:spcAft>
              <a:buNone/>
              <a:defRPr sz="1125" b="0">
                <a:solidFill>
                  <a:srgbClr val="00538B"/>
                </a:solidFill>
              </a:defRPr>
            </a:lvl1pPr>
          </a:lstStyle>
          <a:p>
            <a:pPr lvl="0"/>
            <a:r>
              <a:rPr lang="en-US" dirty="0"/>
              <a:t>Presenter Title, Department</a:t>
            </a:r>
          </a:p>
        </p:txBody>
      </p:sp>
      <p:sp>
        <p:nvSpPr>
          <p:cNvPr id="30" name="Rectangle 29"/>
          <p:cNvSpPr/>
          <p:nvPr/>
        </p:nvSpPr>
        <p:spPr>
          <a:xfrm>
            <a:off x="10720978" y="538611"/>
            <a:ext cx="655949" cy="253916"/>
          </a:xfrm>
          <a:prstGeom prst="rect">
            <a:avLst/>
          </a:prstGeom>
        </p:spPr>
        <p:txBody>
          <a:bodyPr wrap="none">
            <a:spAutoFit/>
          </a:bodyPr>
          <a:lstStyle/>
          <a:p>
            <a:pPr lvl="0"/>
            <a:r>
              <a:rPr lang="en-US" sz="1050" b="1" dirty="0" err="1">
                <a:solidFill>
                  <a:srgbClr val="768591"/>
                </a:solidFill>
                <a:latin typeface="Arial" charset="0"/>
                <a:ea typeface="Arial" charset="0"/>
                <a:cs typeface="Arial" charset="0"/>
              </a:rPr>
              <a:t>icf.com</a:t>
            </a:r>
            <a:endParaRPr lang="en-US" sz="1050" b="1" dirty="0">
              <a:solidFill>
                <a:srgbClr val="768591"/>
              </a:solidFill>
              <a:latin typeface="Arial" charset="0"/>
              <a:ea typeface="Arial" charset="0"/>
              <a:cs typeface="Arial" charset="0"/>
            </a:endParaRPr>
          </a:p>
        </p:txBody>
      </p:sp>
      <p:grpSp>
        <p:nvGrpSpPr>
          <p:cNvPr id="34" name="Group 33"/>
          <p:cNvGrpSpPr/>
          <p:nvPr/>
        </p:nvGrpSpPr>
        <p:grpSpPr>
          <a:xfrm>
            <a:off x="765497" y="3771822"/>
            <a:ext cx="3866417" cy="1232583"/>
            <a:chOff x="646279" y="4481907"/>
            <a:chExt cx="4639700" cy="1479100"/>
          </a:xfrm>
        </p:grpSpPr>
        <p:pic>
          <p:nvPicPr>
            <p:cNvPr id="35" name="Picture 3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37104" y="4481907"/>
              <a:ext cx="1848875" cy="1479100"/>
            </a:xfrm>
            <a:prstGeom prst="rect">
              <a:avLst/>
            </a:prstGeom>
          </p:spPr>
        </p:pic>
        <p:sp>
          <p:nvSpPr>
            <p:cNvPr id="36" name="TextBox 35"/>
            <p:cNvSpPr txBox="1"/>
            <p:nvPr/>
          </p:nvSpPr>
          <p:spPr>
            <a:xfrm>
              <a:off x="646279" y="5004163"/>
              <a:ext cx="2790825" cy="915718"/>
            </a:xfrm>
            <a:prstGeom prst="rect">
              <a:avLst/>
            </a:prstGeom>
          </p:spPr>
          <p:txBody>
            <a:bodyPr wrap="square" lIns="0" tIns="0" rIns="0" bIns="0" rtlCol="0">
              <a:noAutofit/>
            </a:bodyPr>
            <a:lstStyle/>
            <a:p>
              <a:pPr marL="0" indent="0">
                <a:spcBef>
                  <a:spcPts val="750"/>
                </a:spcBef>
                <a:spcAft>
                  <a:spcPts val="0"/>
                </a:spcAft>
                <a:buNone/>
              </a:pPr>
              <a:r>
                <a:rPr lang="en-US" sz="4500" b="0" dirty="0">
                  <a:solidFill>
                    <a:srgbClr val="768591"/>
                  </a:solidFill>
                </a:rPr>
                <a:t>we</a:t>
              </a:r>
              <a:r>
                <a:rPr lang="en-US" sz="3000" b="0" dirty="0">
                  <a:solidFill>
                    <a:srgbClr val="768591"/>
                  </a:solidFill>
                </a:rPr>
                <a:t> </a:t>
              </a:r>
              <a:r>
                <a:rPr lang="en-US" sz="4500" b="0" dirty="0">
                  <a:solidFill>
                    <a:srgbClr val="768591"/>
                  </a:solidFill>
                </a:rPr>
                <a:t>are</a:t>
              </a:r>
            </a:p>
          </p:txBody>
        </p:sp>
      </p:grpSp>
    </p:spTree>
    <p:extLst>
      <p:ext uri="{BB962C8B-B14F-4D97-AF65-F5344CB8AC3E}">
        <p14:creationId xmlns:p14="http://schemas.microsoft.com/office/powerpoint/2010/main" val="3231373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251EA-525D-4BEA-BF74-D4CB789864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5556DA-229B-4A4D-BEA1-F85366080F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0BBA5D-A4B6-4E42-80F8-46A275F14A3A}"/>
              </a:ext>
            </a:extLst>
          </p:cNvPr>
          <p:cNvSpPr>
            <a:spLocks noGrp="1"/>
          </p:cNvSpPr>
          <p:nvPr>
            <p:ph type="dt" sz="half" idx="10"/>
          </p:nvPr>
        </p:nvSpPr>
        <p:spPr/>
        <p:txBody>
          <a:bodyPr/>
          <a:lstStyle/>
          <a:p>
            <a:fld id="{6EFACCC2-E30F-45C5-BB1B-9902242271EE}" type="datetime1">
              <a:rPr lang="en-US" smtClean="0"/>
              <a:t>6/12/2019</a:t>
            </a:fld>
            <a:endParaRPr lang="en-US"/>
          </a:p>
        </p:txBody>
      </p:sp>
      <p:sp>
        <p:nvSpPr>
          <p:cNvPr id="5" name="Footer Placeholder 4">
            <a:extLst>
              <a:ext uri="{FF2B5EF4-FFF2-40B4-BE49-F238E27FC236}">
                <a16:creationId xmlns:a16="http://schemas.microsoft.com/office/drawing/2014/main" id="{6FC4EFD6-B1C3-48D8-9FE5-78B66CD854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972E31-84A2-471B-B4E3-612650FC0E1C}"/>
              </a:ext>
            </a:extLst>
          </p:cNvPr>
          <p:cNvSpPr>
            <a:spLocks noGrp="1"/>
          </p:cNvSpPr>
          <p:nvPr>
            <p:ph type="sldNum" sz="quarter" idx="12"/>
          </p:nvPr>
        </p:nvSpPr>
        <p:spPr/>
        <p:txBody>
          <a:bodyPr/>
          <a:lstStyle/>
          <a:p>
            <a:fld id="{F5DA7811-E3B9-49DC-829D-13366C2A51F7}" type="slidenum">
              <a:rPr lang="en-US" smtClean="0"/>
              <a:t>‹#›</a:t>
            </a:fld>
            <a:endParaRPr lang="en-US"/>
          </a:p>
        </p:txBody>
      </p:sp>
    </p:spTree>
    <p:extLst>
      <p:ext uri="{BB962C8B-B14F-4D97-AF65-F5344CB8AC3E}">
        <p14:creationId xmlns:p14="http://schemas.microsoft.com/office/powerpoint/2010/main" val="14030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10775-306D-4A9A-AA94-C5C56A4A355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2023E2-C246-4F32-B7AC-3EAA4875FEB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096232-1AA0-4FA4-AE21-4C8137B414E2}"/>
              </a:ext>
            </a:extLst>
          </p:cNvPr>
          <p:cNvSpPr>
            <a:spLocks noGrp="1"/>
          </p:cNvSpPr>
          <p:nvPr>
            <p:ph type="dt" sz="half" idx="10"/>
          </p:nvPr>
        </p:nvSpPr>
        <p:spPr/>
        <p:txBody>
          <a:bodyPr/>
          <a:lstStyle/>
          <a:p>
            <a:fld id="{4BE59F05-B12B-4CBF-8F73-B3B8E8D3791C}" type="datetime1">
              <a:rPr lang="en-US" smtClean="0"/>
              <a:t>6/12/2019</a:t>
            </a:fld>
            <a:endParaRPr lang="en-US"/>
          </a:p>
        </p:txBody>
      </p:sp>
      <p:sp>
        <p:nvSpPr>
          <p:cNvPr id="5" name="Footer Placeholder 4">
            <a:extLst>
              <a:ext uri="{FF2B5EF4-FFF2-40B4-BE49-F238E27FC236}">
                <a16:creationId xmlns:a16="http://schemas.microsoft.com/office/drawing/2014/main" id="{33DC8335-A83D-470A-A462-8D608B333F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CEE3B5-F589-43F7-922E-D4B5C1289A3F}"/>
              </a:ext>
            </a:extLst>
          </p:cNvPr>
          <p:cNvSpPr>
            <a:spLocks noGrp="1"/>
          </p:cNvSpPr>
          <p:nvPr>
            <p:ph type="sldNum" sz="quarter" idx="12"/>
          </p:nvPr>
        </p:nvSpPr>
        <p:spPr/>
        <p:txBody>
          <a:bodyPr/>
          <a:lstStyle/>
          <a:p>
            <a:fld id="{F5DA7811-E3B9-49DC-829D-13366C2A51F7}" type="slidenum">
              <a:rPr lang="en-US" smtClean="0"/>
              <a:t>‹#›</a:t>
            </a:fld>
            <a:endParaRPr lang="en-US"/>
          </a:p>
        </p:txBody>
      </p:sp>
    </p:spTree>
    <p:extLst>
      <p:ext uri="{BB962C8B-B14F-4D97-AF65-F5344CB8AC3E}">
        <p14:creationId xmlns:p14="http://schemas.microsoft.com/office/powerpoint/2010/main" val="348935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CB05D-BA0B-4EC0-B20F-A505E20364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1B28C9-603B-4989-A743-2F616E70D79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B3BC8E-8AD7-4F1A-B7FD-BCE8A21BAA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C44720-394D-404A-999E-A711DB929F64}"/>
              </a:ext>
            </a:extLst>
          </p:cNvPr>
          <p:cNvSpPr>
            <a:spLocks noGrp="1"/>
          </p:cNvSpPr>
          <p:nvPr>
            <p:ph type="dt" sz="half" idx="10"/>
          </p:nvPr>
        </p:nvSpPr>
        <p:spPr/>
        <p:txBody>
          <a:bodyPr/>
          <a:lstStyle/>
          <a:p>
            <a:fld id="{20DA1E06-320E-4900-A7E0-6EAE924E2B0D}" type="datetime1">
              <a:rPr lang="en-US" smtClean="0"/>
              <a:t>6/12/2019</a:t>
            </a:fld>
            <a:endParaRPr lang="en-US"/>
          </a:p>
        </p:txBody>
      </p:sp>
      <p:sp>
        <p:nvSpPr>
          <p:cNvPr id="6" name="Footer Placeholder 5">
            <a:extLst>
              <a:ext uri="{FF2B5EF4-FFF2-40B4-BE49-F238E27FC236}">
                <a16:creationId xmlns:a16="http://schemas.microsoft.com/office/drawing/2014/main" id="{27E99E59-D658-43A3-BF98-2315501C24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1C0A32-47A6-4AC0-9C81-D62BA297AE7F}"/>
              </a:ext>
            </a:extLst>
          </p:cNvPr>
          <p:cNvSpPr>
            <a:spLocks noGrp="1"/>
          </p:cNvSpPr>
          <p:nvPr>
            <p:ph type="sldNum" sz="quarter" idx="12"/>
          </p:nvPr>
        </p:nvSpPr>
        <p:spPr/>
        <p:txBody>
          <a:bodyPr/>
          <a:lstStyle/>
          <a:p>
            <a:fld id="{F5DA7811-E3B9-49DC-829D-13366C2A51F7}" type="slidenum">
              <a:rPr lang="en-US" smtClean="0"/>
              <a:t>‹#›</a:t>
            </a:fld>
            <a:endParaRPr lang="en-US"/>
          </a:p>
        </p:txBody>
      </p:sp>
    </p:spTree>
    <p:extLst>
      <p:ext uri="{BB962C8B-B14F-4D97-AF65-F5344CB8AC3E}">
        <p14:creationId xmlns:p14="http://schemas.microsoft.com/office/powerpoint/2010/main" val="266499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21CB8-7314-4BED-A3A6-D4E81191D8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04B7A73-1D58-44AD-B258-95F857E310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9E24945-58E8-4CAF-B8AE-2E9F2350FE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C87C941-6727-4FFB-909E-0FB90ACF7E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43EED7-5E09-4534-82EC-D0C35B3613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C7FFC4-5E68-447B-A2E9-C572878473BD}"/>
              </a:ext>
            </a:extLst>
          </p:cNvPr>
          <p:cNvSpPr>
            <a:spLocks noGrp="1"/>
          </p:cNvSpPr>
          <p:nvPr>
            <p:ph type="dt" sz="half" idx="10"/>
          </p:nvPr>
        </p:nvSpPr>
        <p:spPr/>
        <p:txBody>
          <a:bodyPr/>
          <a:lstStyle/>
          <a:p>
            <a:fld id="{958DC0AB-CEB8-4692-AE9F-4342D439C50E}" type="datetime1">
              <a:rPr lang="en-US" smtClean="0"/>
              <a:t>6/12/2019</a:t>
            </a:fld>
            <a:endParaRPr lang="en-US"/>
          </a:p>
        </p:txBody>
      </p:sp>
      <p:sp>
        <p:nvSpPr>
          <p:cNvPr id="8" name="Footer Placeholder 7">
            <a:extLst>
              <a:ext uri="{FF2B5EF4-FFF2-40B4-BE49-F238E27FC236}">
                <a16:creationId xmlns:a16="http://schemas.microsoft.com/office/drawing/2014/main" id="{4E388458-03D9-477F-AFF0-3FD1946607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ABF481-7217-41D7-8358-14E06DA5CD3C}"/>
              </a:ext>
            </a:extLst>
          </p:cNvPr>
          <p:cNvSpPr>
            <a:spLocks noGrp="1"/>
          </p:cNvSpPr>
          <p:nvPr>
            <p:ph type="sldNum" sz="quarter" idx="12"/>
          </p:nvPr>
        </p:nvSpPr>
        <p:spPr/>
        <p:txBody>
          <a:bodyPr/>
          <a:lstStyle/>
          <a:p>
            <a:fld id="{F5DA7811-E3B9-49DC-829D-13366C2A51F7}" type="slidenum">
              <a:rPr lang="en-US" smtClean="0"/>
              <a:t>‹#›</a:t>
            </a:fld>
            <a:endParaRPr lang="en-US"/>
          </a:p>
        </p:txBody>
      </p:sp>
    </p:spTree>
    <p:extLst>
      <p:ext uri="{BB962C8B-B14F-4D97-AF65-F5344CB8AC3E}">
        <p14:creationId xmlns:p14="http://schemas.microsoft.com/office/powerpoint/2010/main" val="806004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0482F-5768-4C36-843D-F38B13C6F5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9FBF7D-6078-4B8E-9D5F-EA6C15E5E33D}"/>
              </a:ext>
            </a:extLst>
          </p:cNvPr>
          <p:cNvSpPr>
            <a:spLocks noGrp="1"/>
          </p:cNvSpPr>
          <p:nvPr>
            <p:ph type="dt" sz="half" idx="10"/>
          </p:nvPr>
        </p:nvSpPr>
        <p:spPr/>
        <p:txBody>
          <a:bodyPr/>
          <a:lstStyle/>
          <a:p>
            <a:fld id="{E6CE07F4-09DB-4D32-B378-D36E5233B341}" type="datetime1">
              <a:rPr lang="en-US" smtClean="0"/>
              <a:t>6/12/2019</a:t>
            </a:fld>
            <a:endParaRPr lang="en-US"/>
          </a:p>
        </p:txBody>
      </p:sp>
      <p:sp>
        <p:nvSpPr>
          <p:cNvPr id="4" name="Footer Placeholder 3">
            <a:extLst>
              <a:ext uri="{FF2B5EF4-FFF2-40B4-BE49-F238E27FC236}">
                <a16:creationId xmlns:a16="http://schemas.microsoft.com/office/drawing/2014/main" id="{AF696C28-3263-48FB-8D63-5840CDA031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90C8A2D-675E-4499-97C4-3FEA5E3C4722}"/>
              </a:ext>
            </a:extLst>
          </p:cNvPr>
          <p:cNvSpPr>
            <a:spLocks noGrp="1"/>
          </p:cNvSpPr>
          <p:nvPr>
            <p:ph type="sldNum" sz="quarter" idx="12"/>
          </p:nvPr>
        </p:nvSpPr>
        <p:spPr/>
        <p:txBody>
          <a:bodyPr/>
          <a:lstStyle/>
          <a:p>
            <a:fld id="{F5DA7811-E3B9-49DC-829D-13366C2A51F7}" type="slidenum">
              <a:rPr lang="en-US" smtClean="0"/>
              <a:t>‹#›</a:t>
            </a:fld>
            <a:endParaRPr lang="en-US"/>
          </a:p>
        </p:txBody>
      </p:sp>
    </p:spTree>
    <p:extLst>
      <p:ext uri="{BB962C8B-B14F-4D97-AF65-F5344CB8AC3E}">
        <p14:creationId xmlns:p14="http://schemas.microsoft.com/office/powerpoint/2010/main" val="2440802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C4E268-681A-41B2-93E2-7E70BF5B4E33}"/>
              </a:ext>
            </a:extLst>
          </p:cNvPr>
          <p:cNvSpPr>
            <a:spLocks noGrp="1"/>
          </p:cNvSpPr>
          <p:nvPr>
            <p:ph type="dt" sz="half" idx="10"/>
          </p:nvPr>
        </p:nvSpPr>
        <p:spPr/>
        <p:txBody>
          <a:bodyPr/>
          <a:lstStyle/>
          <a:p>
            <a:fld id="{349F3924-1373-4A3F-AE4D-71FA06A537BF}" type="datetime1">
              <a:rPr lang="en-US" smtClean="0"/>
              <a:t>6/12/2019</a:t>
            </a:fld>
            <a:endParaRPr lang="en-US"/>
          </a:p>
        </p:txBody>
      </p:sp>
      <p:sp>
        <p:nvSpPr>
          <p:cNvPr id="3" name="Footer Placeholder 2">
            <a:extLst>
              <a:ext uri="{FF2B5EF4-FFF2-40B4-BE49-F238E27FC236}">
                <a16:creationId xmlns:a16="http://schemas.microsoft.com/office/drawing/2014/main" id="{99AFDA68-3237-442E-8EDB-BB3E7A7CB9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74AFF1-8B75-453E-B4DB-AE08E91CBFC6}"/>
              </a:ext>
            </a:extLst>
          </p:cNvPr>
          <p:cNvSpPr>
            <a:spLocks noGrp="1"/>
          </p:cNvSpPr>
          <p:nvPr>
            <p:ph type="sldNum" sz="quarter" idx="12"/>
          </p:nvPr>
        </p:nvSpPr>
        <p:spPr/>
        <p:txBody>
          <a:bodyPr/>
          <a:lstStyle/>
          <a:p>
            <a:fld id="{F5DA7811-E3B9-49DC-829D-13366C2A51F7}" type="slidenum">
              <a:rPr lang="en-US" smtClean="0"/>
              <a:t>‹#›</a:t>
            </a:fld>
            <a:endParaRPr lang="en-US"/>
          </a:p>
        </p:txBody>
      </p:sp>
    </p:spTree>
    <p:extLst>
      <p:ext uri="{BB962C8B-B14F-4D97-AF65-F5344CB8AC3E}">
        <p14:creationId xmlns:p14="http://schemas.microsoft.com/office/powerpoint/2010/main" val="4101228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D7009-3CBB-4B13-84B5-896E1A93F6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37ADC2-84FD-41A0-8EB8-101335BA5D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9FC1EEB-F62E-4183-A35C-F1AA6EEE07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5696CB-5901-41C6-9FBA-09DA545E2FEA}"/>
              </a:ext>
            </a:extLst>
          </p:cNvPr>
          <p:cNvSpPr>
            <a:spLocks noGrp="1"/>
          </p:cNvSpPr>
          <p:nvPr>
            <p:ph type="dt" sz="half" idx="10"/>
          </p:nvPr>
        </p:nvSpPr>
        <p:spPr/>
        <p:txBody>
          <a:bodyPr/>
          <a:lstStyle/>
          <a:p>
            <a:fld id="{2D7E56C6-97CB-4A92-897C-572AAE3EDF66}" type="datetime1">
              <a:rPr lang="en-US" smtClean="0"/>
              <a:t>6/12/2019</a:t>
            </a:fld>
            <a:endParaRPr lang="en-US"/>
          </a:p>
        </p:txBody>
      </p:sp>
      <p:sp>
        <p:nvSpPr>
          <p:cNvPr id="6" name="Footer Placeholder 5">
            <a:extLst>
              <a:ext uri="{FF2B5EF4-FFF2-40B4-BE49-F238E27FC236}">
                <a16:creationId xmlns:a16="http://schemas.microsoft.com/office/drawing/2014/main" id="{63B00FE3-E3D8-4505-B13A-754A0716C8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539B93-15A7-4ED1-9146-36ED233533BE}"/>
              </a:ext>
            </a:extLst>
          </p:cNvPr>
          <p:cNvSpPr>
            <a:spLocks noGrp="1"/>
          </p:cNvSpPr>
          <p:nvPr>
            <p:ph type="sldNum" sz="quarter" idx="12"/>
          </p:nvPr>
        </p:nvSpPr>
        <p:spPr/>
        <p:txBody>
          <a:bodyPr/>
          <a:lstStyle/>
          <a:p>
            <a:fld id="{F5DA7811-E3B9-49DC-829D-13366C2A51F7}" type="slidenum">
              <a:rPr lang="en-US" smtClean="0"/>
              <a:t>‹#›</a:t>
            </a:fld>
            <a:endParaRPr lang="en-US"/>
          </a:p>
        </p:txBody>
      </p:sp>
    </p:spTree>
    <p:extLst>
      <p:ext uri="{BB962C8B-B14F-4D97-AF65-F5344CB8AC3E}">
        <p14:creationId xmlns:p14="http://schemas.microsoft.com/office/powerpoint/2010/main" val="361368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EE4CE-0A26-4EE6-A6C8-9F07EDB388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6C020BC-23BE-43BB-9D47-AD651974A8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45FF56-F692-4AF1-A5D1-42658A3D3F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039828-9A00-487A-ABC7-140048A5FA3D}"/>
              </a:ext>
            </a:extLst>
          </p:cNvPr>
          <p:cNvSpPr>
            <a:spLocks noGrp="1"/>
          </p:cNvSpPr>
          <p:nvPr>
            <p:ph type="dt" sz="half" idx="10"/>
          </p:nvPr>
        </p:nvSpPr>
        <p:spPr/>
        <p:txBody>
          <a:bodyPr/>
          <a:lstStyle/>
          <a:p>
            <a:fld id="{7F53BEAA-1F53-4008-8EB0-AB5DAA2A4BF8}" type="datetime1">
              <a:rPr lang="en-US" smtClean="0"/>
              <a:t>6/12/2019</a:t>
            </a:fld>
            <a:endParaRPr lang="en-US"/>
          </a:p>
        </p:txBody>
      </p:sp>
      <p:sp>
        <p:nvSpPr>
          <p:cNvPr id="6" name="Footer Placeholder 5">
            <a:extLst>
              <a:ext uri="{FF2B5EF4-FFF2-40B4-BE49-F238E27FC236}">
                <a16:creationId xmlns:a16="http://schemas.microsoft.com/office/drawing/2014/main" id="{380080D4-BD30-47A0-B1E4-F44D955E47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522D6C-C441-46AE-990F-AAB7591F7B3A}"/>
              </a:ext>
            </a:extLst>
          </p:cNvPr>
          <p:cNvSpPr>
            <a:spLocks noGrp="1"/>
          </p:cNvSpPr>
          <p:nvPr>
            <p:ph type="sldNum" sz="quarter" idx="12"/>
          </p:nvPr>
        </p:nvSpPr>
        <p:spPr/>
        <p:txBody>
          <a:bodyPr/>
          <a:lstStyle/>
          <a:p>
            <a:fld id="{F5DA7811-E3B9-49DC-829D-13366C2A51F7}" type="slidenum">
              <a:rPr lang="en-US" smtClean="0"/>
              <a:t>‹#›</a:t>
            </a:fld>
            <a:endParaRPr lang="en-US"/>
          </a:p>
        </p:txBody>
      </p:sp>
    </p:spTree>
    <p:extLst>
      <p:ext uri="{BB962C8B-B14F-4D97-AF65-F5344CB8AC3E}">
        <p14:creationId xmlns:p14="http://schemas.microsoft.com/office/powerpoint/2010/main" val="2362426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7B145A-C2BA-40CB-AA15-0146A7186CB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997E2B-19BA-415A-B340-CA05304295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38F570-39FC-4387-AC5F-73A35827BD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FA7BDB-3B1F-4D9E-AC80-3FAEEEC270C3}" type="datetime1">
              <a:rPr lang="en-US" smtClean="0"/>
              <a:t>6/12/2019</a:t>
            </a:fld>
            <a:endParaRPr lang="en-US"/>
          </a:p>
        </p:txBody>
      </p:sp>
      <p:sp>
        <p:nvSpPr>
          <p:cNvPr id="5" name="Footer Placeholder 4">
            <a:extLst>
              <a:ext uri="{FF2B5EF4-FFF2-40B4-BE49-F238E27FC236}">
                <a16:creationId xmlns:a16="http://schemas.microsoft.com/office/drawing/2014/main" id="{AF71C33E-9C44-4E51-A35D-AA288DB5C3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2926DB4-059B-4C13-ACF8-58830AACE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DA7811-E3B9-49DC-829D-13366C2A51F7}" type="slidenum">
              <a:rPr lang="en-US" smtClean="0"/>
              <a:t>‹#›</a:t>
            </a:fld>
            <a:endParaRPr lang="en-US"/>
          </a:p>
        </p:txBody>
      </p:sp>
    </p:spTree>
    <p:extLst>
      <p:ext uri="{BB962C8B-B14F-4D97-AF65-F5344CB8AC3E}">
        <p14:creationId xmlns:p14="http://schemas.microsoft.com/office/powerpoint/2010/main" val="3492447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8.png"/><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9.tiff"/><Relationship Id="rId1" Type="http://schemas.openxmlformats.org/officeDocument/2006/relationships/slideLayout" Target="../slideLayouts/slideLayout1.xml"/><Relationship Id="rId5" Type="http://schemas.microsoft.com/office/2007/relationships/hdphoto" Target="../media/hdphoto5.wdp"/><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0.tiff"/><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8.png"/><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tiff"/><Relationship Id="rId1" Type="http://schemas.openxmlformats.org/officeDocument/2006/relationships/slideLayout" Target="../slideLayouts/slideLayout1.xml"/><Relationship Id="rId5" Type="http://schemas.openxmlformats.org/officeDocument/2006/relationships/chart" Target="../charts/chart5.xml"/><Relationship Id="rId4" Type="http://schemas.microsoft.com/office/2007/relationships/hdphoto" Target="../media/hdphoto5.wdp"/></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microsoft.com/office/2007/relationships/hdphoto" Target="../media/hdphoto2.wdp"/><Relationship Id="rId4" Type="http://schemas.openxmlformats.org/officeDocument/2006/relationships/image" Target="../media/image14.png"/><Relationship Id="rId9"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1.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3.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5.png"/><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1.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1.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1.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1.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1.xm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1.xml"/><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mailto:jamie.ergas@fairfaxcounty.gov"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marcy.thompson@icf.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4.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2">
            <a:extLst>
              <a:ext uri="{FF2B5EF4-FFF2-40B4-BE49-F238E27FC236}">
                <a16:creationId xmlns:a16="http://schemas.microsoft.com/office/drawing/2014/main" id="{1853FA30-09E6-4DAE-9A45-ABDCE955F6A3}"/>
              </a:ext>
            </a:extLst>
          </p:cNvPr>
          <p:cNvSpPr txBox="1">
            <a:spLocks noChangeArrowheads="1"/>
          </p:cNvSpPr>
          <p:nvPr/>
        </p:nvSpPr>
        <p:spPr bwMode="auto">
          <a:xfrm>
            <a:off x="0" y="2822383"/>
            <a:ext cx="12192000" cy="4035618"/>
          </a:xfrm>
          <a:prstGeom prst="rect">
            <a:avLst/>
          </a:prstGeom>
          <a:solidFill>
            <a:schemeClr val="bg1">
              <a:lumMod val="95000"/>
            </a:schemeClr>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pPr>
            <a:endParaRPr lang="en-US" sz="1200"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2">
            <a:extLst>
              <a:ext uri="{FF2B5EF4-FFF2-40B4-BE49-F238E27FC236}">
                <a16:creationId xmlns:a16="http://schemas.microsoft.com/office/drawing/2014/main" id="{F14A7D09-04EE-4B5B-B513-487EB898FFE0}"/>
              </a:ext>
            </a:extLst>
          </p:cNvPr>
          <p:cNvSpPr txBox="1">
            <a:spLocks noChangeArrowheads="1"/>
          </p:cNvSpPr>
          <p:nvPr/>
        </p:nvSpPr>
        <p:spPr bwMode="auto">
          <a:xfrm>
            <a:off x="148558" y="2893269"/>
            <a:ext cx="11859548" cy="942017"/>
          </a:xfrm>
          <a:prstGeom prst="rect">
            <a:avLst/>
          </a:prstGeom>
          <a:solidFill>
            <a:schemeClr val="bg1">
              <a:lumMod val="95000"/>
            </a:schemeClr>
          </a:solidFill>
          <a:ln w="9525">
            <a:noFill/>
            <a:miter lim="800000"/>
            <a:headEnd/>
            <a:tailEnd/>
          </a:ln>
        </p:spPr>
        <p:txBody>
          <a:bodyPr rot="0" vert="horz" wrap="square" lIns="91440" tIns="45720" rIns="91440" bIns="45720" anchor="t" anchorCtr="0">
            <a:noAutofit/>
          </a:bodyPr>
          <a:lstStyle/>
          <a:p>
            <a:pPr marL="0" marR="0" algn="r">
              <a:lnSpc>
                <a:spcPct val="107000"/>
              </a:lnSpc>
              <a:spcBef>
                <a:spcPts val="0"/>
              </a:spcBef>
            </a:pPr>
            <a:r>
              <a:rPr lang="en-US" cap="all" spc="10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r>
              <a:rPr lang="en-US" b="1"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Bi-Annual CoC Meeting  </a:t>
            </a:r>
          </a:p>
          <a:p>
            <a:pPr algn="r">
              <a:lnSpc>
                <a:spcPct val="107000"/>
              </a:lnSpc>
            </a:pPr>
            <a:r>
              <a:rPr lang="en-US" cap="all" spc="50" dirty="0">
                <a:solidFill>
                  <a:srgbClr val="2F5496"/>
                </a:solidFill>
                <a:latin typeface="Calibri" panose="020F0502020204030204" pitchFamily="34" charset="0"/>
                <a:ea typeface="Calibri" panose="020F0502020204030204" pitchFamily="34" charset="0"/>
                <a:cs typeface="Times New Roman" panose="02020603050405020304" pitchFamily="18" charset="0"/>
              </a:rPr>
              <a:t>      </a:t>
            </a:r>
            <a:r>
              <a:rPr lang="en-US" spc="50" dirty="0">
                <a:solidFill>
                  <a:srgbClr val="2F5496"/>
                </a:solidFill>
                <a:latin typeface="Calibri" panose="020F0502020204030204" pitchFamily="34" charset="0"/>
                <a:ea typeface="Calibri" panose="020F0502020204030204" pitchFamily="34" charset="0"/>
                <a:cs typeface="Times New Roman" panose="02020603050405020304" pitchFamily="18" charset="0"/>
              </a:rPr>
              <a:t>June 13</a:t>
            </a:r>
            <a:r>
              <a:rPr lang="en-US" spc="50" baseline="30000" dirty="0">
                <a:solidFill>
                  <a:srgbClr val="2F5496"/>
                </a:solidFill>
                <a:latin typeface="Calibri" panose="020F0502020204030204" pitchFamily="34" charset="0"/>
                <a:ea typeface="Calibri" panose="020F0502020204030204" pitchFamily="34" charset="0"/>
                <a:cs typeface="Times New Roman" panose="02020603050405020304" pitchFamily="18" charset="0"/>
              </a:rPr>
              <a:t>th</a:t>
            </a:r>
            <a:r>
              <a:rPr lang="en-US" spc="50" dirty="0">
                <a:solidFill>
                  <a:srgbClr val="2F5496"/>
                </a:solidFill>
                <a:latin typeface="Calibri" panose="020F0502020204030204" pitchFamily="34" charset="0"/>
                <a:ea typeface="Calibri" panose="020F0502020204030204" pitchFamily="34" charset="0"/>
                <a:cs typeface="Times New Roman" panose="02020603050405020304" pitchFamily="18" charset="0"/>
              </a:rPr>
              <a:t> 2019 </a:t>
            </a:r>
            <a:r>
              <a:rPr lang="en-US"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a:t>
            </a:r>
            <a:r>
              <a:rPr lang="en-US" dirty="0">
                <a:solidFill>
                  <a:srgbClr val="222222"/>
                </a:solidFill>
                <a:latin typeface="Calibri" panose="020F0502020204030204" pitchFamily="34" charset="0"/>
                <a:ea typeface="Times New Roman" panose="02020603050405020304" pitchFamily="18" charset="0"/>
                <a:cs typeface="Times New Roman" panose="02020603050405020304" pitchFamily="18" charset="0"/>
              </a:rPr>
              <a:t> </a:t>
            </a:r>
            <a:r>
              <a:rPr lang="en-US" spc="50" dirty="0">
                <a:solidFill>
                  <a:srgbClr val="2F5496"/>
                </a:solidFill>
                <a:latin typeface="Calibri" panose="020F0502020204030204" pitchFamily="34" charset="0"/>
                <a:ea typeface="Calibri" panose="020F0502020204030204" pitchFamily="34" charset="0"/>
                <a:cs typeface="Times New Roman" panose="02020603050405020304" pitchFamily="18" charset="0"/>
              </a:rPr>
              <a:t>1:30 – 3:30 PM</a:t>
            </a:r>
          </a:p>
          <a:p>
            <a:pPr marL="0" marR="0" algn="r">
              <a:lnSpc>
                <a:spcPct val="107000"/>
              </a:lnSpc>
              <a:spcBef>
                <a:spcPts val="0"/>
              </a:spcBef>
              <a:spcAft>
                <a:spcPts val="800"/>
              </a:spcAft>
            </a:pPr>
            <a:r>
              <a:rPr lang="en-US" spc="50" dirty="0">
                <a:solidFill>
                  <a:srgbClr val="2F5496"/>
                </a:solidFill>
                <a:latin typeface="Calibri" panose="020F0502020204030204" pitchFamily="34" charset="0"/>
                <a:ea typeface="Calibri" panose="020F0502020204030204" pitchFamily="34" charset="0"/>
                <a:cs typeface="Times New Roman" panose="02020603050405020304" pitchFamily="18" charset="0"/>
              </a:rPr>
              <a:t>      Pennino, Room 206</a:t>
            </a:r>
            <a:endParaRPr lang="en-US"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Box 2">
            <a:extLst>
              <a:ext uri="{FF2B5EF4-FFF2-40B4-BE49-F238E27FC236}">
                <a16:creationId xmlns:a16="http://schemas.microsoft.com/office/drawing/2014/main" id="{D88F7A9B-518C-48F6-8189-750C71FE5013}"/>
              </a:ext>
            </a:extLst>
          </p:cNvPr>
          <p:cNvSpPr txBox="1">
            <a:spLocks noChangeArrowheads="1"/>
          </p:cNvSpPr>
          <p:nvPr/>
        </p:nvSpPr>
        <p:spPr bwMode="auto">
          <a:xfrm>
            <a:off x="148558" y="1906293"/>
            <a:ext cx="10126818" cy="836908"/>
          </a:xfrm>
          <a:prstGeom prst="rect">
            <a:avLst/>
          </a:prstGeom>
          <a:solidFill>
            <a:schemeClr val="bg1"/>
          </a:solidFill>
          <a:ln w="9525">
            <a:noFill/>
            <a:miter lim="800000"/>
            <a:headEnd/>
            <a:tailEnd/>
          </a:ln>
          <a:effectLst>
            <a:outerShdw blurRad="50800" dist="50800" dir="5400000" algn="ctr" rotWithShape="0">
              <a:srgbClr val="000000">
                <a:alpha val="0"/>
              </a:srgbClr>
            </a:outerShdw>
          </a:effectLst>
        </p:spPr>
        <p:txBody>
          <a:bodyPr rot="0" vert="horz" wrap="square" lIns="91440" tIns="45720" rIns="91440" bIns="45720" anchor="t" anchorCtr="0">
            <a:noAutofit/>
          </a:bodyPr>
          <a:lstStyle/>
          <a:p>
            <a:pPr marL="0" marR="0" algn="just">
              <a:lnSpc>
                <a:spcPct val="50000"/>
              </a:lnSpc>
              <a:spcBef>
                <a:spcPts val="3600"/>
              </a:spcBef>
              <a:spcAft>
                <a:spcPts val="600"/>
              </a:spcAft>
            </a:pPr>
            <a:r>
              <a:rPr lang="en-US" sz="3000" spc="160" dirty="0">
                <a:solidFill>
                  <a:srgbClr val="00458A"/>
                </a:solidFill>
                <a:effectLst>
                  <a:outerShdw blurRad="50800" dist="50800" dir="5400000" sx="0" sy="0" algn="ctr">
                    <a:srgbClr val="000000">
                      <a:alpha val="0"/>
                    </a:srgbClr>
                  </a:outerShdw>
                </a:effectLst>
                <a:latin typeface="Calibri" panose="020F0502020204030204" pitchFamily="34" charset="0"/>
                <a:ea typeface="Calibri" panose="020F0502020204030204" pitchFamily="34" charset="0"/>
                <a:cs typeface="Calibri" panose="020F0502020204030204" pitchFamily="34" charset="0"/>
              </a:rPr>
              <a:t>FAIRFAX-FALLS CHURCH COMMUNITY </a:t>
            </a:r>
            <a:endParaRPr lang="en-US" sz="3000" spc="16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75000"/>
              </a:lnSpc>
              <a:spcBef>
                <a:spcPts val="0"/>
              </a:spcBef>
              <a:spcAft>
                <a:spcPts val="0"/>
              </a:spcAft>
            </a:pPr>
            <a:r>
              <a:rPr lang="en-US" sz="2800" b="1" dirty="0">
                <a:solidFill>
                  <a:srgbClr val="00458A"/>
                </a:solidFill>
                <a:effectLst>
                  <a:outerShdw blurRad="50800" dist="50800" dir="5400000" sx="0" sy="0" algn="ctr">
                    <a:srgbClr val="000000">
                      <a:alpha val="0"/>
                    </a:srgbClr>
                  </a:outerShdw>
                </a:effectLst>
                <a:latin typeface="Bahnschrift" panose="020B0502040204020203" pitchFamily="34" charset="0"/>
                <a:ea typeface="Calibri" panose="020F0502020204030204" pitchFamily="34" charset="0"/>
                <a:cs typeface="Times New Roman" panose="02020603050405020304" pitchFamily="18" charset="0"/>
              </a:rPr>
              <a:t>Partnership to Prevent and End Homelessness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8">
            <a:extLst>
              <a:ext uri="{FF2B5EF4-FFF2-40B4-BE49-F238E27FC236}">
                <a16:creationId xmlns:a16="http://schemas.microsoft.com/office/drawing/2014/main" id="{81E4C51C-BC39-4CB8-9A07-30E41E6F4008}"/>
              </a:ext>
            </a:extLst>
          </p:cNvPr>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4070"/>
          <a:stretch/>
        </p:blipFill>
        <p:spPr bwMode="auto">
          <a:xfrm>
            <a:off x="7727315" y="823174"/>
            <a:ext cx="4316127" cy="1680722"/>
          </a:xfrm>
          <a:prstGeom prst="rect">
            <a:avLst/>
          </a:prstGeom>
          <a:ln>
            <a:noFill/>
          </a:ln>
          <a:effectLst/>
          <a:extLst>
            <a:ext uri="{53640926-AAD7-44D8-BBD7-CCE9431645EC}">
              <a14:shadowObscured xmlns:a14="http://schemas.microsoft.com/office/drawing/2010/main"/>
            </a:ext>
          </a:extLst>
        </p:spPr>
      </p:pic>
      <p:sp>
        <p:nvSpPr>
          <p:cNvPr id="20" name="Rectangle 19">
            <a:extLst>
              <a:ext uri="{FF2B5EF4-FFF2-40B4-BE49-F238E27FC236}">
                <a16:creationId xmlns:a16="http://schemas.microsoft.com/office/drawing/2014/main" id="{62E058C2-B1D6-445E-9769-4D5B13FE11F9}"/>
              </a:ext>
            </a:extLst>
          </p:cNvPr>
          <p:cNvSpPr/>
          <p:nvPr/>
        </p:nvSpPr>
        <p:spPr>
          <a:xfrm>
            <a:off x="-1" y="2653965"/>
            <a:ext cx="12191999" cy="89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1517092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0963" y="742949"/>
            <a:ext cx="7793037" cy="630237"/>
          </a:xfrm>
        </p:spPr>
        <p:txBody>
          <a:bodyPr>
            <a:normAutofit fontScale="90000"/>
          </a:bodyPr>
          <a:lstStyle/>
          <a:p>
            <a:r>
              <a:rPr lang="en-US" b="1" dirty="0">
                <a:solidFill>
                  <a:schemeClr val="accent1">
                    <a:lumMod val="75000"/>
                  </a:schemeClr>
                </a:solidFill>
                <a:latin typeface="Arial" panose="020B0604020202020204" pitchFamily="34" charset="0"/>
                <a:cs typeface="Arial" panose="020B0604020202020204" pitchFamily="34" charset="0"/>
              </a:rPr>
              <a:t>Where to Start? </a:t>
            </a:r>
          </a:p>
        </p:txBody>
      </p:sp>
      <p:sp>
        <p:nvSpPr>
          <p:cNvPr id="3" name="Content Placeholder 2"/>
          <p:cNvSpPr>
            <a:spLocks noGrp="1"/>
          </p:cNvSpPr>
          <p:nvPr>
            <p:ph idx="1"/>
          </p:nvPr>
        </p:nvSpPr>
        <p:spPr>
          <a:xfrm>
            <a:off x="1350962" y="1638300"/>
            <a:ext cx="10002837" cy="4538663"/>
          </a:xfrm>
        </p:spPr>
        <p:txBody>
          <a:bodyPr>
            <a:noAutofit/>
          </a:bodyPr>
          <a:lstStyle/>
          <a:p>
            <a:pPr>
              <a:buClr>
                <a:schemeClr val="tx1"/>
              </a:buClr>
              <a:buFont typeface="Wingdings" panose="05000000000000000000" pitchFamily="2" charset="2"/>
              <a:buChar char="§"/>
            </a:pPr>
            <a:r>
              <a:rPr lang="en-US" sz="2500" dirty="0">
                <a:latin typeface="Arial" panose="020B0604020202020204" pitchFamily="34" charset="0"/>
                <a:cs typeface="Arial" panose="020B0604020202020204" pitchFamily="34" charset="0"/>
              </a:rPr>
              <a:t> System Performance Improvement Briefs </a:t>
            </a:r>
          </a:p>
          <a:p>
            <a:pPr lvl="1">
              <a:buClr>
                <a:schemeClr val="tx1"/>
              </a:buClr>
              <a:buFont typeface="Wingdings" panose="05000000000000000000" pitchFamily="2" charset="2"/>
              <a:buChar char="§"/>
            </a:pPr>
            <a:r>
              <a:rPr lang="en-US" sz="2100" dirty="0">
                <a:solidFill>
                  <a:schemeClr val="accent1">
                    <a:lumMod val="75000"/>
                  </a:schemeClr>
                </a:solidFill>
                <a:latin typeface="Arial" panose="020B0604020202020204" pitchFamily="34" charset="0"/>
                <a:cs typeface="Arial" panose="020B0604020202020204" pitchFamily="34" charset="0"/>
              </a:rPr>
              <a:t>Data Quality and Analysis for System Performance Improvement</a:t>
            </a:r>
          </a:p>
          <a:p>
            <a:pPr lvl="1">
              <a:spcAft>
                <a:spcPts val="600"/>
              </a:spcAft>
              <a:buClr>
                <a:schemeClr val="tx1"/>
              </a:buClr>
              <a:buFont typeface="Wingdings" panose="05000000000000000000" pitchFamily="2" charset="2"/>
              <a:buChar char="§"/>
            </a:pPr>
            <a:r>
              <a:rPr lang="en-US" sz="2100" dirty="0">
                <a:solidFill>
                  <a:schemeClr val="accent1">
                    <a:lumMod val="75000"/>
                  </a:schemeClr>
                </a:solidFill>
                <a:latin typeface="Arial" panose="020B0604020202020204" pitchFamily="34" charset="0"/>
                <a:cs typeface="Arial" panose="020B0604020202020204" pitchFamily="34" charset="0"/>
              </a:rPr>
              <a:t>Strategies for System Performance Improvement </a:t>
            </a:r>
          </a:p>
          <a:p>
            <a:pPr>
              <a:spcBef>
                <a:spcPts val="600"/>
              </a:spcBef>
              <a:spcAft>
                <a:spcPts val="600"/>
              </a:spcAft>
              <a:buClr>
                <a:schemeClr val="tx1"/>
              </a:buClr>
              <a:buFont typeface="Wingdings" panose="05000000000000000000" pitchFamily="2" charset="2"/>
              <a:buChar char="§"/>
            </a:pPr>
            <a:r>
              <a:rPr lang="en-US" sz="2500" dirty="0">
                <a:latin typeface="Arial" panose="020B0604020202020204" pitchFamily="34" charset="0"/>
                <a:cs typeface="Arial" panose="020B0604020202020204" pitchFamily="34" charset="0"/>
              </a:rPr>
              <a:t> Stella! </a:t>
            </a:r>
          </a:p>
          <a:p>
            <a:pPr>
              <a:buClr>
                <a:schemeClr val="tx1"/>
              </a:buClr>
              <a:buFont typeface="Wingdings" panose="05000000000000000000" pitchFamily="2" charset="2"/>
              <a:buChar char="§"/>
            </a:pPr>
            <a:r>
              <a:rPr lang="en-US" sz="2500" dirty="0">
                <a:latin typeface="Arial" panose="020B0604020202020204" pitchFamily="34" charset="0"/>
                <a:cs typeface="Arial" panose="020B0604020202020204" pitchFamily="34" charset="0"/>
              </a:rPr>
              <a:t> Focus on Data Quality </a:t>
            </a:r>
          </a:p>
          <a:p>
            <a:pPr lvl="1">
              <a:buClr>
                <a:schemeClr val="tx1"/>
              </a:buClr>
              <a:buFont typeface="Wingdings" panose="05000000000000000000" pitchFamily="2" charset="2"/>
              <a:buChar char="§"/>
            </a:pPr>
            <a:r>
              <a:rPr lang="en-US" sz="2100" dirty="0">
                <a:solidFill>
                  <a:schemeClr val="accent1">
                    <a:lumMod val="75000"/>
                  </a:schemeClr>
                </a:solidFill>
                <a:latin typeface="Arial" panose="020B0604020202020204" pitchFamily="34" charset="0"/>
                <a:cs typeface="Arial" panose="020B0604020202020204" pitchFamily="34" charset="0"/>
              </a:rPr>
              <a:t>The more you use data, the quality improves </a:t>
            </a:r>
          </a:p>
          <a:p>
            <a:pPr lvl="1">
              <a:buClr>
                <a:schemeClr val="tx1"/>
              </a:buClr>
              <a:buFont typeface="Wingdings" panose="05000000000000000000" pitchFamily="2" charset="2"/>
              <a:buChar char="§"/>
            </a:pPr>
            <a:r>
              <a:rPr lang="en-US" sz="2100" dirty="0">
                <a:solidFill>
                  <a:schemeClr val="accent1">
                    <a:lumMod val="75000"/>
                  </a:schemeClr>
                </a:solidFill>
                <a:latin typeface="Arial" panose="020B0604020202020204" pitchFamily="34" charset="0"/>
                <a:cs typeface="Arial" panose="020B0604020202020204" pitchFamily="34" charset="0"/>
              </a:rPr>
              <a:t>Use data for all decision-making </a:t>
            </a:r>
          </a:p>
          <a:p>
            <a:pPr>
              <a:spcBef>
                <a:spcPts val="1200"/>
              </a:spcBef>
              <a:buClr>
                <a:schemeClr val="tx1"/>
              </a:buClr>
              <a:buFont typeface="Wingdings" panose="05000000000000000000" pitchFamily="2" charset="2"/>
              <a:buChar char="§"/>
            </a:pPr>
            <a:r>
              <a:rPr lang="en-US" sz="2500" dirty="0">
                <a:latin typeface="Arial" panose="020B0604020202020204" pitchFamily="34" charset="0"/>
                <a:cs typeface="Arial" panose="020B0604020202020204" pitchFamily="34" charset="0"/>
              </a:rPr>
              <a:t> Start Peeling the Onion! </a:t>
            </a:r>
          </a:p>
          <a:p>
            <a:pPr marL="428620" lvl="1" indent="-285750">
              <a:buClr>
                <a:schemeClr val="tx1"/>
              </a:buClr>
              <a:buFont typeface="Wingdings" panose="05000000000000000000" pitchFamily="2" charset="2"/>
              <a:buChar char="§"/>
            </a:pPr>
            <a:endParaRPr lang="en-US" sz="2500" dirty="0">
              <a:latin typeface="Arial" panose="020B0604020202020204" pitchFamily="34" charset="0"/>
              <a:cs typeface="Arial" panose="020B0604020202020204" pitchFamily="34" charset="0"/>
            </a:endParaRPr>
          </a:p>
          <a:p>
            <a:pPr>
              <a:buClr>
                <a:schemeClr val="tx1"/>
              </a:buClr>
              <a:buFont typeface="Wingdings" panose="05000000000000000000" pitchFamily="2" charset="2"/>
              <a:buChar char="§"/>
            </a:pPr>
            <a:endParaRPr lang="en-US" sz="2500" dirty="0">
              <a:latin typeface="Arial" panose="020B0604020202020204" pitchFamily="34" charset="0"/>
              <a:cs typeface="Arial" panose="020B0604020202020204" pitchFamily="34" charset="0"/>
            </a:endParaRPr>
          </a:p>
        </p:txBody>
      </p:sp>
      <p:pic>
        <p:nvPicPr>
          <p:cNvPr id="6" name="Picture 5" descr="A picture containing object&#10;&#10;Description automatically generated">
            <a:extLst>
              <a:ext uri="{FF2B5EF4-FFF2-40B4-BE49-F238E27FC236}">
                <a16:creationId xmlns:a16="http://schemas.microsoft.com/office/drawing/2014/main" id="{0B13BBB4-B999-4E6A-9C3A-B8D6AB993BC2}"/>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6872" t="14161" r="6669" b="12924"/>
          <a:stretch/>
        </p:blipFill>
        <p:spPr>
          <a:xfrm>
            <a:off x="178033" y="5915025"/>
            <a:ext cx="913887" cy="770716"/>
          </a:xfrm>
          <a:prstGeom prst="rect">
            <a:avLst/>
          </a:prstGeom>
        </p:spPr>
      </p:pic>
      <p:pic>
        <p:nvPicPr>
          <p:cNvPr id="7" name="Picture 6">
            <a:extLst>
              <a:ext uri="{FF2B5EF4-FFF2-40B4-BE49-F238E27FC236}">
                <a16:creationId xmlns:a16="http://schemas.microsoft.com/office/drawing/2014/main" id="{2DA83130-2103-4D0F-911F-91B74BE30065}"/>
              </a:ext>
            </a:extLst>
          </p:cNvPr>
          <p:cNvPicPr>
            <a:picLocks noChangeAspect="1"/>
          </p:cNvPicPr>
          <p:nvPr/>
        </p:nvPicPr>
        <p:blipFill rotWithShape="1">
          <a:blip r:embed="rId5"/>
          <a:srcRect l="547" t="5265" r="547"/>
          <a:stretch/>
        </p:blipFill>
        <p:spPr>
          <a:xfrm>
            <a:off x="0" y="0"/>
            <a:ext cx="12192000" cy="286602"/>
          </a:xfrm>
          <a:prstGeom prst="rect">
            <a:avLst/>
          </a:prstGeom>
        </p:spPr>
      </p:pic>
    </p:spTree>
    <p:extLst>
      <p:ext uri="{BB962C8B-B14F-4D97-AF65-F5344CB8AC3E}">
        <p14:creationId xmlns:p14="http://schemas.microsoft.com/office/powerpoint/2010/main" val="151599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CCC09B3-5AFE-4DFC-92CE-C869B58AE8AF}"/>
              </a:ext>
            </a:extLst>
          </p:cNvPr>
          <p:cNvSpPr/>
          <p:nvPr/>
        </p:nvSpPr>
        <p:spPr>
          <a:xfrm>
            <a:off x="1441853" y="1630771"/>
            <a:ext cx="8429196" cy="45300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7F6E3CC-B3E5-4F84-A77A-660696180488}"/>
              </a:ext>
            </a:extLst>
          </p:cNvPr>
          <p:cNvSpPr/>
          <p:nvPr/>
        </p:nvSpPr>
        <p:spPr>
          <a:xfrm>
            <a:off x="1409242" y="1"/>
            <a:ext cx="10782758" cy="12476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2">
            <a:extLst>
              <a:ext uri="{FF2B5EF4-FFF2-40B4-BE49-F238E27FC236}">
                <a16:creationId xmlns:a16="http://schemas.microsoft.com/office/drawing/2014/main" id="{8868F13E-E781-4FED-84FA-47AC88650B57}"/>
              </a:ext>
            </a:extLst>
          </p:cNvPr>
          <p:cNvSpPr txBox="1">
            <a:spLocks noChangeArrowheads="1"/>
          </p:cNvSpPr>
          <p:nvPr/>
        </p:nvSpPr>
        <p:spPr bwMode="auto">
          <a:xfrm>
            <a:off x="1464222" y="126684"/>
            <a:ext cx="10204895" cy="539744"/>
          </a:xfrm>
          <a:prstGeom prst="rect">
            <a:avLst/>
          </a:prstGeom>
          <a:solidFill>
            <a:schemeClr val="bg1">
              <a:lumMod val="95000"/>
            </a:schemeClr>
          </a:solidFill>
          <a:ln w="9525">
            <a:noFill/>
            <a:miter lim="800000"/>
            <a:headEnd/>
            <a:tailEnd/>
          </a:ln>
        </p:spPr>
        <p:txBody>
          <a:bodyPr rot="0" vert="horz" wrap="square" lIns="91440" tIns="45720" rIns="91440" bIns="45720" anchor="t" anchorCtr="0">
            <a:noAutofit/>
          </a:bodyPr>
          <a:lstStyle/>
          <a:p>
            <a:pPr marL="0" marR="0">
              <a:lnSpc>
                <a:spcPct val="107000"/>
              </a:lnSpc>
            </a:pPr>
            <a:r>
              <a:rPr lang="en-US" sz="2200" b="1" cap="all" spc="5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System performance measure #3</a:t>
            </a:r>
          </a:p>
          <a:p>
            <a:pPr marL="0" marR="0">
              <a:lnSpc>
                <a:spcPct val="107000"/>
              </a:lnSpc>
            </a:pPr>
            <a:r>
              <a:rPr lang="en-US" b="1" spc="50" dirty="0">
                <a:solidFill>
                  <a:schemeClr val="accent1">
                    <a:lumMod val="75000"/>
                  </a:schemeClr>
                </a:solidFill>
                <a:latin typeface="Bahnschrift" panose="020B0502040204020203" pitchFamily="34" charset="0"/>
                <a:ea typeface="Calibri" panose="020F0502020204030204" pitchFamily="34" charset="0"/>
                <a:cs typeface="Times New Roman" panose="02020603050405020304" pitchFamily="18" charset="0"/>
              </a:rPr>
              <a:t>Number of persons experiencing homelessness</a:t>
            </a:r>
            <a:endParaRPr lang="en-US" b="1" spc="50" dirty="0">
              <a:solidFill>
                <a:schemeClr val="accent1">
                  <a:lumMod val="75000"/>
                </a:schemeClr>
              </a:solidFill>
              <a:effectLst/>
              <a:latin typeface="Bahnschrift" panose="020B0502040204020203" pitchFamily="34" charset="0"/>
              <a:ea typeface="Calibri" panose="020F0502020204030204" pitchFamily="34" charset="0"/>
              <a:cs typeface="Times New Roman" panose="02020603050405020304" pitchFamily="18" charset="0"/>
            </a:endParaRPr>
          </a:p>
        </p:txBody>
      </p:sp>
      <p:sp>
        <p:nvSpPr>
          <p:cNvPr id="15" name="Text Box 2">
            <a:extLst>
              <a:ext uri="{FF2B5EF4-FFF2-40B4-BE49-F238E27FC236}">
                <a16:creationId xmlns:a16="http://schemas.microsoft.com/office/drawing/2014/main" id="{BACB9F8A-D07E-4184-B698-9E659A22BF54}"/>
              </a:ext>
            </a:extLst>
          </p:cNvPr>
          <p:cNvSpPr txBox="1">
            <a:spLocks noChangeArrowheads="1"/>
          </p:cNvSpPr>
          <p:nvPr/>
        </p:nvSpPr>
        <p:spPr bwMode="auto">
          <a:xfrm>
            <a:off x="8632272" y="6476877"/>
            <a:ext cx="3559729" cy="381123"/>
          </a:xfrm>
          <a:prstGeom prst="rect">
            <a:avLst/>
          </a:prstGeom>
          <a:solidFill>
            <a:schemeClr val="bg1"/>
          </a:solidFill>
          <a:ln w="9525">
            <a:noFill/>
            <a:miter lim="800000"/>
            <a:headEnd/>
            <a:tailEnd/>
          </a:ln>
        </p:spPr>
        <p:txBody>
          <a:bodyPr rot="0" vert="horz" wrap="square" lIns="91440" tIns="45720" rIns="91440" bIns="45720" anchor="t" anchorCtr="0">
            <a:noAutofit/>
          </a:bodyPr>
          <a:lstStyle/>
          <a:p>
            <a:pPr marL="0" marR="0">
              <a:lnSpc>
                <a:spcPct val="107000"/>
              </a:lnSpc>
            </a:pPr>
            <a:r>
              <a:rPr lang="en-US" sz="1600" cap="all" spc="5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Federal fiscal year:  10/01 – 09/30</a:t>
            </a:r>
            <a:endParaRPr lang="en-US" sz="1600" spc="50" dirty="0">
              <a:solidFill>
                <a:schemeClr val="tx1">
                  <a:lumMod val="65000"/>
                  <a:lumOff val="35000"/>
                </a:schemeClr>
              </a:solidFill>
              <a:effectLst/>
              <a:latin typeface="Bahnschrift" panose="020B0502040204020203" pitchFamily="34" charset="0"/>
              <a:ea typeface="Calibri" panose="020F050202020403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DE47CF3B-6B1B-469C-A1CB-5D7FD2F8EB40}"/>
              </a:ext>
            </a:extLst>
          </p:cNvPr>
          <p:cNvSpPr txBox="1">
            <a:spLocks noChangeArrowheads="1"/>
          </p:cNvSpPr>
          <p:nvPr/>
        </p:nvSpPr>
        <p:spPr bwMode="auto">
          <a:xfrm>
            <a:off x="1464222" y="844361"/>
            <a:ext cx="10727778" cy="381123"/>
          </a:xfrm>
          <a:prstGeom prst="rect">
            <a:avLst/>
          </a:prstGeom>
          <a:solidFill>
            <a:schemeClr val="bg1">
              <a:lumMod val="95000"/>
            </a:schemeClr>
          </a:solidFill>
          <a:ln w="9525">
            <a:noFill/>
            <a:miter lim="800000"/>
            <a:headEnd/>
            <a:tailEnd/>
          </a:ln>
        </p:spPr>
        <p:txBody>
          <a:bodyPr rot="0" vert="horz" wrap="square" lIns="91440" tIns="45720" rIns="91440" bIns="45720" anchor="t" anchorCtr="0">
            <a:noAutofit/>
          </a:bodyPr>
          <a:lstStyle/>
          <a:p>
            <a:pPr>
              <a:lnSpc>
                <a:spcPct val="107000"/>
              </a:lnSpc>
            </a:pPr>
            <a:r>
              <a:rPr lang="en-US" sz="1600" cap="all" spc="5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METRIC 3.1 — CHANGE IN PIT COUNTS </a:t>
            </a:r>
            <a:r>
              <a:rPr lang="en-US" sz="1600" dirty="0">
                <a:solidFill>
                  <a:schemeClr val="tx1">
                    <a:lumMod val="75000"/>
                    <a:lumOff val="25000"/>
                  </a:schemeClr>
                </a:solidFill>
                <a:latin typeface="Calibri" panose="020F0502020204030204" pitchFamily="34" charset="0"/>
                <a:ea typeface="Times New Roman" panose="02020603050405020304" pitchFamily="18" charset="0"/>
                <a:cs typeface="Times New Roman" panose="02020603050405020304" pitchFamily="18" charset="0"/>
              </a:rPr>
              <a:t>|</a:t>
            </a:r>
            <a:r>
              <a:rPr lang="en-US" sz="16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a:t>
            </a:r>
            <a:r>
              <a:rPr lang="en-US" sz="1600" cap="all" spc="5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METRIC 3.2 — CHANGE IN Annual Counts</a:t>
            </a:r>
          </a:p>
          <a:p>
            <a:pPr>
              <a:lnSpc>
                <a:spcPct val="107000"/>
              </a:lnSpc>
            </a:pPr>
            <a:endParaRPr lang="en-US" sz="1600" cap="all" spc="5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1600" i="1" spc="50" dirty="0">
              <a:solidFill>
                <a:schemeClr val="tx1">
                  <a:lumMod val="65000"/>
                  <a:lumOff val="35000"/>
                </a:schemeClr>
              </a:solidFill>
              <a:effectLst/>
              <a:latin typeface="Bahnschrift" panose="020B0502040204020203" pitchFamily="34" charset="0"/>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5454CE98-9B4F-4BE6-8AD0-5B7E75DB1E1E}"/>
              </a:ext>
            </a:extLst>
          </p:cNvPr>
          <p:cNvSpPr/>
          <p:nvPr/>
        </p:nvSpPr>
        <p:spPr>
          <a:xfrm>
            <a:off x="0" y="0"/>
            <a:ext cx="1409242" cy="1225485"/>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1F97152-B03C-480A-B6D7-21BEDE91E458}"/>
              </a:ext>
            </a:extLst>
          </p:cNvPr>
          <p:cNvSpPr/>
          <p:nvPr/>
        </p:nvSpPr>
        <p:spPr>
          <a:xfrm>
            <a:off x="1409240" y="-1"/>
            <a:ext cx="10782759" cy="1225485"/>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00000000-0008-0000-0300-000007000000}"/>
              </a:ext>
            </a:extLst>
          </p:cNvPr>
          <p:cNvPicPr/>
          <p:nvPr/>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sharpenSoften amount="100000"/>
                    </a14:imgEffect>
                    <a14:imgEffect>
                      <a14:colorTemperature colorTemp="4700"/>
                    </a14:imgEffect>
                  </a14:imgLayer>
                </a14:imgProps>
              </a:ext>
              <a:ext uri="{28A0092B-C50C-407E-A947-70E740481C1C}">
                <a14:useLocalDpi xmlns:a14="http://schemas.microsoft.com/office/drawing/2010/main" val="0"/>
              </a:ext>
            </a:extLst>
          </a:blip>
          <a:stretch>
            <a:fillRect/>
          </a:stretch>
        </p:blipFill>
        <p:spPr>
          <a:xfrm>
            <a:off x="49808" y="86318"/>
            <a:ext cx="1304452" cy="1049932"/>
          </a:xfrm>
          <a:prstGeom prst="rect">
            <a:avLst/>
          </a:prstGeom>
        </p:spPr>
      </p:pic>
      <p:graphicFrame>
        <p:nvGraphicFramePr>
          <p:cNvPr id="23" name="Chart 22">
            <a:extLst>
              <a:ext uri="{FF2B5EF4-FFF2-40B4-BE49-F238E27FC236}">
                <a16:creationId xmlns:a16="http://schemas.microsoft.com/office/drawing/2014/main" id="{C6E0C3BB-F2C6-40B4-BAF2-419223DFF74D}"/>
              </a:ext>
            </a:extLst>
          </p:cNvPr>
          <p:cNvGraphicFramePr>
            <a:graphicFrameLocks/>
          </p:cNvGraphicFramePr>
          <p:nvPr>
            <p:extLst>
              <p:ext uri="{D42A27DB-BD31-4B8C-83A1-F6EECF244321}">
                <p14:modId xmlns:p14="http://schemas.microsoft.com/office/powerpoint/2010/main" val="1625284190"/>
              </p:ext>
            </p:extLst>
          </p:nvPr>
        </p:nvGraphicFramePr>
        <p:xfrm>
          <a:off x="1464222" y="1630771"/>
          <a:ext cx="8190979" cy="4530055"/>
        </p:xfrm>
        <a:graphic>
          <a:graphicData uri="http://schemas.openxmlformats.org/drawingml/2006/chart">
            <c:chart xmlns:c="http://schemas.openxmlformats.org/drawingml/2006/chart" xmlns:r="http://schemas.openxmlformats.org/officeDocument/2006/relationships" r:id="rId4"/>
          </a:graphicData>
        </a:graphic>
      </p:graphicFrame>
      <p:sp>
        <p:nvSpPr>
          <p:cNvPr id="24" name="Rectangle 23">
            <a:extLst>
              <a:ext uri="{FF2B5EF4-FFF2-40B4-BE49-F238E27FC236}">
                <a16:creationId xmlns:a16="http://schemas.microsoft.com/office/drawing/2014/main" id="{74CA45CE-12D2-40CA-96CC-02918DB65533}"/>
              </a:ext>
            </a:extLst>
          </p:cNvPr>
          <p:cNvSpPr/>
          <p:nvPr/>
        </p:nvSpPr>
        <p:spPr>
          <a:xfrm>
            <a:off x="0" y="1225485"/>
            <a:ext cx="12191999" cy="89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Rectangle: Rounded Corners 25">
            <a:extLst>
              <a:ext uri="{FF2B5EF4-FFF2-40B4-BE49-F238E27FC236}">
                <a16:creationId xmlns:a16="http://schemas.microsoft.com/office/drawing/2014/main" id="{03272D91-39C4-4208-BB5B-D75AC2093E26}"/>
              </a:ext>
            </a:extLst>
          </p:cNvPr>
          <p:cNvSpPr/>
          <p:nvPr/>
        </p:nvSpPr>
        <p:spPr>
          <a:xfrm>
            <a:off x="10623367" y="121987"/>
            <a:ext cx="1409242" cy="1003641"/>
          </a:xfrm>
          <a:prstGeom prst="round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n-US" sz="1600" b="1" dirty="0">
                <a:solidFill>
                  <a:schemeClr val="tx1">
                    <a:lumMod val="75000"/>
                    <a:lumOff val="25000"/>
                  </a:schemeClr>
                </a:solidFill>
                <a:latin typeface="+mj-lt"/>
              </a:rPr>
              <a:t>RARE</a:t>
            </a:r>
          </a:p>
          <a:p>
            <a:pPr marL="285750" indent="-285750">
              <a:buFont typeface="Wingdings" panose="05000000000000000000" pitchFamily="2" charset="2"/>
              <a:buChar char="ü"/>
            </a:pPr>
            <a:r>
              <a:rPr lang="en-US" sz="1600" dirty="0">
                <a:solidFill>
                  <a:schemeClr val="tx1">
                    <a:lumMod val="75000"/>
                    <a:lumOff val="25000"/>
                  </a:schemeClr>
                </a:solidFill>
                <a:latin typeface="+mj-lt"/>
              </a:rPr>
              <a:t>BRIEF</a:t>
            </a:r>
          </a:p>
          <a:p>
            <a:pPr marL="285750" indent="-285750">
              <a:buFont typeface="Wingdings" panose="05000000000000000000" pitchFamily="2" charset="2"/>
              <a:buChar char="ü"/>
            </a:pPr>
            <a:r>
              <a:rPr lang="en-US" sz="1600" dirty="0">
                <a:solidFill>
                  <a:schemeClr val="tx1">
                    <a:lumMod val="75000"/>
                    <a:lumOff val="25000"/>
                  </a:schemeClr>
                </a:solidFill>
                <a:latin typeface="+mj-lt"/>
              </a:rPr>
              <a:t>ONE TIME</a:t>
            </a:r>
          </a:p>
        </p:txBody>
      </p:sp>
      <p:sp>
        <p:nvSpPr>
          <p:cNvPr id="17" name="Text Box 2">
            <a:extLst>
              <a:ext uri="{FF2B5EF4-FFF2-40B4-BE49-F238E27FC236}">
                <a16:creationId xmlns:a16="http://schemas.microsoft.com/office/drawing/2014/main" id="{7D99A84C-4EC1-4957-8397-8A8EBE8C43A0}"/>
              </a:ext>
            </a:extLst>
          </p:cNvPr>
          <p:cNvSpPr txBox="1">
            <a:spLocks noChangeArrowheads="1"/>
          </p:cNvSpPr>
          <p:nvPr/>
        </p:nvSpPr>
        <p:spPr bwMode="auto">
          <a:xfrm>
            <a:off x="1565417" y="1758024"/>
            <a:ext cx="8190979" cy="623640"/>
          </a:xfrm>
          <a:prstGeom prst="rect">
            <a:avLst/>
          </a:prstGeom>
          <a:solidFill>
            <a:schemeClr val="bg1"/>
          </a:solidFill>
          <a:ln w="9525">
            <a:noFill/>
            <a:miter lim="800000"/>
            <a:headEnd/>
            <a:tailEnd/>
          </a:ln>
        </p:spPr>
        <p:txBody>
          <a:bodyPr rot="0" vert="horz" wrap="square" lIns="91440" tIns="45720" rIns="91440" bIns="45720" anchor="t" anchorCtr="0">
            <a:noAutofit/>
          </a:bodyPr>
          <a:lstStyle/>
          <a:p>
            <a:pPr marL="0" marR="0">
              <a:lnSpc>
                <a:spcPct val="107000"/>
              </a:lnSpc>
            </a:pPr>
            <a:r>
              <a:rPr lang="en-US" sz="1600" cap="all" spc="5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PIT &amp; ANNUAL COUNTS</a:t>
            </a:r>
          </a:p>
          <a:p>
            <a:pPr marL="0" marR="0">
              <a:lnSpc>
                <a:spcPct val="107000"/>
              </a:lnSpc>
            </a:pPr>
            <a:endParaRPr lang="en-US" sz="1600" spc="50" dirty="0">
              <a:solidFill>
                <a:schemeClr val="tx1">
                  <a:lumMod val="65000"/>
                  <a:lumOff val="35000"/>
                </a:schemeClr>
              </a:solidFill>
              <a:effectLst/>
              <a:latin typeface="Bahnschrift" panose="020B0502040204020203" pitchFamily="34" charset="0"/>
              <a:ea typeface="Calibri" panose="020F0502020204030204" pitchFamily="34" charset="0"/>
              <a:cs typeface="Times New Roman" panose="02020603050405020304" pitchFamily="18" charset="0"/>
            </a:endParaRPr>
          </a:p>
        </p:txBody>
      </p:sp>
      <p:sp>
        <p:nvSpPr>
          <p:cNvPr id="22" name="Text Box 2">
            <a:extLst>
              <a:ext uri="{FF2B5EF4-FFF2-40B4-BE49-F238E27FC236}">
                <a16:creationId xmlns:a16="http://schemas.microsoft.com/office/drawing/2014/main" id="{F7AB0338-49BF-4874-99AA-DBEB2C70D013}"/>
              </a:ext>
            </a:extLst>
          </p:cNvPr>
          <p:cNvSpPr txBox="1">
            <a:spLocks noChangeArrowheads="1"/>
          </p:cNvSpPr>
          <p:nvPr/>
        </p:nvSpPr>
        <p:spPr bwMode="auto">
          <a:xfrm>
            <a:off x="1568633" y="2481517"/>
            <a:ext cx="3439595" cy="1310307"/>
          </a:xfrm>
          <a:prstGeom prst="rect">
            <a:avLst/>
          </a:prstGeom>
          <a:solidFill>
            <a:schemeClr val="bg1">
              <a:lumMod val="95000"/>
            </a:schemeClr>
          </a:solidFill>
          <a:ln w="9525">
            <a:noFill/>
            <a:miter lim="800000"/>
            <a:headEnd/>
            <a:tailEnd/>
          </a:ln>
        </p:spPr>
        <p:txBody>
          <a:bodyPr rot="0" vert="horz" wrap="square" lIns="91440" tIns="45720" rIns="91440" bIns="45720" anchor="t" anchorCtr="0">
            <a:noAutofit/>
          </a:bodyPr>
          <a:lstStyle/>
          <a:p>
            <a:pPr marL="285750" indent="-285750">
              <a:lnSpc>
                <a:spcPct val="107000"/>
              </a:lnSpc>
              <a:buFont typeface="Wingdings" panose="05000000000000000000" pitchFamily="2" charset="2"/>
              <a:buChar char="q"/>
            </a:pPr>
            <a:r>
              <a:rPr lang="en-US" sz="1400" spc="5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Point-in-Time Count</a:t>
            </a:r>
          </a:p>
          <a:p>
            <a:pPr>
              <a:lnSpc>
                <a:spcPct val="107000"/>
              </a:lnSpc>
            </a:pPr>
            <a:r>
              <a:rPr lang="en-US" sz="1400" spc="5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1200" spc="5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(Street Outreach, Emergency Shelter,   </a:t>
            </a:r>
          </a:p>
          <a:p>
            <a:pPr>
              <a:lnSpc>
                <a:spcPct val="107000"/>
              </a:lnSpc>
            </a:pPr>
            <a:r>
              <a:rPr lang="en-US" sz="1200" spc="5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       &amp; Transitional Housing)</a:t>
            </a:r>
          </a:p>
          <a:p>
            <a:pPr>
              <a:lnSpc>
                <a:spcPct val="107000"/>
              </a:lnSpc>
            </a:pPr>
            <a:endParaRPr lang="en-US" sz="300" spc="5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07000"/>
              </a:lnSpc>
              <a:buFont typeface="Wingdings" panose="05000000000000000000" pitchFamily="2" charset="2"/>
              <a:buChar char="q"/>
            </a:pPr>
            <a:r>
              <a:rPr lang="en-US" sz="1400" spc="5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Annual Count</a:t>
            </a:r>
          </a:p>
          <a:p>
            <a:pPr marR="0">
              <a:lnSpc>
                <a:spcPct val="107000"/>
              </a:lnSpc>
            </a:pPr>
            <a:r>
              <a:rPr lang="en-US" sz="1400" spc="5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1200" spc="5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(Emergency Shelter &amp; Transitional Housing)</a:t>
            </a:r>
          </a:p>
        </p:txBody>
      </p:sp>
      <p:sp>
        <p:nvSpPr>
          <p:cNvPr id="25" name="Rectangle: Rounded Corners 24">
            <a:extLst>
              <a:ext uri="{FF2B5EF4-FFF2-40B4-BE49-F238E27FC236}">
                <a16:creationId xmlns:a16="http://schemas.microsoft.com/office/drawing/2014/main" id="{381D0C6D-28BF-4DE2-962C-466A1CEF42AB}"/>
              </a:ext>
            </a:extLst>
          </p:cNvPr>
          <p:cNvSpPr/>
          <p:nvPr/>
        </p:nvSpPr>
        <p:spPr>
          <a:xfrm>
            <a:off x="1631222" y="2549266"/>
            <a:ext cx="184612" cy="167780"/>
          </a:xfrm>
          <a:prstGeom prst="roundRect">
            <a:avLst/>
          </a:prstGeom>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F4952360-841B-46F9-AA65-44A234FB2833}"/>
              </a:ext>
            </a:extLst>
          </p:cNvPr>
          <p:cNvSpPr/>
          <p:nvPr/>
        </p:nvSpPr>
        <p:spPr>
          <a:xfrm>
            <a:off x="1631222" y="3261220"/>
            <a:ext cx="184612" cy="16778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a:extLst>
              <a:ext uri="{FF2B5EF4-FFF2-40B4-BE49-F238E27FC236}">
                <a16:creationId xmlns:a16="http://schemas.microsoft.com/office/drawing/2014/main" id="{0FB2D923-C752-4A20-ABA3-0FF66987B29C}"/>
              </a:ext>
            </a:extLst>
          </p:cNvPr>
          <p:cNvPicPr>
            <a:picLocks noChangeAspect="1"/>
          </p:cNvPicPr>
          <p:nvPr/>
        </p:nvPicPr>
        <p:blipFill rotWithShape="1">
          <a:blip r:embed="rId5">
            <a:alphaModFix amt="50000"/>
            <a:duotone>
              <a:schemeClr val="bg2">
                <a:shade val="45000"/>
                <a:satMod val="135000"/>
              </a:schemeClr>
              <a:prstClr val="white"/>
            </a:duotone>
            <a:extLst>
              <a:ext uri="{BEBA8EAE-BF5A-486C-A8C5-ECC9F3942E4B}">
                <a14:imgProps xmlns:a14="http://schemas.microsoft.com/office/drawing/2010/main">
                  <a14:imgLayer r:embed="rId6">
                    <a14:imgEffect>
                      <a14:sharpenSoften amount="100000"/>
                    </a14:imgEffect>
                    <a14:imgEffect>
                      <a14:brightnessContrast contrast="100000"/>
                    </a14:imgEffect>
                  </a14:imgLayer>
                </a14:imgProps>
              </a:ext>
            </a:extLst>
          </a:blip>
          <a:srcRect b="10940"/>
          <a:stretch/>
        </p:blipFill>
        <p:spPr>
          <a:xfrm>
            <a:off x="1631222" y="2069844"/>
            <a:ext cx="3053234" cy="251492"/>
          </a:xfrm>
          <a:prstGeom prst="rect">
            <a:avLst/>
          </a:prstGeom>
        </p:spPr>
      </p:pic>
      <p:sp>
        <p:nvSpPr>
          <p:cNvPr id="3" name="Rectangle 2">
            <a:extLst>
              <a:ext uri="{FF2B5EF4-FFF2-40B4-BE49-F238E27FC236}">
                <a16:creationId xmlns:a16="http://schemas.microsoft.com/office/drawing/2014/main" id="{B9D6E9C1-77D2-448A-9440-399FF48175CA}"/>
              </a:ext>
            </a:extLst>
          </p:cNvPr>
          <p:cNvSpPr/>
          <p:nvPr/>
        </p:nvSpPr>
        <p:spPr>
          <a:xfrm>
            <a:off x="10033233" y="1510788"/>
            <a:ext cx="2158766" cy="1731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00"/>
              </a:spcBef>
              <a:spcAft>
                <a:spcPts val="100"/>
              </a:spcAft>
            </a:pPr>
            <a:r>
              <a:rPr lang="en-US" sz="1200" b="1" cap="all" spc="30" dirty="0">
                <a:solidFill>
                  <a:schemeClr val="tx1">
                    <a:lumMod val="65000"/>
                    <a:lumOff val="35000"/>
                  </a:schemeClr>
                </a:solidFill>
                <a:latin typeface="+mj-lt"/>
              </a:rPr>
              <a:t>PIT Count               </a:t>
            </a:r>
          </a:p>
          <a:p>
            <a:pPr>
              <a:spcBef>
                <a:spcPts val="100"/>
              </a:spcBef>
              <a:spcAft>
                <a:spcPts val="100"/>
              </a:spcAft>
            </a:pPr>
            <a:r>
              <a:rPr lang="en-US" sz="1200" cap="all" spc="30" dirty="0">
                <a:solidFill>
                  <a:schemeClr val="tx1">
                    <a:lumMod val="65000"/>
                    <a:lumOff val="35000"/>
                  </a:schemeClr>
                </a:solidFill>
                <a:latin typeface="+mj-lt"/>
              </a:rPr>
              <a:t>       7% decrease between                  </a:t>
            </a:r>
          </a:p>
          <a:p>
            <a:pPr>
              <a:spcBef>
                <a:spcPts val="100"/>
              </a:spcBef>
              <a:spcAft>
                <a:spcPts val="100"/>
              </a:spcAft>
            </a:pPr>
            <a:r>
              <a:rPr lang="en-US" sz="1200" cap="all" spc="30" dirty="0">
                <a:solidFill>
                  <a:schemeClr val="tx1">
                    <a:lumMod val="65000"/>
                    <a:lumOff val="35000"/>
                  </a:schemeClr>
                </a:solidFill>
                <a:latin typeface="+mj-lt"/>
              </a:rPr>
              <a:t>       2016 &amp; 2018</a:t>
            </a:r>
          </a:p>
          <a:p>
            <a:pPr>
              <a:spcBef>
                <a:spcPts val="100"/>
              </a:spcBef>
              <a:spcAft>
                <a:spcPts val="100"/>
              </a:spcAft>
            </a:pPr>
            <a:endParaRPr lang="en-US" sz="300" cap="all" spc="30" dirty="0">
              <a:solidFill>
                <a:schemeClr val="tx1">
                  <a:lumMod val="65000"/>
                  <a:lumOff val="35000"/>
                </a:schemeClr>
              </a:solidFill>
              <a:latin typeface="+mj-lt"/>
            </a:endParaRPr>
          </a:p>
          <a:p>
            <a:pPr>
              <a:spcBef>
                <a:spcPts val="100"/>
              </a:spcBef>
              <a:spcAft>
                <a:spcPts val="100"/>
              </a:spcAft>
            </a:pPr>
            <a:r>
              <a:rPr lang="en-US" sz="1200" b="1" cap="all" spc="30" dirty="0">
                <a:solidFill>
                  <a:schemeClr val="tx1">
                    <a:lumMod val="65000"/>
                    <a:lumOff val="35000"/>
                  </a:schemeClr>
                </a:solidFill>
                <a:latin typeface="+mj-lt"/>
              </a:rPr>
              <a:t>ANNUAL Count    </a:t>
            </a:r>
          </a:p>
          <a:p>
            <a:pPr>
              <a:spcBef>
                <a:spcPts val="100"/>
              </a:spcBef>
              <a:spcAft>
                <a:spcPts val="100"/>
              </a:spcAft>
            </a:pPr>
            <a:r>
              <a:rPr lang="en-US" sz="1200" cap="all" spc="30" dirty="0">
                <a:solidFill>
                  <a:schemeClr val="tx1">
                    <a:lumMod val="65000"/>
                    <a:lumOff val="35000"/>
                  </a:schemeClr>
                </a:solidFill>
                <a:latin typeface="+mj-lt"/>
              </a:rPr>
              <a:t>       10% decrease between                 </a:t>
            </a:r>
          </a:p>
          <a:p>
            <a:pPr>
              <a:spcBef>
                <a:spcPts val="100"/>
              </a:spcBef>
              <a:spcAft>
                <a:spcPts val="100"/>
              </a:spcAft>
            </a:pPr>
            <a:r>
              <a:rPr lang="en-US" sz="1200" cap="all" spc="30" dirty="0">
                <a:solidFill>
                  <a:schemeClr val="tx1">
                    <a:lumMod val="65000"/>
                    <a:lumOff val="35000"/>
                  </a:schemeClr>
                </a:solidFill>
                <a:latin typeface="+mj-lt"/>
              </a:rPr>
              <a:t>       2016 &amp; 2018</a:t>
            </a:r>
          </a:p>
          <a:p>
            <a:pPr>
              <a:spcBef>
                <a:spcPts val="100"/>
              </a:spcBef>
              <a:spcAft>
                <a:spcPts val="100"/>
              </a:spcAft>
            </a:pPr>
            <a:endParaRPr lang="en-US" sz="1200" cap="all" spc="30" dirty="0">
              <a:solidFill>
                <a:schemeClr val="tx1">
                  <a:lumMod val="65000"/>
                  <a:lumOff val="35000"/>
                </a:schemeClr>
              </a:solidFill>
              <a:latin typeface="+mj-lt"/>
            </a:endParaRPr>
          </a:p>
        </p:txBody>
      </p:sp>
      <p:sp>
        <p:nvSpPr>
          <p:cNvPr id="34" name="Arrow: Down 33">
            <a:extLst>
              <a:ext uri="{FF2B5EF4-FFF2-40B4-BE49-F238E27FC236}">
                <a16:creationId xmlns:a16="http://schemas.microsoft.com/office/drawing/2014/main" id="{84DDE96D-2F5C-4CAA-9B88-B42C6333BE6A}"/>
              </a:ext>
            </a:extLst>
          </p:cNvPr>
          <p:cNvSpPr/>
          <p:nvPr/>
        </p:nvSpPr>
        <p:spPr>
          <a:xfrm>
            <a:off x="10128268" y="1886944"/>
            <a:ext cx="179052" cy="282054"/>
          </a:xfrm>
          <a:prstGeom prst="downArrow">
            <a:avLst/>
          </a:prstGeom>
          <a:solidFill>
            <a:schemeClr val="tx1">
              <a:lumMod val="65000"/>
              <a:lumOff val="3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Down 34">
            <a:extLst>
              <a:ext uri="{FF2B5EF4-FFF2-40B4-BE49-F238E27FC236}">
                <a16:creationId xmlns:a16="http://schemas.microsoft.com/office/drawing/2014/main" id="{F284EAC5-42BB-4160-93F4-9F1E8D847F1E}"/>
              </a:ext>
            </a:extLst>
          </p:cNvPr>
          <p:cNvSpPr/>
          <p:nvPr/>
        </p:nvSpPr>
        <p:spPr>
          <a:xfrm>
            <a:off x="10128268" y="2582973"/>
            <a:ext cx="179052" cy="282054"/>
          </a:xfrm>
          <a:prstGeom prst="downArrow">
            <a:avLst/>
          </a:prstGeom>
          <a:solidFill>
            <a:schemeClr val="tx1">
              <a:lumMod val="65000"/>
              <a:lumOff val="3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8801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8988D968-9A03-4BA3-A208-94F5BDECE6EF}"/>
              </a:ext>
            </a:extLst>
          </p:cNvPr>
          <p:cNvSpPr/>
          <p:nvPr/>
        </p:nvSpPr>
        <p:spPr>
          <a:xfrm>
            <a:off x="1441853" y="1630771"/>
            <a:ext cx="8429196" cy="45300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0000000-0008-0000-0500-0000030000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68" y="242980"/>
            <a:ext cx="1230944" cy="982504"/>
          </a:xfrm>
          <a:prstGeom prst="rect">
            <a:avLst/>
          </a:prstGeom>
        </p:spPr>
      </p:pic>
      <p:sp>
        <p:nvSpPr>
          <p:cNvPr id="4" name="Rectangle 3">
            <a:extLst>
              <a:ext uri="{FF2B5EF4-FFF2-40B4-BE49-F238E27FC236}">
                <a16:creationId xmlns:a16="http://schemas.microsoft.com/office/drawing/2014/main" id="{D7F6E3CC-B3E5-4F84-A77A-660696180488}"/>
              </a:ext>
            </a:extLst>
          </p:cNvPr>
          <p:cNvSpPr/>
          <p:nvPr/>
        </p:nvSpPr>
        <p:spPr>
          <a:xfrm>
            <a:off x="1409242" y="1"/>
            <a:ext cx="10782758" cy="12476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2">
            <a:extLst>
              <a:ext uri="{FF2B5EF4-FFF2-40B4-BE49-F238E27FC236}">
                <a16:creationId xmlns:a16="http://schemas.microsoft.com/office/drawing/2014/main" id="{8868F13E-E781-4FED-84FA-47AC88650B57}"/>
              </a:ext>
            </a:extLst>
          </p:cNvPr>
          <p:cNvSpPr txBox="1">
            <a:spLocks noChangeArrowheads="1"/>
          </p:cNvSpPr>
          <p:nvPr/>
        </p:nvSpPr>
        <p:spPr bwMode="auto">
          <a:xfrm>
            <a:off x="1464222" y="126684"/>
            <a:ext cx="10204895" cy="539744"/>
          </a:xfrm>
          <a:prstGeom prst="rect">
            <a:avLst/>
          </a:prstGeom>
          <a:solidFill>
            <a:schemeClr val="bg1">
              <a:lumMod val="95000"/>
            </a:schemeClr>
          </a:solidFill>
          <a:ln w="9525">
            <a:noFill/>
            <a:miter lim="800000"/>
            <a:headEnd/>
            <a:tailEnd/>
          </a:ln>
        </p:spPr>
        <p:txBody>
          <a:bodyPr rot="0" vert="horz" wrap="square" lIns="91440" tIns="45720" rIns="91440" bIns="45720" anchor="t" anchorCtr="0">
            <a:noAutofit/>
          </a:bodyPr>
          <a:lstStyle/>
          <a:p>
            <a:pPr marL="0" marR="0">
              <a:lnSpc>
                <a:spcPct val="107000"/>
              </a:lnSpc>
            </a:pPr>
            <a:r>
              <a:rPr lang="en-US" sz="2200" b="1" cap="all" spc="5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System performance measure #5</a:t>
            </a:r>
          </a:p>
          <a:p>
            <a:pPr marL="0" marR="0">
              <a:lnSpc>
                <a:spcPct val="107000"/>
              </a:lnSpc>
            </a:pPr>
            <a:r>
              <a:rPr lang="en-US" b="1" spc="50" dirty="0">
                <a:solidFill>
                  <a:schemeClr val="accent1">
                    <a:lumMod val="75000"/>
                  </a:schemeClr>
                </a:solidFill>
                <a:latin typeface="Bahnschrift" panose="020B0502040204020203" pitchFamily="34" charset="0"/>
                <a:ea typeface="Calibri" panose="020F0502020204030204" pitchFamily="34" charset="0"/>
                <a:cs typeface="Times New Roman" panose="02020603050405020304" pitchFamily="18" charset="0"/>
              </a:rPr>
              <a:t>First time homelessness</a:t>
            </a:r>
            <a:endParaRPr lang="en-US" b="1" spc="50" dirty="0">
              <a:solidFill>
                <a:schemeClr val="accent1">
                  <a:lumMod val="75000"/>
                </a:schemeClr>
              </a:solidFill>
              <a:effectLst/>
              <a:latin typeface="Bahnschrift" panose="020B0502040204020203" pitchFamily="34" charset="0"/>
              <a:ea typeface="Calibri" panose="020F0502020204030204" pitchFamily="34" charset="0"/>
              <a:cs typeface="Times New Roman" panose="02020603050405020304" pitchFamily="18" charset="0"/>
            </a:endParaRPr>
          </a:p>
        </p:txBody>
      </p:sp>
      <p:sp>
        <p:nvSpPr>
          <p:cNvPr id="15" name="Text Box 2">
            <a:extLst>
              <a:ext uri="{FF2B5EF4-FFF2-40B4-BE49-F238E27FC236}">
                <a16:creationId xmlns:a16="http://schemas.microsoft.com/office/drawing/2014/main" id="{BACB9F8A-D07E-4184-B698-9E659A22BF54}"/>
              </a:ext>
            </a:extLst>
          </p:cNvPr>
          <p:cNvSpPr txBox="1">
            <a:spLocks noChangeArrowheads="1"/>
          </p:cNvSpPr>
          <p:nvPr/>
        </p:nvSpPr>
        <p:spPr bwMode="auto">
          <a:xfrm>
            <a:off x="8632272" y="6476877"/>
            <a:ext cx="3559729" cy="381123"/>
          </a:xfrm>
          <a:prstGeom prst="rect">
            <a:avLst/>
          </a:prstGeom>
          <a:solidFill>
            <a:schemeClr val="bg1"/>
          </a:solidFill>
          <a:ln w="9525">
            <a:noFill/>
            <a:miter lim="800000"/>
            <a:headEnd/>
            <a:tailEnd/>
          </a:ln>
        </p:spPr>
        <p:txBody>
          <a:bodyPr rot="0" vert="horz" wrap="square" lIns="91440" tIns="45720" rIns="91440" bIns="45720" anchor="t" anchorCtr="0">
            <a:noAutofit/>
          </a:bodyPr>
          <a:lstStyle/>
          <a:p>
            <a:pPr marL="0" marR="0">
              <a:lnSpc>
                <a:spcPct val="107000"/>
              </a:lnSpc>
            </a:pPr>
            <a:r>
              <a:rPr lang="en-US" sz="1600" cap="all" spc="5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Federal fiscal year:  10/01 – 09/30</a:t>
            </a:r>
            <a:endParaRPr lang="en-US" sz="1600" spc="50" dirty="0">
              <a:solidFill>
                <a:schemeClr val="tx1">
                  <a:lumMod val="65000"/>
                  <a:lumOff val="35000"/>
                </a:schemeClr>
              </a:solidFill>
              <a:effectLst/>
              <a:latin typeface="Bahnschrift" panose="020B0502040204020203" pitchFamily="34" charset="0"/>
              <a:ea typeface="Calibri" panose="020F050202020403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DE47CF3B-6B1B-469C-A1CB-5D7FD2F8EB40}"/>
              </a:ext>
            </a:extLst>
          </p:cNvPr>
          <p:cNvSpPr txBox="1">
            <a:spLocks noChangeArrowheads="1"/>
          </p:cNvSpPr>
          <p:nvPr/>
        </p:nvSpPr>
        <p:spPr bwMode="auto">
          <a:xfrm>
            <a:off x="1464222" y="844361"/>
            <a:ext cx="10727778" cy="381123"/>
          </a:xfrm>
          <a:prstGeom prst="rect">
            <a:avLst/>
          </a:prstGeom>
          <a:solidFill>
            <a:schemeClr val="bg1">
              <a:lumMod val="95000"/>
            </a:schemeClr>
          </a:solidFill>
          <a:ln w="9525">
            <a:noFill/>
            <a:miter lim="800000"/>
            <a:headEnd/>
            <a:tailEnd/>
          </a:ln>
        </p:spPr>
        <p:txBody>
          <a:bodyPr rot="0" vert="horz" wrap="square" lIns="91440" tIns="45720" rIns="91440" bIns="45720" anchor="t" anchorCtr="0">
            <a:noAutofit/>
          </a:bodyPr>
          <a:lstStyle/>
          <a:p>
            <a:pPr>
              <a:lnSpc>
                <a:spcPct val="107000"/>
              </a:lnSpc>
            </a:pPr>
            <a:r>
              <a:rPr lang="en-US" sz="1600" cap="all" spc="5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METRIC 5.1 — CHANGE IN THE # OF PERSONS IN ES+TH WITH NO PRIOR ENROLLMENTS IN HMIS</a:t>
            </a:r>
          </a:p>
          <a:p>
            <a:pPr>
              <a:lnSpc>
                <a:spcPct val="107000"/>
              </a:lnSpc>
            </a:pPr>
            <a:endParaRPr lang="en-US" sz="1600" cap="all" spc="5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1600" i="1" spc="50" dirty="0">
              <a:solidFill>
                <a:schemeClr val="tx1">
                  <a:lumMod val="65000"/>
                  <a:lumOff val="35000"/>
                </a:schemeClr>
              </a:solidFill>
              <a:effectLst/>
              <a:latin typeface="Bahnschrift" panose="020B0502040204020203" pitchFamily="34" charset="0"/>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5454CE98-9B4F-4BE6-8AD0-5B7E75DB1E1E}"/>
              </a:ext>
            </a:extLst>
          </p:cNvPr>
          <p:cNvSpPr/>
          <p:nvPr/>
        </p:nvSpPr>
        <p:spPr>
          <a:xfrm>
            <a:off x="0" y="0"/>
            <a:ext cx="1409242" cy="1225485"/>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1F97152-B03C-480A-B6D7-21BEDE91E458}"/>
              </a:ext>
            </a:extLst>
          </p:cNvPr>
          <p:cNvSpPr/>
          <p:nvPr/>
        </p:nvSpPr>
        <p:spPr>
          <a:xfrm>
            <a:off x="1409240" y="-1"/>
            <a:ext cx="10782759" cy="1225485"/>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DAF35ED-BB23-4559-B285-DB4AC52FD8CB}"/>
              </a:ext>
            </a:extLst>
          </p:cNvPr>
          <p:cNvSpPr/>
          <p:nvPr/>
        </p:nvSpPr>
        <p:spPr>
          <a:xfrm>
            <a:off x="10623367" y="121987"/>
            <a:ext cx="1409242" cy="1003641"/>
          </a:xfrm>
          <a:prstGeom prst="round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n-US" sz="1600" b="1" dirty="0">
                <a:solidFill>
                  <a:schemeClr val="tx1">
                    <a:lumMod val="75000"/>
                    <a:lumOff val="25000"/>
                  </a:schemeClr>
                </a:solidFill>
                <a:latin typeface="+mj-lt"/>
              </a:rPr>
              <a:t>RARE</a:t>
            </a:r>
          </a:p>
          <a:p>
            <a:pPr marL="285750" indent="-285750">
              <a:buFont typeface="Wingdings" panose="05000000000000000000" pitchFamily="2" charset="2"/>
              <a:buChar char="ü"/>
            </a:pPr>
            <a:r>
              <a:rPr lang="en-US" sz="1600" dirty="0">
                <a:solidFill>
                  <a:schemeClr val="tx1">
                    <a:lumMod val="75000"/>
                    <a:lumOff val="25000"/>
                  </a:schemeClr>
                </a:solidFill>
                <a:latin typeface="+mj-lt"/>
              </a:rPr>
              <a:t>BRIEF</a:t>
            </a:r>
          </a:p>
          <a:p>
            <a:pPr marL="285750" indent="-285750">
              <a:buFont typeface="Wingdings" panose="05000000000000000000" pitchFamily="2" charset="2"/>
              <a:buChar char="ü"/>
            </a:pPr>
            <a:r>
              <a:rPr lang="en-US" sz="1600" dirty="0">
                <a:solidFill>
                  <a:schemeClr val="tx1">
                    <a:lumMod val="75000"/>
                    <a:lumOff val="25000"/>
                  </a:schemeClr>
                </a:solidFill>
                <a:latin typeface="+mj-lt"/>
              </a:rPr>
              <a:t>ONE TIME</a:t>
            </a:r>
          </a:p>
        </p:txBody>
      </p:sp>
      <p:sp>
        <p:nvSpPr>
          <p:cNvPr id="24" name="Rectangle 23">
            <a:extLst>
              <a:ext uri="{FF2B5EF4-FFF2-40B4-BE49-F238E27FC236}">
                <a16:creationId xmlns:a16="http://schemas.microsoft.com/office/drawing/2014/main" id="{74CA45CE-12D2-40CA-96CC-02918DB65533}"/>
              </a:ext>
            </a:extLst>
          </p:cNvPr>
          <p:cNvSpPr/>
          <p:nvPr/>
        </p:nvSpPr>
        <p:spPr>
          <a:xfrm>
            <a:off x="0" y="1225485"/>
            <a:ext cx="12191999" cy="89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aphicFrame>
        <p:nvGraphicFramePr>
          <p:cNvPr id="14" name="Chart 13">
            <a:extLst>
              <a:ext uri="{FF2B5EF4-FFF2-40B4-BE49-F238E27FC236}">
                <a16:creationId xmlns:a16="http://schemas.microsoft.com/office/drawing/2014/main" id="{1F852A83-41F4-46C8-86E2-B61CC3C6E778}"/>
              </a:ext>
            </a:extLst>
          </p:cNvPr>
          <p:cNvGraphicFramePr>
            <a:graphicFrameLocks/>
          </p:cNvGraphicFramePr>
          <p:nvPr>
            <p:extLst>
              <p:ext uri="{D42A27DB-BD31-4B8C-83A1-F6EECF244321}">
                <p14:modId xmlns:p14="http://schemas.microsoft.com/office/powerpoint/2010/main" val="106009363"/>
              </p:ext>
            </p:extLst>
          </p:nvPr>
        </p:nvGraphicFramePr>
        <p:xfrm>
          <a:off x="2567031" y="2091975"/>
          <a:ext cx="5972622" cy="3862496"/>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 Box 2">
            <a:extLst>
              <a:ext uri="{FF2B5EF4-FFF2-40B4-BE49-F238E27FC236}">
                <a16:creationId xmlns:a16="http://schemas.microsoft.com/office/drawing/2014/main" id="{F9DBF04D-B47E-47C0-B38D-59FACADF3732}"/>
              </a:ext>
            </a:extLst>
          </p:cNvPr>
          <p:cNvSpPr txBox="1">
            <a:spLocks noChangeArrowheads="1"/>
          </p:cNvSpPr>
          <p:nvPr/>
        </p:nvSpPr>
        <p:spPr bwMode="auto">
          <a:xfrm>
            <a:off x="1568633" y="1725278"/>
            <a:ext cx="8162596" cy="623640"/>
          </a:xfrm>
          <a:prstGeom prst="rect">
            <a:avLst/>
          </a:prstGeom>
          <a:solidFill>
            <a:schemeClr val="bg1"/>
          </a:solidFill>
          <a:ln w="9525">
            <a:noFill/>
            <a:miter lim="800000"/>
            <a:headEnd/>
            <a:tailEnd/>
          </a:ln>
        </p:spPr>
        <p:txBody>
          <a:bodyPr rot="0" vert="horz" wrap="square" lIns="91440" tIns="45720" rIns="91440" bIns="45720" anchor="t" anchorCtr="0">
            <a:noAutofit/>
          </a:bodyPr>
          <a:lstStyle/>
          <a:p>
            <a:pPr marL="0" marR="0">
              <a:lnSpc>
                <a:spcPct val="107000"/>
              </a:lnSpc>
            </a:pPr>
            <a:r>
              <a:rPr lang="en-US" sz="1600" cap="all" spc="5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FIRST TIME HOMELESSS</a:t>
            </a:r>
          </a:p>
          <a:p>
            <a:pPr marL="0" marR="0">
              <a:lnSpc>
                <a:spcPct val="107000"/>
              </a:lnSpc>
            </a:pPr>
            <a:r>
              <a:rPr lang="en-US" sz="1600" spc="5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Emergency Shelter &amp; Transitional Housing</a:t>
            </a:r>
            <a:endParaRPr lang="en-US" sz="1600" spc="50" dirty="0">
              <a:solidFill>
                <a:schemeClr val="tx1">
                  <a:lumMod val="65000"/>
                  <a:lumOff val="35000"/>
                </a:schemeClr>
              </a:solidFill>
              <a:effectLst/>
              <a:latin typeface="Bahnschrift" panose="020B0502040204020203" pitchFamily="34" charset="0"/>
              <a:ea typeface="Calibri" panose="020F0502020204030204" pitchFamily="34" charset="0"/>
              <a:cs typeface="Times New Roman" panose="02020603050405020304" pitchFamily="18" charset="0"/>
            </a:endParaRPr>
          </a:p>
        </p:txBody>
      </p:sp>
      <p:pic>
        <p:nvPicPr>
          <p:cNvPr id="28" name="Picture 27">
            <a:extLst>
              <a:ext uri="{FF2B5EF4-FFF2-40B4-BE49-F238E27FC236}">
                <a16:creationId xmlns:a16="http://schemas.microsoft.com/office/drawing/2014/main" id="{1EC4134C-588A-4DFC-B094-3BF91F355494}"/>
              </a:ext>
            </a:extLst>
          </p:cNvPr>
          <p:cNvPicPr>
            <a:picLocks noChangeAspect="1"/>
          </p:cNvPicPr>
          <p:nvPr/>
        </p:nvPicPr>
        <p:blipFill rotWithShape="1">
          <a:blip r:embed="rId4">
            <a:alphaModFix amt="50000"/>
            <a:duotone>
              <a:schemeClr val="bg2">
                <a:shade val="45000"/>
                <a:satMod val="135000"/>
              </a:schemeClr>
              <a:prstClr val="white"/>
            </a:duotone>
            <a:extLst>
              <a:ext uri="{BEBA8EAE-BF5A-486C-A8C5-ECC9F3942E4B}">
                <a14:imgProps xmlns:a14="http://schemas.microsoft.com/office/drawing/2010/main">
                  <a14:imgLayer r:embed="rId5">
                    <a14:imgEffect>
                      <a14:sharpenSoften amount="100000"/>
                    </a14:imgEffect>
                    <a14:imgEffect>
                      <a14:brightnessContrast contrast="100000"/>
                    </a14:imgEffect>
                  </a14:imgLayer>
                </a14:imgProps>
              </a:ext>
            </a:extLst>
          </a:blip>
          <a:srcRect b="10940"/>
          <a:stretch/>
        </p:blipFill>
        <p:spPr>
          <a:xfrm>
            <a:off x="6571735" y="2006658"/>
            <a:ext cx="3053234" cy="251492"/>
          </a:xfrm>
          <a:prstGeom prst="rect">
            <a:avLst/>
          </a:prstGeom>
        </p:spPr>
      </p:pic>
      <p:sp>
        <p:nvSpPr>
          <p:cNvPr id="33" name="Arrow: Down 32">
            <a:extLst>
              <a:ext uri="{FF2B5EF4-FFF2-40B4-BE49-F238E27FC236}">
                <a16:creationId xmlns:a16="http://schemas.microsoft.com/office/drawing/2014/main" id="{C85C3982-1A01-4215-B813-43F94937D895}"/>
              </a:ext>
            </a:extLst>
          </p:cNvPr>
          <p:cNvSpPr/>
          <p:nvPr/>
        </p:nvSpPr>
        <p:spPr>
          <a:xfrm>
            <a:off x="10094835" y="2364193"/>
            <a:ext cx="179052" cy="282054"/>
          </a:xfrm>
          <a:prstGeom prst="downArrow">
            <a:avLst/>
          </a:prstGeom>
          <a:solidFill>
            <a:schemeClr val="tx1">
              <a:lumMod val="65000"/>
              <a:lumOff val="3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6EEC1BEB-EA1F-4565-9AE2-F115ACA3673C}"/>
              </a:ext>
            </a:extLst>
          </p:cNvPr>
          <p:cNvSpPr/>
          <p:nvPr/>
        </p:nvSpPr>
        <p:spPr>
          <a:xfrm>
            <a:off x="9960705" y="1403417"/>
            <a:ext cx="2225810" cy="1731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00"/>
              </a:spcBef>
              <a:spcAft>
                <a:spcPts val="100"/>
              </a:spcAft>
            </a:pPr>
            <a:r>
              <a:rPr lang="en-US" sz="1200" b="1" cap="all" spc="30" dirty="0">
                <a:solidFill>
                  <a:schemeClr val="tx1">
                    <a:lumMod val="65000"/>
                    <a:lumOff val="35000"/>
                  </a:schemeClr>
                </a:solidFill>
                <a:latin typeface="+mj-lt"/>
              </a:rPr>
              <a:t>FIRST TIME HOMELESS</a:t>
            </a:r>
          </a:p>
          <a:p>
            <a:pPr>
              <a:spcBef>
                <a:spcPts val="100"/>
              </a:spcBef>
              <a:spcAft>
                <a:spcPts val="100"/>
              </a:spcAft>
            </a:pPr>
            <a:r>
              <a:rPr lang="en-US" sz="1200" cap="all" spc="30" dirty="0">
                <a:solidFill>
                  <a:schemeClr val="tx1">
                    <a:lumMod val="65000"/>
                    <a:lumOff val="35000"/>
                  </a:schemeClr>
                </a:solidFill>
                <a:latin typeface="+mj-lt"/>
              </a:rPr>
              <a:t>       7% decrease between             </a:t>
            </a:r>
          </a:p>
          <a:p>
            <a:pPr>
              <a:spcBef>
                <a:spcPts val="100"/>
              </a:spcBef>
              <a:spcAft>
                <a:spcPts val="100"/>
              </a:spcAft>
            </a:pPr>
            <a:r>
              <a:rPr lang="en-US" sz="1200" cap="all" spc="30" dirty="0">
                <a:solidFill>
                  <a:schemeClr val="tx1">
                    <a:lumMod val="65000"/>
                    <a:lumOff val="35000"/>
                  </a:schemeClr>
                </a:solidFill>
                <a:latin typeface="+mj-lt"/>
              </a:rPr>
              <a:t>       2016 &amp; 2018</a:t>
            </a:r>
          </a:p>
          <a:p>
            <a:pPr>
              <a:spcBef>
                <a:spcPts val="100"/>
              </a:spcBef>
              <a:spcAft>
                <a:spcPts val="100"/>
              </a:spcAft>
            </a:pPr>
            <a:endParaRPr lang="en-US" sz="300" cap="all" spc="30" dirty="0">
              <a:solidFill>
                <a:schemeClr val="tx1">
                  <a:lumMod val="65000"/>
                  <a:lumOff val="35000"/>
                </a:schemeClr>
              </a:solidFill>
              <a:latin typeface="+mj-lt"/>
            </a:endParaRPr>
          </a:p>
          <a:p>
            <a:pPr>
              <a:spcBef>
                <a:spcPts val="100"/>
              </a:spcBef>
              <a:spcAft>
                <a:spcPts val="100"/>
              </a:spcAft>
            </a:pPr>
            <a:r>
              <a:rPr lang="en-US" sz="1200" cap="all" spc="30" dirty="0">
                <a:solidFill>
                  <a:schemeClr val="tx1">
                    <a:lumMod val="65000"/>
                    <a:lumOff val="35000"/>
                  </a:schemeClr>
                </a:solidFill>
                <a:latin typeface="+mj-lt"/>
              </a:rPr>
              <a:t>       10% decrease between              </a:t>
            </a:r>
          </a:p>
          <a:p>
            <a:pPr>
              <a:spcBef>
                <a:spcPts val="100"/>
              </a:spcBef>
              <a:spcAft>
                <a:spcPts val="100"/>
              </a:spcAft>
            </a:pPr>
            <a:r>
              <a:rPr lang="en-US" sz="1200" cap="all" spc="30" dirty="0">
                <a:solidFill>
                  <a:schemeClr val="tx1">
                    <a:lumMod val="65000"/>
                    <a:lumOff val="35000"/>
                  </a:schemeClr>
                </a:solidFill>
                <a:latin typeface="+mj-lt"/>
              </a:rPr>
              <a:t>       2017 &amp; 2018</a:t>
            </a:r>
          </a:p>
          <a:p>
            <a:pPr>
              <a:spcBef>
                <a:spcPts val="100"/>
              </a:spcBef>
              <a:spcAft>
                <a:spcPts val="100"/>
              </a:spcAft>
            </a:pPr>
            <a:endParaRPr lang="en-US" sz="1200" cap="all" spc="30" dirty="0">
              <a:solidFill>
                <a:schemeClr val="tx1">
                  <a:lumMod val="65000"/>
                  <a:lumOff val="35000"/>
                </a:schemeClr>
              </a:solidFill>
              <a:latin typeface="+mj-lt"/>
            </a:endParaRPr>
          </a:p>
        </p:txBody>
      </p:sp>
      <p:sp>
        <p:nvSpPr>
          <p:cNvPr id="36" name="Arrow: Down 35">
            <a:extLst>
              <a:ext uri="{FF2B5EF4-FFF2-40B4-BE49-F238E27FC236}">
                <a16:creationId xmlns:a16="http://schemas.microsoft.com/office/drawing/2014/main" id="{A32EDB28-3750-4CFD-966C-503542860B52}"/>
              </a:ext>
            </a:extLst>
          </p:cNvPr>
          <p:cNvSpPr/>
          <p:nvPr/>
        </p:nvSpPr>
        <p:spPr>
          <a:xfrm>
            <a:off x="10094835" y="1891699"/>
            <a:ext cx="179052" cy="282054"/>
          </a:xfrm>
          <a:prstGeom prst="downArrow">
            <a:avLst/>
          </a:prstGeom>
          <a:solidFill>
            <a:schemeClr val="tx1">
              <a:lumMod val="65000"/>
              <a:lumOff val="3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394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 Box 2">
            <a:extLst>
              <a:ext uri="{FF2B5EF4-FFF2-40B4-BE49-F238E27FC236}">
                <a16:creationId xmlns:a16="http://schemas.microsoft.com/office/drawing/2014/main" id="{79789C91-27B3-4BF0-9E60-73DE0190AFA1}"/>
              </a:ext>
            </a:extLst>
          </p:cNvPr>
          <p:cNvSpPr txBox="1">
            <a:spLocks noChangeArrowheads="1"/>
          </p:cNvSpPr>
          <p:nvPr/>
        </p:nvSpPr>
        <p:spPr bwMode="auto">
          <a:xfrm>
            <a:off x="1409240" y="6095755"/>
            <a:ext cx="3559729" cy="208036"/>
          </a:xfrm>
          <a:prstGeom prst="rect">
            <a:avLst/>
          </a:prstGeom>
          <a:solidFill>
            <a:schemeClr val="bg1"/>
          </a:solidFill>
          <a:ln w="9525">
            <a:noFill/>
            <a:miter lim="800000"/>
            <a:headEnd/>
            <a:tailEnd/>
          </a:ln>
        </p:spPr>
        <p:txBody>
          <a:bodyPr rot="0" vert="horz" wrap="square" lIns="91440" tIns="45720" rIns="91440" bIns="45720" anchor="t" anchorCtr="0">
            <a:noAutofit/>
          </a:bodyPr>
          <a:lstStyle/>
          <a:p>
            <a:pPr marL="0" marR="0">
              <a:lnSpc>
                <a:spcPct val="107000"/>
              </a:lnSpc>
            </a:pPr>
            <a:r>
              <a:rPr lang="en-US" sz="1200" cap="all" spc="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Includes Hypothermia</a:t>
            </a:r>
            <a:endParaRPr lang="en-US" sz="1200" spc="100" dirty="0">
              <a:solidFill>
                <a:schemeClr val="tx1">
                  <a:lumMod val="65000"/>
                  <a:lumOff val="35000"/>
                </a:schemeClr>
              </a:solidFill>
              <a:effectLst/>
              <a:latin typeface="Bahnschrift" panose="020B0502040204020203" pitchFamily="34" charset="0"/>
              <a:ea typeface="Calibri" panose="020F0502020204030204" pitchFamily="34" charset="0"/>
              <a:cs typeface="Times New Roman" panose="02020603050405020304" pitchFamily="18" charset="0"/>
            </a:endParaRPr>
          </a:p>
        </p:txBody>
      </p:sp>
      <p:sp>
        <p:nvSpPr>
          <p:cNvPr id="41" name="Rectangle 40">
            <a:extLst>
              <a:ext uri="{FF2B5EF4-FFF2-40B4-BE49-F238E27FC236}">
                <a16:creationId xmlns:a16="http://schemas.microsoft.com/office/drawing/2014/main" id="{B444236D-7435-42A3-A74F-6EC271D03477}"/>
              </a:ext>
            </a:extLst>
          </p:cNvPr>
          <p:cNvSpPr/>
          <p:nvPr/>
        </p:nvSpPr>
        <p:spPr>
          <a:xfrm>
            <a:off x="5783143" y="1622020"/>
            <a:ext cx="4086493" cy="45300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C74FFD99-2250-4D81-819A-906B5192E423}"/>
              </a:ext>
            </a:extLst>
          </p:cNvPr>
          <p:cNvSpPr/>
          <p:nvPr/>
        </p:nvSpPr>
        <p:spPr>
          <a:xfrm>
            <a:off x="1441852" y="1630771"/>
            <a:ext cx="4086493" cy="45300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7F6E3CC-B3E5-4F84-A77A-660696180488}"/>
              </a:ext>
            </a:extLst>
          </p:cNvPr>
          <p:cNvSpPr/>
          <p:nvPr/>
        </p:nvSpPr>
        <p:spPr>
          <a:xfrm>
            <a:off x="1409242" y="1"/>
            <a:ext cx="10782758" cy="12476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2">
            <a:extLst>
              <a:ext uri="{FF2B5EF4-FFF2-40B4-BE49-F238E27FC236}">
                <a16:creationId xmlns:a16="http://schemas.microsoft.com/office/drawing/2014/main" id="{B8E8A422-66CF-4602-A7D1-ABF52FB80821}"/>
              </a:ext>
            </a:extLst>
          </p:cNvPr>
          <p:cNvSpPr txBox="1">
            <a:spLocks noChangeArrowheads="1"/>
          </p:cNvSpPr>
          <p:nvPr/>
        </p:nvSpPr>
        <p:spPr bwMode="auto">
          <a:xfrm>
            <a:off x="5922628" y="1741448"/>
            <a:ext cx="3825379" cy="654159"/>
          </a:xfrm>
          <a:prstGeom prst="rect">
            <a:avLst/>
          </a:prstGeom>
          <a:solidFill>
            <a:schemeClr val="bg1"/>
          </a:solidFill>
          <a:ln w="9525">
            <a:noFill/>
            <a:miter lim="800000"/>
            <a:headEnd/>
            <a:tailEnd/>
          </a:ln>
        </p:spPr>
        <p:txBody>
          <a:bodyPr rot="0" vert="horz" wrap="square" lIns="91440" tIns="45720" rIns="91440" bIns="45720" anchor="t" anchorCtr="0">
            <a:noAutofit/>
          </a:bodyPr>
          <a:lstStyle/>
          <a:p>
            <a:pPr marL="0" marR="0">
              <a:lnSpc>
                <a:spcPct val="107000"/>
              </a:lnSpc>
            </a:pPr>
            <a:r>
              <a:rPr lang="en-US" sz="1600" cap="all" spc="10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Number of Persons Served</a:t>
            </a:r>
            <a:endParaRPr lang="en-US" sz="1600" spc="100" dirty="0">
              <a:solidFill>
                <a:schemeClr val="tx1">
                  <a:lumMod val="65000"/>
                  <a:lumOff val="35000"/>
                </a:schemeClr>
              </a:solidFill>
              <a:effectLst/>
              <a:latin typeface="Bahnschrift" panose="020B0502040204020203" pitchFamily="34" charset="0"/>
              <a:ea typeface="Calibri" panose="020F0502020204030204" pitchFamily="34" charset="0"/>
              <a:cs typeface="Times New Roman" panose="02020603050405020304" pitchFamily="18" charset="0"/>
            </a:endParaRPr>
          </a:p>
        </p:txBody>
      </p:sp>
      <p:sp>
        <p:nvSpPr>
          <p:cNvPr id="13" name="Text Box 2">
            <a:extLst>
              <a:ext uri="{FF2B5EF4-FFF2-40B4-BE49-F238E27FC236}">
                <a16:creationId xmlns:a16="http://schemas.microsoft.com/office/drawing/2014/main" id="{7874D082-5FCB-4D20-8791-452A365D8699}"/>
              </a:ext>
            </a:extLst>
          </p:cNvPr>
          <p:cNvSpPr txBox="1">
            <a:spLocks noChangeArrowheads="1"/>
          </p:cNvSpPr>
          <p:nvPr/>
        </p:nvSpPr>
        <p:spPr bwMode="auto">
          <a:xfrm>
            <a:off x="1577130" y="1773735"/>
            <a:ext cx="3791824" cy="621872"/>
          </a:xfrm>
          <a:prstGeom prst="rect">
            <a:avLst/>
          </a:prstGeom>
          <a:solidFill>
            <a:schemeClr val="bg1"/>
          </a:solidFill>
          <a:ln w="9525">
            <a:noFill/>
            <a:miter lim="800000"/>
            <a:headEnd/>
            <a:tailEnd/>
          </a:ln>
        </p:spPr>
        <p:txBody>
          <a:bodyPr rot="0" vert="horz" wrap="square" lIns="91440" tIns="45720" rIns="91440" bIns="45720" anchor="t" anchorCtr="0">
            <a:noAutofit/>
          </a:bodyPr>
          <a:lstStyle/>
          <a:p>
            <a:pPr marL="0" marR="0">
              <a:lnSpc>
                <a:spcPct val="107000"/>
              </a:lnSpc>
            </a:pPr>
            <a:r>
              <a:rPr lang="en-US" sz="1600" cap="all" spc="5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Average length of stay </a:t>
            </a:r>
          </a:p>
          <a:p>
            <a:pPr marL="0" marR="0">
              <a:lnSpc>
                <a:spcPct val="107000"/>
              </a:lnSpc>
            </a:pPr>
            <a:r>
              <a:rPr lang="en-US" sz="1300" cap="all" spc="5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(days)</a:t>
            </a:r>
            <a:endParaRPr lang="en-US" sz="1300" spc="50" dirty="0">
              <a:solidFill>
                <a:schemeClr val="tx1">
                  <a:lumMod val="65000"/>
                  <a:lumOff val="35000"/>
                </a:schemeClr>
              </a:solidFill>
              <a:effectLst/>
              <a:latin typeface="Bahnschrift" panose="020B0502040204020203" pitchFamily="34" charset="0"/>
              <a:ea typeface="Calibri" panose="020F0502020204030204" pitchFamily="34" charset="0"/>
              <a:cs typeface="Times New Roman" panose="02020603050405020304" pitchFamily="18" charset="0"/>
            </a:endParaRPr>
          </a:p>
        </p:txBody>
      </p:sp>
      <p:sp>
        <p:nvSpPr>
          <p:cNvPr id="9" name="Text Box 2">
            <a:extLst>
              <a:ext uri="{FF2B5EF4-FFF2-40B4-BE49-F238E27FC236}">
                <a16:creationId xmlns:a16="http://schemas.microsoft.com/office/drawing/2014/main" id="{8868F13E-E781-4FED-84FA-47AC88650B57}"/>
              </a:ext>
            </a:extLst>
          </p:cNvPr>
          <p:cNvSpPr txBox="1">
            <a:spLocks noChangeArrowheads="1"/>
          </p:cNvSpPr>
          <p:nvPr/>
        </p:nvSpPr>
        <p:spPr bwMode="auto">
          <a:xfrm>
            <a:off x="1464222" y="126684"/>
            <a:ext cx="10204895" cy="539744"/>
          </a:xfrm>
          <a:prstGeom prst="rect">
            <a:avLst/>
          </a:prstGeom>
          <a:solidFill>
            <a:schemeClr val="bg1">
              <a:lumMod val="95000"/>
            </a:schemeClr>
          </a:solidFill>
          <a:ln w="9525">
            <a:noFill/>
            <a:miter lim="800000"/>
            <a:headEnd/>
            <a:tailEnd/>
          </a:ln>
        </p:spPr>
        <p:txBody>
          <a:bodyPr rot="0" vert="horz" wrap="square" lIns="91440" tIns="45720" rIns="91440" bIns="45720" anchor="t" anchorCtr="0">
            <a:noAutofit/>
          </a:bodyPr>
          <a:lstStyle/>
          <a:p>
            <a:pPr marL="0" marR="0">
              <a:lnSpc>
                <a:spcPct val="107000"/>
              </a:lnSpc>
            </a:pPr>
            <a:r>
              <a:rPr lang="en-US" sz="2200" b="1" cap="all" spc="5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System performance measure #1</a:t>
            </a:r>
          </a:p>
          <a:p>
            <a:pPr marL="0" marR="0">
              <a:lnSpc>
                <a:spcPct val="107000"/>
              </a:lnSpc>
            </a:pPr>
            <a:r>
              <a:rPr lang="en-US" b="1" spc="50" dirty="0">
                <a:solidFill>
                  <a:schemeClr val="accent1">
                    <a:lumMod val="75000"/>
                  </a:schemeClr>
                </a:solidFill>
                <a:effectLst/>
                <a:latin typeface="Bahnschrift" panose="020B0502040204020203" pitchFamily="34" charset="0"/>
                <a:ea typeface="Calibri" panose="020F0502020204030204" pitchFamily="34" charset="0"/>
                <a:cs typeface="Times New Roman" panose="02020603050405020304" pitchFamily="18" charset="0"/>
              </a:rPr>
              <a:t>Length of time persons remain homeless</a:t>
            </a:r>
          </a:p>
        </p:txBody>
      </p:sp>
      <p:pic>
        <p:nvPicPr>
          <p:cNvPr id="7" name="Picture 6">
            <a:extLst>
              <a:ext uri="{FF2B5EF4-FFF2-40B4-BE49-F238E27FC236}">
                <a16:creationId xmlns:a16="http://schemas.microsoft.com/office/drawing/2014/main" id="{00000000-0008-0000-0100-0000020000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391" y="173654"/>
            <a:ext cx="1068182" cy="927747"/>
          </a:xfrm>
          <a:prstGeom prst="rect">
            <a:avLst/>
          </a:prstGeom>
        </p:spPr>
      </p:pic>
      <p:sp>
        <p:nvSpPr>
          <p:cNvPr id="16" name="Text Box 2">
            <a:extLst>
              <a:ext uri="{FF2B5EF4-FFF2-40B4-BE49-F238E27FC236}">
                <a16:creationId xmlns:a16="http://schemas.microsoft.com/office/drawing/2014/main" id="{DE47CF3B-6B1B-469C-A1CB-5D7FD2F8EB40}"/>
              </a:ext>
            </a:extLst>
          </p:cNvPr>
          <p:cNvSpPr txBox="1">
            <a:spLocks noChangeArrowheads="1"/>
          </p:cNvSpPr>
          <p:nvPr/>
        </p:nvSpPr>
        <p:spPr bwMode="auto">
          <a:xfrm>
            <a:off x="1464222" y="844361"/>
            <a:ext cx="10727778" cy="325762"/>
          </a:xfrm>
          <a:prstGeom prst="rect">
            <a:avLst/>
          </a:prstGeom>
          <a:solidFill>
            <a:schemeClr val="bg1">
              <a:lumMod val="95000"/>
            </a:schemeClr>
          </a:solidFill>
          <a:ln w="9525">
            <a:noFill/>
            <a:miter lim="800000"/>
            <a:headEnd/>
            <a:tailEnd/>
          </a:ln>
        </p:spPr>
        <p:txBody>
          <a:bodyPr rot="0" vert="horz" wrap="square" lIns="91440" tIns="45720" rIns="91440" bIns="45720" anchor="t" anchorCtr="0">
            <a:noAutofit/>
          </a:bodyPr>
          <a:lstStyle/>
          <a:p>
            <a:pPr>
              <a:lnSpc>
                <a:spcPct val="107000"/>
              </a:lnSpc>
            </a:pPr>
            <a:r>
              <a:rPr lang="en-US" sz="1600" cap="all" spc="5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METRIC 1.1 — Emergency Shelter</a:t>
            </a:r>
            <a:endParaRPr lang="en-US" sz="1600" spc="50" dirty="0">
              <a:solidFill>
                <a:schemeClr val="tx1">
                  <a:lumMod val="65000"/>
                  <a:lumOff val="35000"/>
                </a:schemeClr>
              </a:solidFill>
              <a:effectLst/>
              <a:latin typeface="Bahnschrift" panose="020B0502040204020203" pitchFamily="34" charset="0"/>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5DD2C986-7271-48CD-97ED-2414E525618C}"/>
              </a:ext>
            </a:extLst>
          </p:cNvPr>
          <p:cNvSpPr/>
          <p:nvPr/>
        </p:nvSpPr>
        <p:spPr>
          <a:xfrm>
            <a:off x="0" y="1225485"/>
            <a:ext cx="12191999" cy="89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8" name="Rectangle 17">
            <a:extLst>
              <a:ext uri="{FF2B5EF4-FFF2-40B4-BE49-F238E27FC236}">
                <a16:creationId xmlns:a16="http://schemas.microsoft.com/office/drawing/2014/main" id="{5454CE98-9B4F-4BE6-8AD0-5B7E75DB1E1E}"/>
              </a:ext>
            </a:extLst>
          </p:cNvPr>
          <p:cNvSpPr/>
          <p:nvPr/>
        </p:nvSpPr>
        <p:spPr>
          <a:xfrm>
            <a:off x="0" y="0"/>
            <a:ext cx="1409242" cy="1225485"/>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1F97152-B03C-480A-B6D7-21BEDE91E458}"/>
              </a:ext>
            </a:extLst>
          </p:cNvPr>
          <p:cNvSpPr/>
          <p:nvPr/>
        </p:nvSpPr>
        <p:spPr>
          <a:xfrm>
            <a:off x="1409240" y="-1"/>
            <a:ext cx="10782759" cy="1225485"/>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2">
            <a:extLst>
              <a:ext uri="{FF2B5EF4-FFF2-40B4-BE49-F238E27FC236}">
                <a16:creationId xmlns:a16="http://schemas.microsoft.com/office/drawing/2014/main" id="{56C1991A-BE14-4912-BA98-46FB1AF40F6E}"/>
              </a:ext>
            </a:extLst>
          </p:cNvPr>
          <p:cNvSpPr txBox="1">
            <a:spLocks noChangeArrowheads="1"/>
          </p:cNvSpPr>
          <p:nvPr/>
        </p:nvSpPr>
        <p:spPr bwMode="auto">
          <a:xfrm>
            <a:off x="8632272" y="6476877"/>
            <a:ext cx="3559729" cy="381123"/>
          </a:xfrm>
          <a:prstGeom prst="rect">
            <a:avLst/>
          </a:prstGeom>
          <a:solidFill>
            <a:schemeClr val="bg1"/>
          </a:solidFill>
          <a:ln w="9525">
            <a:noFill/>
            <a:miter lim="800000"/>
            <a:headEnd/>
            <a:tailEnd/>
          </a:ln>
        </p:spPr>
        <p:txBody>
          <a:bodyPr rot="0" vert="horz" wrap="square" lIns="91440" tIns="45720" rIns="91440" bIns="45720" anchor="t" anchorCtr="0">
            <a:noAutofit/>
          </a:bodyPr>
          <a:lstStyle/>
          <a:p>
            <a:pPr marL="0" marR="0">
              <a:lnSpc>
                <a:spcPct val="107000"/>
              </a:lnSpc>
            </a:pPr>
            <a:r>
              <a:rPr lang="en-US" sz="1600" cap="all" spc="5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Federal fiscal year:  10/01 – 09/30</a:t>
            </a:r>
            <a:endParaRPr lang="en-US" sz="1600" spc="50" dirty="0">
              <a:solidFill>
                <a:schemeClr val="tx1">
                  <a:lumMod val="65000"/>
                  <a:lumOff val="35000"/>
                </a:schemeClr>
              </a:solidFill>
              <a:effectLst/>
              <a:latin typeface="Bahnschrift" panose="020B0502040204020203" pitchFamily="34" charset="0"/>
              <a:ea typeface="Calibri" panose="020F0502020204030204" pitchFamily="34" charset="0"/>
              <a:cs typeface="Times New Roman" panose="02020603050405020304" pitchFamily="18" charset="0"/>
            </a:endParaRPr>
          </a:p>
        </p:txBody>
      </p:sp>
      <p:sp>
        <p:nvSpPr>
          <p:cNvPr id="24" name="Rectangle: Rounded Corners 23">
            <a:extLst>
              <a:ext uri="{FF2B5EF4-FFF2-40B4-BE49-F238E27FC236}">
                <a16:creationId xmlns:a16="http://schemas.microsoft.com/office/drawing/2014/main" id="{4C707F2F-AD12-47EE-BA2A-4F6A65084E6B}"/>
              </a:ext>
            </a:extLst>
          </p:cNvPr>
          <p:cNvSpPr/>
          <p:nvPr/>
        </p:nvSpPr>
        <p:spPr>
          <a:xfrm>
            <a:off x="10623367" y="121987"/>
            <a:ext cx="1409242" cy="1003641"/>
          </a:xfrm>
          <a:prstGeom prst="round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n-US" sz="1600" dirty="0">
                <a:solidFill>
                  <a:schemeClr val="tx1">
                    <a:lumMod val="75000"/>
                    <a:lumOff val="25000"/>
                  </a:schemeClr>
                </a:solidFill>
                <a:latin typeface="+mj-lt"/>
              </a:rPr>
              <a:t>RARE</a:t>
            </a:r>
          </a:p>
          <a:p>
            <a:pPr marL="285750" indent="-285750">
              <a:buFont typeface="Wingdings" panose="05000000000000000000" pitchFamily="2" charset="2"/>
              <a:buChar char="ü"/>
            </a:pPr>
            <a:r>
              <a:rPr lang="en-US" sz="1600" b="1" dirty="0">
                <a:solidFill>
                  <a:schemeClr val="tx1">
                    <a:lumMod val="75000"/>
                    <a:lumOff val="25000"/>
                  </a:schemeClr>
                </a:solidFill>
                <a:latin typeface="+mj-lt"/>
              </a:rPr>
              <a:t>BRIEF</a:t>
            </a:r>
          </a:p>
          <a:p>
            <a:pPr marL="285750" indent="-285750">
              <a:buFont typeface="Wingdings" panose="05000000000000000000" pitchFamily="2" charset="2"/>
              <a:buChar char="ü"/>
            </a:pPr>
            <a:r>
              <a:rPr lang="en-US" sz="1600" dirty="0">
                <a:solidFill>
                  <a:schemeClr val="tx1">
                    <a:lumMod val="75000"/>
                    <a:lumOff val="25000"/>
                  </a:schemeClr>
                </a:solidFill>
                <a:latin typeface="+mj-lt"/>
              </a:rPr>
              <a:t>ONE TIME</a:t>
            </a:r>
          </a:p>
        </p:txBody>
      </p:sp>
      <p:graphicFrame>
        <p:nvGraphicFramePr>
          <p:cNvPr id="25" name="Chart 24">
            <a:extLst>
              <a:ext uri="{FF2B5EF4-FFF2-40B4-BE49-F238E27FC236}">
                <a16:creationId xmlns:a16="http://schemas.microsoft.com/office/drawing/2014/main" id="{00000000-0008-0000-0800-000005000000}"/>
              </a:ext>
            </a:extLst>
          </p:cNvPr>
          <p:cNvGraphicFramePr>
            <a:graphicFrameLocks/>
          </p:cNvGraphicFramePr>
          <p:nvPr>
            <p:extLst>
              <p:ext uri="{D42A27DB-BD31-4B8C-83A1-F6EECF244321}">
                <p14:modId xmlns:p14="http://schemas.microsoft.com/office/powerpoint/2010/main" val="2442214438"/>
              </p:ext>
            </p:extLst>
          </p:nvPr>
        </p:nvGraphicFramePr>
        <p:xfrm>
          <a:off x="1441850" y="2355555"/>
          <a:ext cx="4086493" cy="38103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Chart 25">
            <a:extLst>
              <a:ext uri="{FF2B5EF4-FFF2-40B4-BE49-F238E27FC236}">
                <a16:creationId xmlns:a16="http://schemas.microsoft.com/office/drawing/2014/main" id="{00000000-0008-0000-0800-000006000000}"/>
              </a:ext>
            </a:extLst>
          </p:cNvPr>
          <p:cNvGraphicFramePr>
            <a:graphicFrameLocks/>
          </p:cNvGraphicFramePr>
          <p:nvPr>
            <p:extLst>
              <p:ext uri="{D42A27DB-BD31-4B8C-83A1-F6EECF244321}">
                <p14:modId xmlns:p14="http://schemas.microsoft.com/office/powerpoint/2010/main" val="3119044325"/>
              </p:ext>
            </p:extLst>
          </p:nvPr>
        </p:nvGraphicFramePr>
        <p:xfrm>
          <a:off x="5788405" y="2351886"/>
          <a:ext cx="4081232" cy="3817691"/>
        </p:xfrm>
        <a:graphic>
          <a:graphicData uri="http://schemas.openxmlformats.org/drawingml/2006/chart">
            <c:chart xmlns:c="http://schemas.openxmlformats.org/drawingml/2006/chart" xmlns:r="http://schemas.openxmlformats.org/officeDocument/2006/relationships" r:id="rId4"/>
          </a:graphicData>
        </a:graphic>
      </p:graphicFrame>
      <p:pic>
        <p:nvPicPr>
          <p:cNvPr id="34" name="Picture 33">
            <a:extLst>
              <a:ext uri="{FF2B5EF4-FFF2-40B4-BE49-F238E27FC236}">
                <a16:creationId xmlns:a16="http://schemas.microsoft.com/office/drawing/2014/main" id="{251EB6DB-309C-47FE-B80E-1766E858D793}"/>
              </a:ext>
            </a:extLst>
          </p:cNvPr>
          <p:cNvPicPr>
            <a:picLocks noChangeAspect="1"/>
          </p:cNvPicPr>
          <p:nvPr/>
        </p:nvPicPr>
        <p:blipFill rotWithShape="1">
          <a:blip r:embed="rId5">
            <a:alphaModFix amt="50000"/>
            <a:duotone>
              <a:schemeClr val="bg2">
                <a:shade val="45000"/>
                <a:satMod val="135000"/>
              </a:schemeClr>
              <a:prstClr val="white"/>
            </a:duotone>
            <a:extLst>
              <a:ext uri="{BEBA8EAE-BF5A-486C-A8C5-ECC9F3942E4B}">
                <a14:imgProps xmlns:a14="http://schemas.microsoft.com/office/drawing/2010/main">
                  <a14:imgLayer r:embed="rId6">
                    <a14:imgEffect>
                      <a14:sharpenSoften amount="100000"/>
                    </a14:imgEffect>
                    <a14:imgEffect>
                      <a14:brightnessContrast contrast="100000"/>
                    </a14:imgEffect>
                  </a14:imgLayer>
                </a14:imgProps>
              </a:ext>
            </a:extLst>
          </a:blip>
          <a:srcRect b="10940"/>
          <a:stretch/>
        </p:blipFill>
        <p:spPr>
          <a:xfrm>
            <a:off x="6694774" y="2078501"/>
            <a:ext cx="3053234" cy="251492"/>
          </a:xfrm>
          <a:prstGeom prst="rect">
            <a:avLst/>
          </a:prstGeom>
        </p:spPr>
      </p:pic>
      <p:sp>
        <p:nvSpPr>
          <p:cNvPr id="42" name="Rectangle 41">
            <a:extLst>
              <a:ext uri="{FF2B5EF4-FFF2-40B4-BE49-F238E27FC236}">
                <a16:creationId xmlns:a16="http://schemas.microsoft.com/office/drawing/2014/main" id="{A3ED0DD2-32CC-4D68-8C4C-727DB4984DB7}"/>
              </a:ext>
            </a:extLst>
          </p:cNvPr>
          <p:cNvSpPr/>
          <p:nvPr/>
        </p:nvSpPr>
        <p:spPr>
          <a:xfrm>
            <a:off x="10003859" y="1378061"/>
            <a:ext cx="2118724" cy="17312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00"/>
              </a:spcBef>
              <a:spcAft>
                <a:spcPts val="100"/>
              </a:spcAft>
            </a:pPr>
            <a:r>
              <a:rPr lang="en-US" sz="1200" b="1" cap="all" spc="30" dirty="0">
                <a:solidFill>
                  <a:schemeClr val="tx1">
                    <a:lumMod val="65000"/>
                    <a:lumOff val="35000"/>
                  </a:schemeClr>
                </a:solidFill>
                <a:latin typeface="+mj-lt"/>
              </a:rPr>
              <a:t>Average length of stay</a:t>
            </a:r>
          </a:p>
          <a:p>
            <a:pPr>
              <a:spcBef>
                <a:spcPts val="100"/>
              </a:spcBef>
              <a:spcAft>
                <a:spcPts val="100"/>
              </a:spcAft>
            </a:pPr>
            <a:r>
              <a:rPr lang="en-US" sz="1200" cap="all" spc="30" dirty="0">
                <a:solidFill>
                  <a:schemeClr val="tx1">
                    <a:lumMod val="65000"/>
                    <a:lumOff val="35000"/>
                  </a:schemeClr>
                </a:solidFill>
                <a:latin typeface="+mj-lt"/>
              </a:rPr>
              <a:t>       14% increase between             </a:t>
            </a:r>
          </a:p>
          <a:p>
            <a:pPr>
              <a:spcBef>
                <a:spcPts val="100"/>
              </a:spcBef>
              <a:spcAft>
                <a:spcPts val="100"/>
              </a:spcAft>
            </a:pPr>
            <a:r>
              <a:rPr lang="en-US" sz="1200" cap="all" spc="30" dirty="0">
                <a:solidFill>
                  <a:schemeClr val="tx1">
                    <a:lumMod val="65000"/>
                    <a:lumOff val="35000"/>
                  </a:schemeClr>
                </a:solidFill>
                <a:latin typeface="+mj-lt"/>
              </a:rPr>
              <a:t>       2016 &amp; 2018</a:t>
            </a:r>
          </a:p>
          <a:p>
            <a:pPr>
              <a:spcBef>
                <a:spcPts val="100"/>
              </a:spcBef>
              <a:spcAft>
                <a:spcPts val="100"/>
              </a:spcAft>
            </a:pPr>
            <a:endParaRPr lang="en-US" sz="300" cap="all" spc="30" dirty="0">
              <a:solidFill>
                <a:schemeClr val="tx1">
                  <a:lumMod val="65000"/>
                  <a:lumOff val="35000"/>
                </a:schemeClr>
              </a:solidFill>
              <a:latin typeface="+mj-lt"/>
            </a:endParaRPr>
          </a:p>
          <a:p>
            <a:pPr>
              <a:spcBef>
                <a:spcPts val="100"/>
              </a:spcBef>
              <a:spcAft>
                <a:spcPts val="100"/>
              </a:spcAft>
            </a:pPr>
            <a:r>
              <a:rPr lang="en-US" sz="1200" b="1" cap="all" spc="30" dirty="0">
                <a:solidFill>
                  <a:schemeClr val="tx1">
                    <a:lumMod val="65000"/>
                    <a:lumOff val="35000"/>
                  </a:schemeClr>
                </a:solidFill>
                <a:latin typeface="+mj-lt"/>
              </a:rPr>
              <a:t>Number of persons served</a:t>
            </a:r>
          </a:p>
          <a:p>
            <a:pPr>
              <a:spcBef>
                <a:spcPts val="100"/>
              </a:spcBef>
              <a:spcAft>
                <a:spcPts val="100"/>
              </a:spcAft>
            </a:pPr>
            <a:r>
              <a:rPr lang="en-US" sz="1200" cap="all" spc="30" dirty="0">
                <a:solidFill>
                  <a:schemeClr val="tx1">
                    <a:lumMod val="65000"/>
                    <a:lumOff val="35000"/>
                  </a:schemeClr>
                </a:solidFill>
                <a:latin typeface="+mj-lt"/>
              </a:rPr>
              <a:t>       9% decrease between             </a:t>
            </a:r>
          </a:p>
          <a:p>
            <a:pPr>
              <a:spcBef>
                <a:spcPts val="100"/>
              </a:spcBef>
              <a:spcAft>
                <a:spcPts val="100"/>
              </a:spcAft>
            </a:pPr>
            <a:r>
              <a:rPr lang="en-US" sz="1200" cap="all" spc="30" dirty="0">
                <a:solidFill>
                  <a:schemeClr val="tx1">
                    <a:lumMod val="65000"/>
                    <a:lumOff val="35000"/>
                  </a:schemeClr>
                </a:solidFill>
                <a:latin typeface="+mj-lt"/>
              </a:rPr>
              <a:t>       2016 &amp; 2018</a:t>
            </a:r>
          </a:p>
        </p:txBody>
      </p:sp>
      <p:sp>
        <p:nvSpPr>
          <p:cNvPr id="43" name="Arrow: Down 42">
            <a:extLst>
              <a:ext uri="{FF2B5EF4-FFF2-40B4-BE49-F238E27FC236}">
                <a16:creationId xmlns:a16="http://schemas.microsoft.com/office/drawing/2014/main" id="{890392FB-0B34-46C1-9B72-7EDF8A784147}"/>
              </a:ext>
            </a:extLst>
          </p:cNvPr>
          <p:cNvSpPr/>
          <p:nvPr/>
        </p:nvSpPr>
        <p:spPr>
          <a:xfrm>
            <a:off x="10124434" y="2558096"/>
            <a:ext cx="179052" cy="282054"/>
          </a:xfrm>
          <a:prstGeom prst="downArrow">
            <a:avLst/>
          </a:prstGeom>
          <a:solidFill>
            <a:schemeClr val="tx1">
              <a:lumMod val="65000"/>
              <a:lumOff val="3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rrow: Down 43">
            <a:extLst>
              <a:ext uri="{FF2B5EF4-FFF2-40B4-BE49-F238E27FC236}">
                <a16:creationId xmlns:a16="http://schemas.microsoft.com/office/drawing/2014/main" id="{507EBFE2-7FD7-4EF7-B96C-9D6511FC61D9}"/>
              </a:ext>
            </a:extLst>
          </p:cNvPr>
          <p:cNvSpPr/>
          <p:nvPr/>
        </p:nvSpPr>
        <p:spPr>
          <a:xfrm rot="10800000">
            <a:off x="10124434" y="1853428"/>
            <a:ext cx="179052" cy="282054"/>
          </a:xfrm>
          <a:prstGeom prst="downArrow">
            <a:avLst/>
          </a:prstGeom>
          <a:solidFill>
            <a:schemeClr val="tx1">
              <a:lumMod val="65000"/>
              <a:lumOff val="3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3971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B3F6E3E-8D53-42E7-B419-D4B095D8EB5D}"/>
              </a:ext>
            </a:extLst>
          </p:cNvPr>
          <p:cNvSpPr/>
          <p:nvPr/>
        </p:nvSpPr>
        <p:spPr>
          <a:xfrm>
            <a:off x="1441853" y="1630771"/>
            <a:ext cx="8079652" cy="45300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7F6E3CC-B3E5-4F84-A77A-660696180488}"/>
              </a:ext>
            </a:extLst>
          </p:cNvPr>
          <p:cNvSpPr/>
          <p:nvPr/>
        </p:nvSpPr>
        <p:spPr>
          <a:xfrm>
            <a:off x="1409242" y="1"/>
            <a:ext cx="10782758" cy="12476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2">
            <a:extLst>
              <a:ext uri="{FF2B5EF4-FFF2-40B4-BE49-F238E27FC236}">
                <a16:creationId xmlns:a16="http://schemas.microsoft.com/office/drawing/2014/main" id="{8868F13E-E781-4FED-84FA-47AC88650B57}"/>
              </a:ext>
            </a:extLst>
          </p:cNvPr>
          <p:cNvSpPr txBox="1">
            <a:spLocks noChangeArrowheads="1"/>
          </p:cNvSpPr>
          <p:nvPr/>
        </p:nvSpPr>
        <p:spPr bwMode="auto">
          <a:xfrm>
            <a:off x="1464222" y="126684"/>
            <a:ext cx="10204895" cy="539744"/>
          </a:xfrm>
          <a:prstGeom prst="rect">
            <a:avLst/>
          </a:prstGeom>
          <a:solidFill>
            <a:schemeClr val="bg1">
              <a:lumMod val="95000"/>
            </a:schemeClr>
          </a:solidFill>
          <a:ln w="9525">
            <a:noFill/>
            <a:miter lim="800000"/>
            <a:headEnd/>
            <a:tailEnd/>
          </a:ln>
        </p:spPr>
        <p:txBody>
          <a:bodyPr rot="0" vert="horz" wrap="square" lIns="91440" tIns="45720" rIns="91440" bIns="45720" anchor="t" anchorCtr="0">
            <a:noAutofit/>
          </a:bodyPr>
          <a:lstStyle/>
          <a:p>
            <a:pPr marL="0" marR="0">
              <a:lnSpc>
                <a:spcPct val="107000"/>
              </a:lnSpc>
            </a:pPr>
            <a:r>
              <a:rPr lang="en-US" sz="2200" b="1" cap="all" spc="5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System performance measure #7</a:t>
            </a:r>
          </a:p>
          <a:p>
            <a:pPr marL="0" marR="0">
              <a:lnSpc>
                <a:spcPct val="107000"/>
              </a:lnSpc>
            </a:pPr>
            <a:r>
              <a:rPr lang="en-US" b="1" spc="50" dirty="0">
                <a:solidFill>
                  <a:schemeClr val="accent1">
                    <a:lumMod val="75000"/>
                  </a:schemeClr>
                </a:solidFill>
                <a:latin typeface="Bahnschrift" panose="020B0502040204020203" pitchFamily="34" charset="0"/>
                <a:ea typeface="Calibri" panose="020F0502020204030204" pitchFamily="34" charset="0"/>
                <a:cs typeface="Times New Roman" panose="02020603050405020304" pitchFamily="18" charset="0"/>
              </a:rPr>
              <a:t>Exits to permanent housing</a:t>
            </a:r>
            <a:endParaRPr lang="en-US" b="1" spc="50" dirty="0">
              <a:solidFill>
                <a:schemeClr val="accent1">
                  <a:lumMod val="75000"/>
                </a:schemeClr>
              </a:solidFill>
              <a:effectLst/>
              <a:latin typeface="Bahnschrift" panose="020B0502040204020203" pitchFamily="34" charset="0"/>
              <a:ea typeface="Calibri" panose="020F0502020204030204" pitchFamily="34" charset="0"/>
              <a:cs typeface="Times New Roman" panose="02020603050405020304" pitchFamily="18" charset="0"/>
            </a:endParaRPr>
          </a:p>
        </p:txBody>
      </p:sp>
      <p:sp>
        <p:nvSpPr>
          <p:cNvPr id="15" name="Text Box 2">
            <a:extLst>
              <a:ext uri="{FF2B5EF4-FFF2-40B4-BE49-F238E27FC236}">
                <a16:creationId xmlns:a16="http://schemas.microsoft.com/office/drawing/2014/main" id="{BACB9F8A-D07E-4184-B698-9E659A22BF54}"/>
              </a:ext>
            </a:extLst>
          </p:cNvPr>
          <p:cNvSpPr txBox="1">
            <a:spLocks noChangeArrowheads="1"/>
          </p:cNvSpPr>
          <p:nvPr/>
        </p:nvSpPr>
        <p:spPr bwMode="auto">
          <a:xfrm>
            <a:off x="8632272" y="6476877"/>
            <a:ext cx="3559729" cy="381123"/>
          </a:xfrm>
          <a:prstGeom prst="rect">
            <a:avLst/>
          </a:prstGeom>
          <a:solidFill>
            <a:schemeClr val="bg1"/>
          </a:solidFill>
          <a:ln w="9525">
            <a:noFill/>
            <a:miter lim="800000"/>
            <a:headEnd/>
            <a:tailEnd/>
          </a:ln>
        </p:spPr>
        <p:txBody>
          <a:bodyPr rot="0" vert="horz" wrap="square" lIns="91440" tIns="45720" rIns="91440" bIns="45720" anchor="t" anchorCtr="0">
            <a:noAutofit/>
          </a:bodyPr>
          <a:lstStyle/>
          <a:p>
            <a:pPr marL="0" marR="0">
              <a:lnSpc>
                <a:spcPct val="107000"/>
              </a:lnSpc>
            </a:pPr>
            <a:r>
              <a:rPr lang="en-US" sz="1600" cap="all" spc="5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Federal fiscal year:  10/01 – 09/30</a:t>
            </a:r>
            <a:endParaRPr lang="en-US" sz="1600" spc="50" dirty="0">
              <a:solidFill>
                <a:schemeClr val="tx1">
                  <a:lumMod val="65000"/>
                  <a:lumOff val="35000"/>
                </a:schemeClr>
              </a:solidFill>
              <a:effectLst/>
              <a:latin typeface="Bahnschrift" panose="020B0502040204020203" pitchFamily="34" charset="0"/>
              <a:ea typeface="Calibri" panose="020F050202020403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DE47CF3B-6B1B-469C-A1CB-5D7FD2F8EB40}"/>
              </a:ext>
            </a:extLst>
          </p:cNvPr>
          <p:cNvSpPr txBox="1">
            <a:spLocks noChangeArrowheads="1"/>
          </p:cNvSpPr>
          <p:nvPr/>
        </p:nvSpPr>
        <p:spPr bwMode="auto">
          <a:xfrm>
            <a:off x="1464222" y="844361"/>
            <a:ext cx="10727778" cy="381123"/>
          </a:xfrm>
          <a:prstGeom prst="rect">
            <a:avLst/>
          </a:prstGeom>
          <a:solidFill>
            <a:schemeClr val="bg1">
              <a:lumMod val="95000"/>
            </a:schemeClr>
          </a:solidFill>
          <a:ln w="9525">
            <a:noFill/>
            <a:miter lim="800000"/>
            <a:headEnd/>
            <a:tailEnd/>
          </a:ln>
        </p:spPr>
        <p:txBody>
          <a:bodyPr rot="0" vert="horz" wrap="square" lIns="91440" tIns="45720" rIns="91440" bIns="45720" anchor="t" anchorCtr="0">
            <a:noAutofit/>
          </a:bodyPr>
          <a:lstStyle/>
          <a:p>
            <a:pPr>
              <a:lnSpc>
                <a:spcPct val="107000"/>
              </a:lnSpc>
            </a:pPr>
            <a:r>
              <a:rPr lang="en-US" sz="1600" cap="all" spc="5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rPr>
              <a:t>METRIC 7b.1 — </a:t>
            </a:r>
            <a:r>
              <a:rPr lang="en-US" sz="1600" cap="all" spc="5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CHANGE IN PERSONS EXITING TO PERMANENT HOUSING</a:t>
            </a:r>
            <a:endParaRPr lang="en-US" sz="1600" cap="all" spc="5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1600" i="1" spc="50" dirty="0">
              <a:solidFill>
                <a:schemeClr val="tx1">
                  <a:lumMod val="65000"/>
                  <a:lumOff val="35000"/>
                </a:schemeClr>
              </a:solidFill>
              <a:effectLst/>
              <a:latin typeface="Bahnschrift" panose="020B0502040204020203" pitchFamily="34" charset="0"/>
              <a:ea typeface="Calibri" panose="020F0502020204030204" pitchFamily="34" charset="0"/>
              <a:cs typeface="Times New Roman" panose="02020603050405020304" pitchFamily="18" charset="0"/>
            </a:endParaRPr>
          </a:p>
        </p:txBody>
      </p:sp>
      <p:sp>
        <p:nvSpPr>
          <p:cNvPr id="18" name="Rectangle 17">
            <a:extLst>
              <a:ext uri="{FF2B5EF4-FFF2-40B4-BE49-F238E27FC236}">
                <a16:creationId xmlns:a16="http://schemas.microsoft.com/office/drawing/2014/main" id="{5454CE98-9B4F-4BE6-8AD0-5B7E75DB1E1E}"/>
              </a:ext>
            </a:extLst>
          </p:cNvPr>
          <p:cNvSpPr/>
          <p:nvPr/>
        </p:nvSpPr>
        <p:spPr>
          <a:xfrm>
            <a:off x="0" y="0"/>
            <a:ext cx="1409242" cy="1225485"/>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01F97152-B03C-480A-B6D7-21BEDE91E458}"/>
              </a:ext>
            </a:extLst>
          </p:cNvPr>
          <p:cNvSpPr/>
          <p:nvPr/>
        </p:nvSpPr>
        <p:spPr>
          <a:xfrm>
            <a:off x="1409240" y="-1"/>
            <a:ext cx="10782759" cy="1225485"/>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DAF35ED-BB23-4559-B285-DB4AC52FD8CB}"/>
              </a:ext>
            </a:extLst>
          </p:cNvPr>
          <p:cNvSpPr/>
          <p:nvPr/>
        </p:nvSpPr>
        <p:spPr>
          <a:xfrm>
            <a:off x="10623367" y="121987"/>
            <a:ext cx="1409242" cy="1003641"/>
          </a:xfrm>
          <a:prstGeom prst="roundRect">
            <a:avLst/>
          </a:prstGeom>
          <a:solidFill>
            <a:schemeClr val="bg1"/>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ü"/>
            </a:pPr>
            <a:r>
              <a:rPr lang="en-US" sz="1600" dirty="0">
                <a:solidFill>
                  <a:schemeClr val="tx1">
                    <a:lumMod val="75000"/>
                    <a:lumOff val="25000"/>
                  </a:schemeClr>
                </a:solidFill>
                <a:latin typeface="+mj-lt"/>
              </a:rPr>
              <a:t>RARE</a:t>
            </a:r>
          </a:p>
          <a:p>
            <a:pPr marL="285750" indent="-285750">
              <a:buFont typeface="Wingdings" panose="05000000000000000000" pitchFamily="2" charset="2"/>
              <a:buChar char="ü"/>
            </a:pPr>
            <a:r>
              <a:rPr lang="en-US" sz="1600" dirty="0">
                <a:solidFill>
                  <a:schemeClr val="tx1">
                    <a:lumMod val="75000"/>
                    <a:lumOff val="25000"/>
                  </a:schemeClr>
                </a:solidFill>
                <a:latin typeface="+mj-lt"/>
              </a:rPr>
              <a:t>BRIEF</a:t>
            </a:r>
          </a:p>
          <a:p>
            <a:pPr marL="285750" indent="-285750">
              <a:buFont typeface="Wingdings" panose="05000000000000000000" pitchFamily="2" charset="2"/>
              <a:buChar char="ü"/>
            </a:pPr>
            <a:r>
              <a:rPr lang="en-US" sz="1600" b="1" dirty="0">
                <a:solidFill>
                  <a:schemeClr val="tx1">
                    <a:lumMod val="75000"/>
                    <a:lumOff val="25000"/>
                  </a:schemeClr>
                </a:solidFill>
                <a:latin typeface="+mj-lt"/>
              </a:rPr>
              <a:t>ONE TIME</a:t>
            </a:r>
          </a:p>
        </p:txBody>
      </p:sp>
      <p:sp>
        <p:nvSpPr>
          <p:cNvPr id="24" name="Rectangle 23">
            <a:extLst>
              <a:ext uri="{FF2B5EF4-FFF2-40B4-BE49-F238E27FC236}">
                <a16:creationId xmlns:a16="http://schemas.microsoft.com/office/drawing/2014/main" id="{74CA45CE-12D2-40CA-96CC-02918DB65533}"/>
              </a:ext>
            </a:extLst>
          </p:cNvPr>
          <p:cNvSpPr/>
          <p:nvPr/>
        </p:nvSpPr>
        <p:spPr>
          <a:xfrm>
            <a:off x="0" y="1225485"/>
            <a:ext cx="12191999" cy="89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1" name="Picture 20">
            <a:extLst>
              <a:ext uri="{FF2B5EF4-FFF2-40B4-BE49-F238E27FC236}">
                <a16:creationId xmlns:a16="http://schemas.microsoft.com/office/drawing/2014/main" id="{00000000-0008-0000-0700-0000020000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84" y="121855"/>
            <a:ext cx="1187470" cy="1089145"/>
          </a:xfrm>
          <a:prstGeom prst="rect">
            <a:avLst/>
          </a:prstGeom>
        </p:spPr>
      </p:pic>
      <p:sp>
        <p:nvSpPr>
          <p:cNvPr id="29" name="Text Box 2">
            <a:extLst>
              <a:ext uri="{FF2B5EF4-FFF2-40B4-BE49-F238E27FC236}">
                <a16:creationId xmlns:a16="http://schemas.microsoft.com/office/drawing/2014/main" id="{1CD9A978-8677-473F-A052-8BDF207BF576}"/>
              </a:ext>
            </a:extLst>
          </p:cNvPr>
          <p:cNvSpPr txBox="1">
            <a:spLocks noChangeArrowheads="1"/>
          </p:cNvSpPr>
          <p:nvPr/>
        </p:nvSpPr>
        <p:spPr bwMode="auto">
          <a:xfrm>
            <a:off x="1565417" y="1727405"/>
            <a:ext cx="7838642" cy="623640"/>
          </a:xfrm>
          <a:prstGeom prst="rect">
            <a:avLst/>
          </a:prstGeom>
          <a:solidFill>
            <a:schemeClr val="bg1"/>
          </a:solidFill>
          <a:ln w="9525">
            <a:noFill/>
            <a:miter lim="800000"/>
            <a:headEnd/>
            <a:tailEnd/>
          </a:ln>
        </p:spPr>
        <p:txBody>
          <a:bodyPr rot="0" vert="horz" wrap="square" lIns="91440" tIns="45720" rIns="91440" bIns="45720" anchor="t" anchorCtr="0">
            <a:noAutofit/>
          </a:bodyPr>
          <a:lstStyle/>
          <a:p>
            <a:pPr marL="0" marR="0">
              <a:lnSpc>
                <a:spcPct val="107000"/>
              </a:lnSpc>
            </a:pPr>
            <a:r>
              <a:rPr lang="en-US" sz="1600" cap="all" spc="5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Percent exiting to permanent housinG</a:t>
            </a:r>
            <a:endParaRPr lang="en-US" sz="1600" spc="50" dirty="0">
              <a:solidFill>
                <a:schemeClr val="tx1">
                  <a:lumMod val="65000"/>
                  <a:lumOff val="35000"/>
                </a:schemeClr>
              </a:solidFill>
              <a:effectLst/>
              <a:latin typeface="Bahnschrift" panose="020B0502040204020203" pitchFamily="34" charset="0"/>
              <a:ea typeface="Calibri" panose="020F0502020204030204" pitchFamily="34" charset="0"/>
              <a:cs typeface="Times New Roman" panose="02020603050405020304" pitchFamily="18" charset="0"/>
            </a:endParaRPr>
          </a:p>
        </p:txBody>
      </p:sp>
      <p:pic>
        <p:nvPicPr>
          <p:cNvPr id="31" name="Picture 30">
            <a:extLst>
              <a:ext uri="{FF2B5EF4-FFF2-40B4-BE49-F238E27FC236}">
                <a16:creationId xmlns:a16="http://schemas.microsoft.com/office/drawing/2014/main" id="{D83026F0-EF3D-4D58-8B88-031CE364F197}"/>
              </a:ext>
            </a:extLst>
          </p:cNvPr>
          <p:cNvPicPr>
            <a:picLocks noChangeAspect="1"/>
          </p:cNvPicPr>
          <p:nvPr/>
        </p:nvPicPr>
        <p:blipFill rotWithShape="1">
          <a:blip r:embed="rId3">
            <a:alphaModFix amt="50000"/>
            <a:duotone>
              <a:schemeClr val="bg2">
                <a:shade val="45000"/>
                <a:satMod val="135000"/>
              </a:schemeClr>
              <a:prstClr val="white"/>
            </a:duotone>
            <a:extLst>
              <a:ext uri="{BEBA8EAE-BF5A-486C-A8C5-ECC9F3942E4B}">
                <a14:imgProps xmlns:a14="http://schemas.microsoft.com/office/drawing/2010/main">
                  <a14:imgLayer r:embed="rId4">
                    <a14:imgEffect>
                      <a14:sharpenSoften amount="100000"/>
                    </a14:imgEffect>
                    <a14:imgEffect>
                      <a14:brightnessContrast contrast="100000"/>
                    </a14:imgEffect>
                  </a14:imgLayer>
                </a14:imgProps>
              </a:ext>
            </a:extLst>
          </a:blip>
          <a:srcRect b="10940"/>
          <a:stretch/>
        </p:blipFill>
        <p:spPr>
          <a:xfrm>
            <a:off x="1650302" y="2044131"/>
            <a:ext cx="3053234" cy="251492"/>
          </a:xfrm>
          <a:prstGeom prst="rect">
            <a:avLst/>
          </a:prstGeom>
        </p:spPr>
      </p:pic>
      <p:sp>
        <p:nvSpPr>
          <p:cNvPr id="33" name="Rectangle 32">
            <a:extLst>
              <a:ext uri="{FF2B5EF4-FFF2-40B4-BE49-F238E27FC236}">
                <a16:creationId xmlns:a16="http://schemas.microsoft.com/office/drawing/2014/main" id="{9A4B5DCA-2E55-4309-8DE4-96BFA4CB630C}"/>
              </a:ext>
            </a:extLst>
          </p:cNvPr>
          <p:cNvSpPr/>
          <p:nvPr/>
        </p:nvSpPr>
        <p:spPr>
          <a:xfrm>
            <a:off x="9645069" y="1674302"/>
            <a:ext cx="2546931" cy="20939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100"/>
              </a:spcBef>
              <a:spcAft>
                <a:spcPts val="100"/>
              </a:spcAft>
            </a:pPr>
            <a:r>
              <a:rPr lang="en-US" sz="1200" b="1" cap="all" spc="30" dirty="0">
                <a:solidFill>
                  <a:schemeClr val="tx1">
                    <a:lumMod val="65000"/>
                    <a:lumOff val="35000"/>
                  </a:schemeClr>
                </a:solidFill>
                <a:latin typeface="+mj-lt"/>
              </a:rPr>
              <a:t>Permanent housing retention</a:t>
            </a:r>
          </a:p>
          <a:p>
            <a:pPr>
              <a:spcBef>
                <a:spcPts val="100"/>
              </a:spcBef>
              <a:spcAft>
                <a:spcPts val="100"/>
              </a:spcAft>
            </a:pPr>
            <a:r>
              <a:rPr lang="en-US" sz="1200" cap="all" spc="30" dirty="0">
                <a:solidFill>
                  <a:schemeClr val="tx1">
                    <a:lumMod val="65000"/>
                    <a:lumOff val="35000"/>
                  </a:schemeClr>
                </a:solidFill>
                <a:latin typeface="+mj-lt"/>
              </a:rPr>
              <a:t>       5% increase between             </a:t>
            </a:r>
          </a:p>
          <a:p>
            <a:pPr>
              <a:spcBef>
                <a:spcPts val="100"/>
              </a:spcBef>
              <a:spcAft>
                <a:spcPts val="100"/>
              </a:spcAft>
            </a:pPr>
            <a:r>
              <a:rPr lang="en-US" sz="1200" cap="all" spc="30" dirty="0">
                <a:solidFill>
                  <a:schemeClr val="tx1">
                    <a:lumMod val="65000"/>
                    <a:lumOff val="35000"/>
                  </a:schemeClr>
                </a:solidFill>
                <a:latin typeface="+mj-lt"/>
              </a:rPr>
              <a:t>       2017 &amp; 2018</a:t>
            </a:r>
          </a:p>
          <a:p>
            <a:pPr>
              <a:spcBef>
                <a:spcPts val="100"/>
              </a:spcBef>
              <a:spcAft>
                <a:spcPts val="100"/>
              </a:spcAft>
            </a:pPr>
            <a:endParaRPr lang="en-US" sz="300" cap="all" spc="30" dirty="0">
              <a:solidFill>
                <a:schemeClr val="tx1">
                  <a:lumMod val="65000"/>
                  <a:lumOff val="35000"/>
                </a:schemeClr>
              </a:solidFill>
              <a:latin typeface="+mj-lt"/>
            </a:endParaRPr>
          </a:p>
          <a:p>
            <a:pPr>
              <a:spcBef>
                <a:spcPts val="100"/>
              </a:spcBef>
              <a:spcAft>
                <a:spcPts val="100"/>
              </a:spcAft>
            </a:pPr>
            <a:r>
              <a:rPr lang="en-US" sz="1200" b="1" cap="all" spc="30" dirty="0">
                <a:solidFill>
                  <a:schemeClr val="tx1">
                    <a:lumMod val="65000"/>
                    <a:lumOff val="35000"/>
                  </a:schemeClr>
                </a:solidFill>
                <a:latin typeface="+mj-lt"/>
              </a:rPr>
              <a:t>ES </a:t>
            </a:r>
            <a:r>
              <a:rPr lang="en-US" sz="1200" cap="all" spc="30" dirty="0">
                <a:solidFill>
                  <a:schemeClr val="tx1">
                    <a:lumMod val="65000"/>
                    <a:lumOff val="35000"/>
                  </a:schemeClr>
                </a:solidFill>
                <a:latin typeface="+mj-lt"/>
              </a:rPr>
              <a:t>+</a:t>
            </a:r>
            <a:r>
              <a:rPr lang="en-US" sz="1000" b="1" cap="all" spc="30" dirty="0">
                <a:solidFill>
                  <a:schemeClr val="tx1">
                    <a:lumMod val="65000"/>
                    <a:lumOff val="35000"/>
                  </a:schemeClr>
                </a:solidFill>
                <a:latin typeface="+mj-lt"/>
              </a:rPr>
              <a:t> </a:t>
            </a:r>
            <a:r>
              <a:rPr lang="en-US" sz="1200" b="1" cap="all" spc="30" dirty="0">
                <a:solidFill>
                  <a:schemeClr val="tx1">
                    <a:lumMod val="65000"/>
                    <a:lumOff val="35000"/>
                  </a:schemeClr>
                </a:solidFill>
                <a:latin typeface="+mj-lt"/>
              </a:rPr>
              <a:t>TH </a:t>
            </a:r>
            <a:r>
              <a:rPr lang="en-US" sz="1200" cap="all" spc="30" dirty="0">
                <a:solidFill>
                  <a:schemeClr val="tx1">
                    <a:lumMod val="65000"/>
                    <a:lumOff val="35000"/>
                  </a:schemeClr>
                </a:solidFill>
                <a:latin typeface="+mj-lt"/>
              </a:rPr>
              <a:t>+</a:t>
            </a:r>
            <a:r>
              <a:rPr lang="en-US" sz="1200" b="1" cap="all" spc="30" dirty="0">
                <a:solidFill>
                  <a:schemeClr val="tx1">
                    <a:lumMod val="65000"/>
                    <a:lumOff val="35000"/>
                  </a:schemeClr>
                </a:solidFill>
                <a:latin typeface="+mj-lt"/>
              </a:rPr>
              <a:t> RRH To Permanent</a:t>
            </a:r>
          </a:p>
          <a:p>
            <a:pPr>
              <a:spcBef>
                <a:spcPts val="100"/>
              </a:spcBef>
              <a:spcAft>
                <a:spcPts val="100"/>
              </a:spcAft>
            </a:pPr>
            <a:r>
              <a:rPr lang="en-US" sz="1200" cap="all" spc="30" dirty="0">
                <a:solidFill>
                  <a:schemeClr val="tx1">
                    <a:lumMod val="65000"/>
                    <a:lumOff val="35000"/>
                  </a:schemeClr>
                </a:solidFill>
                <a:latin typeface="+mj-lt"/>
              </a:rPr>
              <a:t>       2% decrease between             </a:t>
            </a:r>
          </a:p>
          <a:p>
            <a:pPr>
              <a:spcBef>
                <a:spcPts val="100"/>
              </a:spcBef>
              <a:spcAft>
                <a:spcPts val="100"/>
              </a:spcAft>
            </a:pPr>
            <a:r>
              <a:rPr lang="en-US" sz="1200" cap="all" spc="30" dirty="0">
                <a:solidFill>
                  <a:schemeClr val="tx1">
                    <a:lumMod val="65000"/>
                    <a:lumOff val="35000"/>
                  </a:schemeClr>
                </a:solidFill>
                <a:latin typeface="+mj-lt"/>
              </a:rPr>
              <a:t>       2017 &amp; 2018</a:t>
            </a:r>
          </a:p>
          <a:p>
            <a:pPr>
              <a:spcBef>
                <a:spcPts val="100"/>
              </a:spcBef>
              <a:spcAft>
                <a:spcPts val="100"/>
              </a:spcAft>
            </a:pPr>
            <a:endParaRPr lang="en-US" sz="300" cap="all" spc="30" dirty="0">
              <a:solidFill>
                <a:schemeClr val="tx1">
                  <a:lumMod val="65000"/>
                  <a:lumOff val="35000"/>
                </a:schemeClr>
              </a:solidFill>
              <a:latin typeface="+mj-lt"/>
            </a:endParaRPr>
          </a:p>
          <a:p>
            <a:pPr>
              <a:spcBef>
                <a:spcPts val="100"/>
              </a:spcBef>
              <a:spcAft>
                <a:spcPts val="100"/>
              </a:spcAft>
            </a:pPr>
            <a:r>
              <a:rPr lang="en-US" sz="1200" b="1" cap="all" spc="30" dirty="0">
                <a:solidFill>
                  <a:schemeClr val="tx1">
                    <a:lumMod val="65000"/>
                    <a:lumOff val="35000"/>
                  </a:schemeClr>
                </a:solidFill>
                <a:latin typeface="+mj-lt"/>
              </a:rPr>
              <a:t>Street Outreach To Permanent</a:t>
            </a:r>
          </a:p>
          <a:p>
            <a:pPr>
              <a:spcBef>
                <a:spcPts val="100"/>
              </a:spcBef>
              <a:spcAft>
                <a:spcPts val="100"/>
              </a:spcAft>
            </a:pPr>
            <a:r>
              <a:rPr lang="en-US" sz="1200" cap="all" spc="30" dirty="0">
                <a:solidFill>
                  <a:schemeClr val="tx1">
                    <a:lumMod val="65000"/>
                    <a:lumOff val="35000"/>
                  </a:schemeClr>
                </a:solidFill>
                <a:latin typeface="+mj-lt"/>
              </a:rPr>
              <a:t>       no change between             </a:t>
            </a:r>
          </a:p>
          <a:p>
            <a:pPr>
              <a:spcBef>
                <a:spcPts val="100"/>
              </a:spcBef>
              <a:spcAft>
                <a:spcPts val="100"/>
              </a:spcAft>
            </a:pPr>
            <a:r>
              <a:rPr lang="en-US" sz="1200" cap="all" spc="30" dirty="0">
                <a:solidFill>
                  <a:schemeClr val="tx1">
                    <a:lumMod val="65000"/>
                    <a:lumOff val="35000"/>
                  </a:schemeClr>
                </a:solidFill>
                <a:latin typeface="+mj-lt"/>
              </a:rPr>
              <a:t>       2017 &amp; 2018</a:t>
            </a:r>
          </a:p>
          <a:p>
            <a:pPr>
              <a:spcBef>
                <a:spcPts val="100"/>
              </a:spcBef>
              <a:spcAft>
                <a:spcPts val="100"/>
              </a:spcAft>
            </a:pPr>
            <a:endParaRPr lang="en-US" sz="1200" cap="all" spc="30" dirty="0">
              <a:solidFill>
                <a:schemeClr val="tx1">
                  <a:lumMod val="65000"/>
                  <a:lumOff val="35000"/>
                </a:schemeClr>
              </a:solidFill>
              <a:latin typeface="+mj-lt"/>
            </a:endParaRPr>
          </a:p>
        </p:txBody>
      </p:sp>
      <p:sp>
        <p:nvSpPr>
          <p:cNvPr id="34" name="Arrow: Down 33">
            <a:extLst>
              <a:ext uri="{FF2B5EF4-FFF2-40B4-BE49-F238E27FC236}">
                <a16:creationId xmlns:a16="http://schemas.microsoft.com/office/drawing/2014/main" id="{02474EE9-A856-41DC-A6F1-F5C11332FB36}"/>
              </a:ext>
            </a:extLst>
          </p:cNvPr>
          <p:cNvSpPr/>
          <p:nvPr/>
        </p:nvSpPr>
        <p:spPr>
          <a:xfrm>
            <a:off x="9726837" y="2580245"/>
            <a:ext cx="179052" cy="282054"/>
          </a:xfrm>
          <a:prstGeom prst="downArrow">
            <a:avLst/>
          </a:prstGeom>
          <a:solidFill>
            <a:schemeClr val="tx1">
              <a:lumMod val="65000"/>
              <a:lumOff val="3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Down 34">
            <a:extLst>
              <a:ext uri="{FF2B5EF4-FFF2-40B4-BE49-F238E27FC236}">
                <a16:creationId xmlns:a16="http://schemas.microsoft.com/office/drawing/2014/main" id="{9709533C-3C75-4445-8426-ADEA1AE448C5}"/>
              </a:ext>
            </a:extLst>
          </p:cNvPr>
          <p:cNvSpPr/>
          <p:nvPr/>
        </p:nvSpPr>
        <p:spPr>
          <a:xfrm rot="10800000">
            <a:off x="9726837" y="1887823"/>
            <a:ext cx="179052" cy="282054"/>
          </a:xfrm>
          <a:prstGeom prst="downArrow">
            <a:avLst/>
          </a:prstGeom>
          <a:solidFill>
            <a:schemeClr val="tx1">
              <a:lumMod val="65000"/>
              <a:lumOff val="3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A12D08A6-2E69-4F05-8F44-3C38D2763111}"/>
              </a:ext>
            </a:extLst>
          </p:cNvPr>
          <p:cNvCxnSpPr/>
          <p:nvPr/>
        </p:nvCxnSpPr>
        <p:spPr>
          <a:xfrm>
            <a:off x="9726837" y="3305824"/>
            <a:ext cx="179052"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9181DA3-1953-4E66-B5A3-5E51825F1531}"/>
              </a:ext>
            </a:extLst>
          </p:cNvPr>
          <p:cNvCxnSpPr/>
          <p:nvPr/>
        </p:nvCxnSpPr>
        <p:spPr>
          <a:xfrm>
            <a:off x="9726837" y="3383934"/>
            <a:ext cx="179052" cy="0"/>
          </a:xfrm>
          <a:prstGeom prst="line">
            <a:avLst/>
          </a:prstGeom>
          <a:ln w="381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6" name="Chart 25">
            <a:extLst>
              <a:ext uri="{FF2B5EF4-FFF2-40B4-BE49-F238E27FC236}">
                <a16:creationId xmlns:a16="http://schemas.microsoft.com/office/drawing/2014/main" id="{4AE4E3E4-9A17-4B82-8602-CDE6A0A20A3D}"/>
              </a:ext>
            </a:extLst>
          </p:cNvPr>
          <p:cNvGraphicFramePr>
            <a:graphicFrameLocks/>
          </p:cNvGraphicFramePr>
          <p:nvPr>
            <p:extLst>
              <p:ext uri="{D42A27DB-BD31-4B8C-83A1-F6EECF244321}">
                <p14:modId xmlns:p14="http://schemas.microsoft.com/office/powerpoint/2010/main" val="741576449"/>
              </p:ext>
            </p:extLst>
          </p:nvPr>
        </p:nvGraphicFramePr>
        <p:xfrm>
          <a:off x="3525715" y="2580245"/>
          <a:ext cx="5799258" cy="3433394"/>
        </p:xfrm>
        <a:graphic>
          <a:graphicData uri="http://schemas.openxmlformats.org/drawingml/2006/chart">
            <c:chart xmlns:c="http://schemas.openxmlformats.org/drawingml/2006/chart" xmlns:r="http://schemas.openxmlformats.org/officeDocument/2006/relationships" r:id="rId5"/>
          </a:graphicData>
        </a:graphic>
      </p:graphicFrame>
      <p:sp>
        <p:nvSpPr>
          <p:cNvPr id="23" name="Text Box 2">
            <a:extLst>
              <a:ext uri="{FF2B5EF4-FFF2-40B4-BE49-F238E27FC236}">
                <a16:creationId xmlns:a16="http://schemas.microsoft.com/office/drawing/2014/main" id="{7A926247-003D-4226-9805-6EDA02E8C127}"/>
              </a:ext>
            </a:extLst>
          </p:cNvPr>
          <p:cNvSpPr txBox="1">
            <a:spLocks noChangeArrowheads="1"/>
          </p:cNvSpPr>
          <p:nvPr/>
        </p:nvSpPr>
        <p:spPr bwMode="auto">
          <a:xfrm>
            <a:off x="1548130" y="2473099"/>
            <a:ext cx="3708042" cy="1469699"/>
          </a:xfrm>
          <a:prstGeom prst="rect">
            <a:avLst/>
          </a:prstGeom>
          <a:solidFill>
            <a:schemeClr val="bg1">
              <a:lumMod val="95000"/>
            </a:schemeClr>
          </a:solidFill>
          <a:ln w="9525">
            <a:noFill/>
            <a:miter lim="800000"/>
            <a:headEnd/>
            <a:tailEnd/>
          </a:ln>
        </p:spPr>
        <p:txBody>
          <a:bodyPr rot="0" vert="horz" wrap="square" lIns="91440" tIns="45720" rIns="91440" bIns="45720" anchor="t" anchorCtr="0">
            <a:noAutofit/>
          </a:bodyPr>
          <a:lstStyle/>
          <a:p>
            <a:pPr marL="285750" indent="-285750">
              <a:lnSpc>
                <a:spcPct val="107000"/>
              </a:lnSpc>
              <a:buFont typeface="Wingdings" panose="05000000000000000000" pitchFamily="2" charset="2"/>
              <a:buChar char="q"/>
            </a:pPr>
            <a:r>
              <a:rPr lang="en-US" sz="1400" spc="5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Exiting from Permanent Housing </a:t>
            </a:r>
            <a:r>
              <a:rPr lang="en-US" sz="1200" spc="5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(excluding Rapid Rehousing) </a:t>
            </a:r>
            <a:r>
              <a:rPr lang="en-US" sz="1400" i="1" spc="5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OR</a:t>
            </a:r>
            <a:r>
              <a:rPr lang="en-US" sz="1400" spc="5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 retaining permanent housing        </a:t>
            </a:r>
          </a:p>
          <a:p>
            <a:pPr marL="285750" indent="-285750">
              <a:lnSpc>
                <a:spcPct val="107000"/>
              </a:lnSpc>
              <a:buFont typeface="Wingdings" panose="05000000000000000000" pitchFamily="2" charset="2"/>
              <a:buChar char="q"/>
            </a:pPr>
            <a:r>
              <a:rPr lang="en-US" sz="1400" spc="5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Exiting from Emergency Shelter, Transitional Housing, &amp; Rapid Rehousing</a:t>
            </a:r>
          </a:p>
          <a:p>
            <a:pPr marL="285750" marR="0" indent="-285750">
              <a:lnSpc>
                <a:spcPct val="107000"/>
              </a:lnSpc>
              <a:buFont typeface="Wingdings" panose="05000000000000000000" pitchFamily="2" charset="2"/>
              <a:buChar char="q"/>
            </a:pPr>
            <a:r>
              <a:rPr lang="en-US" sz="1400" spc="5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rPr>
              <a:t>Exiting from Street Outreach</a:t>
            </a:r>
          </a:p>
        </p:txBody>
      </p:sp>
      <p:sp>
        <p:nvSpPr>
          <p:cNvPr id="30" name="Rectangle: Rounded Corners 29">
            <a:extLst>
              <a:ext uri="{FF2B5EF4-FFF2-40B4-BE49-F238E27FC236}">
                <a16:creationId xmlns:a16="http://schemas.microsoft.com/office/drawing/2014/main" id="{4915A8F6-582D-4A09-BD07-A77269D2695C}"/>
              </a:ext>
            </a:extLst>
          </p:cNvPr>
          <p:cNvSpPr/>
          <p:nvPr/>
        </p:nvSpPr>
        <p:spPr>
          <a:xfrm>
            <a:off x="1650302" y="2540204"/>
            <a:ext cx="184612" cy="167780"/>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6526F6E6-6C76-4008-8C14-3AE0BFF77FCA}"/>
              </a:ext>
            </a:extLst>
          </p:cNvPr>
          <p:cNvSpPr/>
          <p:nvPr/>
        </p:nvSpPr>
        <p:spPr>
          <a:xfrm>
            <a:off x="1650302" y="3216154"/>
            <a:ext cx="184612" cy="16778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5CF99CC-B3ED-4A74-9D65-FB824E5DC6DB}"/>
              </a:ext>
            </a:extLst>
          </p:cNvPr>
          <p:cNvSpPr/>
          <p:nvPr/>
        </p:nvSpPr>
        <p:spPr>
          <a:xfrm>
            <a:off x="1654390" y="3684353"/>
            <a:ext cx="184612" cy="1677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361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animBg="1"/>
      <p:bldP spid="3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2">
            <a:extLst>
              <a:ext uri="{FF2B5EF4-FFF2-40B4-BE49-F238E27FC236}">
                <a16:creationId xmlns:a16="http://schemas.microsoft.com/office/drawing/2014/main" id="{D88F7A9B-518C-48F6-8189-750C71FE5013}"/>
              </a:ext>
            </a:extLst>
          </p:cNvPr>
          <p:cNvSpPr txBox="1">
            <a:spLocks noChangeArrowheads="1"/>
          </p:cNvSpPr>
          <p:nvPr/>
        </p:nvSpPr>
        <p:spPr bwMode="auto">
          <a:xfrm>
            <a:off x="148558" y="2239505"/>
            <a:ext cx="10126818" cy="503696"/>
          </a:xfrm>
          <a:prstGeom prst="rect">
            <a:avLst/>
          </a:prstGeom>
          <a:solidFill>
            <a:schemeClr val="bg1"/>
          </a:solidFill>
          <a:ln w="9525">
            <a:noFill/>
            <a:miter lim="800000"/>
            <a:headEnd/>
            <a:tailEnd/>
          </a:ln>
          <a:effectLst>
            <a:outerShdw blurRad="50800" dist="50800" dir="5400000" algn="ctr" rotWithShape="0">
              <a:srgbClr val="000000">
                <a:alpha val="0"/>
              </a:srgbClr>
            </a:outerShdw>
          </a:effectLst>
        </p:spPr>
        <p:txBody>
          <a:bodyPr rot="0" vert="horz" wrap="square" lIns="91440" tIns="45720" rIns="91440" bIns="45720" anchor="t" anchorCtr="0">
            <a:noAutofit/>
          </a:bodyPr>
          <a:lstStyle/>
          <a:p>
            <a:pPr marL="0" marR="0" algn="just">
              <a:lnSpc>
                <a:spcPct val="50000"/>
              </a:lnSpc>
              <a:spcBef>
                <a:spcPts val="3600"/>
              </a:spcBef>
              <a:spcAft>
                <a:spcPts val="600"/>
              </a:spcAft>
            </a:pPr>
            <a:r>
              <a:rPr lang="en-US" sz="3300" b="1" spc="160" dirty="0">
                <a:solidFill>
                  <a:srgbClr val="00458A"/>
                </a:solidFill>
                <a:effectLst>
                  <a:outerShdw blurRad="50800" dist="50800" dir="5400000" sx="0" sy="0" algn="ctr">
                    <a:srgbClr val="000000">
                      <a:alpha val="0"/>
                    </a:srgbClr>
                  </a:outerShdw>
                </a:effectLst>
                <a:latin typeface="Calibri" panose="020F0502020204030204" pitchFamily="34" charset="0"/>
                <a:ea typeface="Calibri" panose="020F0502020204030204" pitchFamily="34" charset="0"/>
                <a:cs typeface="Calibri" panose="020F0502020204030204" pitchFamily="34" charset="0"/>
              </a:rPr>
              <a:t>INTRODUCTIONS &amp; AGENCY UPDATES</a:t>
            </a:r>
            <a:endParaRPr lang="en-US" sz="3300" b="1" spc="16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8">
            <a:extLst>
              <a:ext uri="{FF2B5EF4-FFF2-40B4-BE49-F238E27FC236}">
                <a16:creationId xmlns:a16="http://schemas.microsoft.com/office/drawing/2014/main" id="{81E4C51C-BC39-4CB8-9A07-30E41E6F4008}"/>
              </a:ext>
            </a:extLst>
          </p:cNvPr>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4070"/>
          <a:stretch/>
        </p:blipFill>
        <p:spPr bwMode="auto">
          <a:xfrm>
            <a:off x="7727315" y="823174"/>
            <a:ext cx="4316127" cy="1680722"/>
          </a:xfrm>
          <a:prstGeom prst="rect">
            <a:avLst/>
          </a:prstGeom>
          <a:ln>
            <a:noFill/>
          </a:ln>
          <a:effectLst/>
          <a:extLst>
            <a:ext uri="{53640926-AAD7-44D8-BBD7-CCE9431645EC}">
              <a14:shadowObscured xmlns:a14="http://schemas.microsoft.com/office/drawing/2010/main"/>
            </a:ext>
          </a:extLst>
        </p:spPr>
      </p:pic>
      <p:sp>
        <p:nvSpPr>
          <p:cNvPr id="20" name="Rectangle 19">
            <a:extLst>
              <a:ext uri="{FF2B5EF4-FFF2-40B4-BE49-F238E27FC236}">
                <a16:creationId xmlns:a16="http://schemas.microsoft.com/office/drawing/2014/main" id="{62E058C2-B1D6-445E-9769-4D5B13FE11F9}"/>
              </a:ext>
            </a:extLst>
          </p:cNvPr>
          <p:cNvSpPr/>
          <p:nvPr/>
        </p:nvSpPr>
        <p:spPr>
          <a:xfrm>
            <a:off x="-1" y="2653965"/>
            <a:ext cx="12191999" cy="89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Text Box 2">
            <a:extLst>
              <a:ext uri="{FF2B5EF4-FFF2-40B4-BE49-F238E27FC236}">
                <a16:creationId xmlns:a16="http://schemas.microsoft.com/office/drawing/2014/main" id="{C8745D59-698C-479A-8D0F-C00704FC8899}"/>
              </a:ext>
            </a:extLst>
          </p:cNvPr>
          <p:cNvSpPr txBox="1">
            <a:spLocks noChangeArrowheads="1"/>
          </p:cNvSpPr>
          <p:nvPr/>
        </p:nvSpPr>
        <p:spPr bwMode="auto">
          <a:xfrm>
            <a:off x="0" y="2822383"/>
            <a:ext cx="12192000" cy="4035618"/>
          </a:xfrm>
          <a:prstGeom prst="rect">
            <a:avLst/>
          </a:prstGeom>
          <a:solidFill>
            <a:schemeClr val="bg1">
              <a:lumMod val="95000"/>
            </a:schemeClr>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pPr>
            <a:endParaRPr lang="en-US" sz="1200"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3744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2">
            <a:extLst>
              <a:ext uri="{FF2B5EF4-FFF2-40B4-BE49-F238E27FC236}">
                <a16:creationId xmlns:a16="http://schemas.microsoft.com/office/drawing/2014/main" id="{2723FA89-9906-4A9C-8BB5-8553B40C3208}"/>
              </a:ext>
            </a:extLst>
          </p:cNvPr>
          <p:cNvSpPr txBox="1">
            <a:spLocks noChangeArrowheads="1"/>
          </p:cNvSpPr>
          <p:nvPr/>
        </p:nvSpPr>
        <p:spPr bwMode="auto">
          <a:xfrm>
            <a:off x="0" y="2822383"/>
            <a:ext cx="12192000" cy="4035618"/>
          </a:xfrm>
          <a:prstGeom prst="rect">
            <a:avLst/>
          </a:prstGeom>
          <a:solidFill>
            <a:schemeClr val="bg1">
              <a:lumMod val="95000"/>
            </a:schemeClr>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pPr>
            <a:endParaRPr lang="en-US" sz="1200"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Box 2">
            <a:extLst>
              <a:ext uri="{FF2B5EF4-FFF2-40B4-BE49-F238E27FC236}">
                <a16:creationId xmlns:a16="http://schemas.microsoft.com/office/drawing/2014/main" id="{D88F7A9B-518C-48F6-8189-750C71FE5013}"/>
              </a:ext>
            </a:extLst>
          </p:cNvPr>
          <p:cNvSpPr txBox="1">
            <a:spLocks noChangeArrowheads="1"/>
          </p:cNvSpPr>
          <p:nvPr/>
        </p:nvSpPr>
        <p:spPr bwMode="auto">
          <a:xfrm>
            <a:off x="148558" y="2239505"/>
            <a:ext cx="10126818" cy="503696"/>
          </a:xfrm>
          <a:prstGeom prst="rect">
            <a:avLst/>
          </a:prstGeom>
          <a:solidFill>
            <a:schemeClr val="bg1"/>
          </a:solidFill>
          <a:ln w="9525">
            <a:noFill/>
            <a:miter lim="800000"/>
            <a:headEnd/>
            <a:tailEnd/>
          </a:ln>
          <a:effectLst>
            <a:outerShdw blurRad="50800" dist="50800" dir="5400000" algn="ctr" rotWithShape="0">
              <a:srgbClr val="000000">
                <a:alpha val="0"/>
              </a:srgbClr>
            </a:outerShdw>
          </a:effectLst>
        </p:spPr>
        <p:txBody>
          <a:bodyPr rot="0" vert="horz" wrap="square" lIns="91440" tIns="45720" rIns="91440" bIns="45720" anchor="t" anchorCtr="0">
            <a:noAutofit/>
          </a:bodyPr>
          <a:lstStyle/>
          <a:p>
            <a:pPr marL="0" marR="0" algn="just">
              <a:lnSpc>
                <a:spcPct val="50000"/>
              </a:lnSpc>
              <a:spcBef>
                <a:spcPts val="3600"/>
              </a:spcBef>
              <a:spcAft>
                <a:spcPts val="600"/>
              </a:spcAft>
            </a:pPr>
            <a:r>
              <a:rPr lang="en-US" sz="3300" b="1" spc="160" dirty="0">
                <a:solidFill>
                  <a:srgbClr val="00458A"/>
                </a:solidFill>
                <a:effectLst>
                  <a:outerShdw blurRad="50800" dist="50800" dir="5400000" sx="0" sy="0" algn="ctr">
                    <a:srgbClr val="000000">
                      <a:alpha val="0"/>
                    </a:srgbClr>
                  </a:outerShdw>
                </a:effectLst>
                <a:latin typeface="Calibri" panose="020F0502020204030204" pitchFamily="34" charset="0"/>
                <a:ea typeface="Calibri" panose="020F0502020204030204" pitchFamily="34" charset="0"/>
                <a:cs typeface="Calibri" panose="020F0502020204030204" pitchFamily="34" charset="0"/>
              </a:rPr>
              <a:t>PARTNERSHIP UPDATES &amp; INITIATIVES</a:t>
            </a:r>
            <a:endParaRPr lang="en-US" sz="3300" b="1" spc="16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8">
            <a:extLst>
              <a:ext uri="{FF2B5EF4-FFF2-40B4-BE49-F238E27FC236}">
                <a16:creationId xmlns:a16="http://schemas.microsoft.com/office/drawing/2014/main" id="{81E4C51C-BC39-4CB8-9A07-30E41E6F4008}"/>
              </a:ext>
            </a:extLst>
          </p:cNvPr>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4070"/>
          <a:stretch/>
        </p:blipFill>
        <p:spPr bwMode="auto">
          <a:xfrm>
            <a:off x="7727315" y="823174"/>
            <a:ext cx="4316127" cy="1680722"/>
          </a:xfrm>
          <a:prstGeom prst="rect">
            <a:avLst/>
          </a:prstGeom>
          <a:ln>
            <a:noFill/>
          </a:ln>
          <a:effectLst/>
          <a:extLst>
            <a:ext uri="{53640926-AAD7-44D8-BBD7-CCE9431645EC}">
              <a14:shadowObscured xmlns:a14="http://schemas.microsoft.com/office/drawing/2010/main"/>
            </a:ext>
          </a:extLst>
        </p:spPr>
      </p:pic>
      <p:sp>
        <p:nvSpPr>
          <p:cNvPr id="20" name="Rectangle 19">
            <a:extLst>
              <a:ext uri="{FF2B5EF4-FFF2-40B4-BE49-F238E27FC236}">
                <a16:creationId xmlns:a16="http://schemas.microsoft.com/office/drawing/2014/main" id="{62E058C2-B1D6-445E-9769-4D5B13FE11F9}"/>
              </a:ext>
            </a:extLst>
          </p:cNvPr>
          <p:cNvSpPr/>
          <p:nvPr/>
        </p:nvSpPr>
        <p:spPr>
          <a:xfrm>
            <a:off x="-1" y="2653965"/>
            <a:ext cx="12191999" cy="89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Text Box 2">
            <a:extLst>
              <a:ext uri="{FF2B5EF4-FFF2-40B4-BE49-F238E27FC236}">
                <a16:creationId xmlns:a16="http://schemas.microsoft.com/office/drawing/2014/main" id="{EA509F68-8EB5-4B3F-AEBB-EC141B52EA29}"/>
              </a:ext>
            </a:extLst>
          </p:cNvPr>
          <p:cNvSpPr txBox="1">
            <a:spLocks noChangeArrowheads="1"/>
          </p:cNvSpPr>
          <p:nvPr/>
        </p:nvSpPr>
        <p:spPr bwMode="auto">
          <a:xfrm>
            <a:off x="428003" y="3526776"/>
            <a:ext cx="2350624" cy="3261952"/>
          </a:xfrm>
          <a:prstGeom prst="rect">
            <a:avLst/>
          </a:prstGeom>
          <a:solidFill>
            <a:srgbClr val="F9F9F9"/>
          </a:solidFill>
          <a:ln w="25400">
            <a:solidFill>
              <a:schemeClr val="bg1">
                <a:lumMod val="95000"/>
              </a:schemeClr>
            </a:solidFill>
            <a:miter lim="800000"/>
            <a:headEnd/>
            <a:tailEnd/>
          </a:ln>
        </p:spPr>
        <p:txBody>
          <a:bodyPr rot="0" vert="horz" wrap="square" lIns="91440" tIns="45720" rIns="91440" bIns="45720" anchor="t" anchorCtr="0">
            <a:noAutofit/>
          </a:bodyPr>
          <a:lstStyle/>
          <a:p>
            <a:pPr marL="285750" marR="0" indent="-285750">
              <a:lnSpc>
                <a:spcPct val="107000"/>
              </a:lnSpc>
              <a:spcBef>
                <a:spcPts val="300"/>
              </a:spcBef>
              <a:spcAft>
                <a:spcPts val="300"/>
              </a:spcAft>
              <a:buFont typeface="Wingdings" panose="05000000000000000000" pitchFamily="2" charset="2"/>
              <a:buChar char="q"/>
            </a:pPr>
            <a:r>
              <a:rPr lang="en-US" sz="16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2019 HUD CoC </a:t>
            </a:r>
            <a:r>
              <a:rPr lang="en-US" sz="16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Program Competition</a:t>
            </a:r>
            <a:endParaRPr lang="en-US" sz="16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2">
            <a:extLst>
              <a:ext uri="{FF2B5EF4-FFF2-40B4-BE49-F238E27FC236}">
                <a16:creationId xmlns:a16="http://schemas.microsoft.com/office/drawing/2014/main" id="{82335324-F287-48D8-AD13-D78C50DC7476}"/>
              </a:ext>
            </a:extLst>
          </p:cNvPr>
          <p:cNvSpPr txBox="1">
            <a:spLocks noChangeArrowheads="1"/>
          </p:cNvSpPr>
          <p:nvPr/>
        </p:nvSpPr>
        <p:spPr bwMode="auto">
          <a:xfrm>
            <a:off x="2990058" y="3526775"/>
            <a:ext cx="2350624" cy="3261952"/>
          </a:xfrm>
          <a:prstGeom prst="rect">
            <a:avLst/>
          </a:prstGeom>
          <a:solidFill>
            <a:srgbClr val="F9F9F9"/>
          </a:solidFill>
          <a:ln w="25400">
            <a:solidFill>
              <a:schemeClr val="bg1">
                <a:lumMod val="95000"/>
              </a:schemeClr>
            </a:solidFill>
            <a:miter lim="800000"/>
            <a:headEnd/>
            <a:tailEnd/>
          </a:ln>
        </p:spPr>
        <p:txBody>
          <a:bodyPr rot="0" vert="horz" wrap="square" lIns="91440" tIns="45720" rIns="91440" bIns="45720" anchor="t" anchorCtr="0">
            <a:noAutofit/>
          </a:bodyPr>
          <a:lstStyle/>
          <a:p>
            <a:pPr marL="285750" marR="0" indent="-285750">
              <a:lnSpc>
                <a:spcPct val="107000"/>
              </a:lnSpc>
              <a:spcBef>
                <a:spcPts val="300"/>
              </a:spcBef>
              <a:spcAft>
                <a:spcPts val="300"/>
              </a:spcAft>
              <a:buFont typeface="Wingdings" panose="05000000000000000000" pitchFamily="2" charset="2"/>
              <a:buChar char="q"/>
            </a:pPr>
            <a:r>
              <a:rPr lang="en-US" sz="16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Coordinated Entry</a:t>
            </a:r>
          </a:p>
          <a:p>
            <a:pPr marL="285750" marR="0" indent="-285750">
              <a:lnSpc>
                <a:spcPct val="107000"/>
              </a:lnSpc>
              <a:spcBef>
                <a:spcPts val="300"/>
              </a:spcBef>
              <a:spcAft>
                <a:spcPts val="300"/>
              </a:spcAft>
              <a:buFont typeface="Wingdings" panose="05000000000000000000" pitchFamily="2" charset="2"/>
              <a:buChar char="q"/>
            </a:pPr>
            <a:r>
              <a:rPr lang="en-US" sz="16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One Fairfax – Homeless Services Racial Equity Work</a:t>
            </a:r>
          </a:p>
        </p:txBody>
      </p:sp>
      <p:sp>
        <p:nvSpPr>
          <p:cNvPr id="15" name="Text Box 2">
            <a:extLst>
              <a:ext uri="{FF2B5EF4-FFF2-40B4-BE49-F238E27FC236}">
                <a16:creationId xmlns:a16="http://schemas.microsoft.com/office/drawing/2014/main" id="{765149EB-EBF0-4D72-8D0C-3FB6B5F82C1D}"/>
              </a:ext>
            </a:extLst>
          </p:cNvPr>
          <p:cNvSpPr txBox="1">
            <a:spLocks noChangeArrowheads="1"/>
          </p:cNvSpPr>
          <p:nvPr/>
        </p:nvSpPr>
        <p:spPr bwMode="auto">
          <a:xfrm>
            <a:off x="5531141" y="3526772"/>
            <a:ext cx="2350624" cy="3261952"/>
          </a:xfrm>
          <a:prstGeom prst="rect">
            <a:avLst/>
          </a:prstGeom>
          <a:solidFill>
            <a:srgbClr val="F9F9F9"/>
          </a:solidFill>
          <a:ln w="25400">
            <a:solidFill>
              <a:schemeClr val="bg1">
                <a:lumMod val="95000"/>
              </a:schemeClr>
            </a:solidFill>
            <a:miter lim="800000"/>
            <a:headEnd/>
            <a:tailEnd/>
          </a:ln>
        </p:spPr>
        <p:txBody>
          <a:bodyPr rot="0" vert="horz" wrap="square" lIns="91440" tIns="45720" rIns="91440" bIns="45720" anchor="t" anchorCtr="0">
            <a:noAutofit/>
          </a:bodyPr>
          <a:lstStyle/>
          <a:p>
            <a:pPr marL="285750" marR="0" indent="-285750">
              <a:lnSpc>
                <a:spcPct val="107000"/>
              </a:lnSpc>
              <a:spcBef>
                <a:spcPts val="300"/>
              </a:spcBef>
              <a:spcAft>
                <a:spcPts val="300"/>
              </a:spcAft>
              <a:buFont typeface="Wingdings" panose="05000000000000000000" pitchFamily="2" charset="2"/>
              <a:buChar char="q"/>
            </a:pPr>
            <a:r>
              <a:rPr lang="en-US" sz="16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HMIS Super Users Steering Committee</a:t>
            </a:r>
          </a:p>
        </p:txBody>
      </p:sp>
      <p:sp>
        <p:nvSpPr>
          <p:cNvPr id="17" name="Text Box 2">
            <a:extLst>
              <a:ext uri="{FF2B5EF4-FFF2-40B4-BE49-F238E27FC236}">
                <a16:creationId xmlns:a16="http://schemas.microsoft.com/office/drawing/2014/main" id="{E381E6F0-F794-4257-8D1B-E28B47BCF414}"/>
              </a:ext>
            </a:extLst>
          </p:cNvPr>
          <p:cNvSpPr txBox="1">
            <a:spLocks noChangeArrowheads="1"/>
          </p:cNvSpPr>
          <p:nvPr/>
        </p:nvSpPr>
        <p:spPr bwMode="auto">
          <a:xfrm>
            <a:off x="8072223" y="3526768"/>
            <a:ext cx="2350624" cy="3261952"/>
          </a:xfrm>
          <a:prstGeom prst="rect">
            <a:avLst/>
          </a:prstGeom>
          <a:solidFill>
            <a:srgbClr val="F9F9F9"/>
          </a:solidFill>
          <a:ln w="25400">
            <a:solidFill>
              <a:schemeClr val="bg1">
                <a:lumMod val="95000"/>
              </a:schemeClr>
            </a:solidFill>
            <a:miter lim="800000"/>
            <a:headEnd/>
            <a:tailEnd/>
          </a:ln>
        </p:spPr>
        <p:txBody>
          <a:bodyPr rot="0" vert="horz" wrap="square" lIns="91440" tIns="45720" rIns="91440" bIns="45720" anchor="t" anchorCtr="0">
            <a:noAutofit/>
          </a:bodyPr>
          <a:lstStyle/>
          <a:p>
            <a:pPr marL="285750" marR="0" indent="-285750">
              <a:lnSpc>
                <a:spcPct val="107000"/>
              </a:lnSpc>
              <a:spcBef>
                <a:spcPts val="300"/>
              </a:spcBef>
              <a:spcAft>
                <a:spcPts val="300"/>
              </a:spcAft>
              <a:buFont typeface="Wingdings" panose="05000000000000000000" pitchFamily="2" charset="2"/>
              <a:buChar char="q"/>
            </a:pPr>
            <a:r>
              <a:rPr lang="en-US" sz="16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Built for Zero</a:t>
            </a:r>
          </a:p>
          <a:p>
            <a:pPr marL="285750" marR="0" indent="-285750">
              <a:lnSpc>
                <a:spcPct val="107000"/>
              </a:lnSpc>
              <a:spcBef>
                <a:spcPts val="300"/>
              </a:spcBef>
              <a:spcAft>
                <a:spcPts val="300"/>
              </a:spcAft>
              <a:buFont typeface="Wingdings" panose="05000000000000000000" pitchFamily="2" charset="2"/>
              <a:buChar char="q"/>
            </a:pPr>
            <a:r>
              <a:rPr lang="en-US" sz="16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Bailey’s Shelter &amp; Supportive Housing</a:t>
            </a:r>
          </a:p>
          <a:p>
            <a:pPr marL="285750" marR="0" indent="-285750">
              <a:lnSpc>
                <a:spcPct val="107000"/>
              </a:lnSpc>
              <a:spcBef>
                <a:spcPts val="300"/>
              </a:spcBef>
              <a:spcAft>
                <a:spcPts val="300"/>
              </a:spcAft>
              <a:buFont typeface="Wingdings" panose="05000000000000000000" pitchFamily="2" charset="2"/>
              <a:buChar char="q"/>
            </a:pPr>
            <a:r>
              <a:rPr lang="en-US" sz="16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Training Curriculum</a:t>
            </a:r>
          </a:p>
          <a:p>
            <a:pPr marL="285750" marR="0" indent="-285750">
              <a:lnSpc>
                <a:spcPct val="107000"/>
              </a:lnSpc>
              <a:spcBef>
                <a:spcPts val="300"/>
              </a:spcBef>
              <a:spcAft>
                <a:spcPts val="300"/>
              </a:spcAft>
              <a:buFont typeface="Wingdings" panose="05000000000000000000" pitchFamily="2" charset="2"/>
              <a:buChar char="q"/>
            </a:pPr>
            <a:r>
              <a:rPr lang="en-US" sz="16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Artemis House Expansion</a:t>
            </a:r>
          </a:p>
        </p:txBody>
      </p:sp>
      <p:sp>
        <p:nvSpPr>
          <p:cNvPr id="2" name="Rectangle 1">
            <a:extLst>
              <a:ext uri="{FF2B5EF4-FFF2-40B4-BE49-F238E27FC236}">
                <a16:creationId xmlns:a16="http://schemas.microsoft.com/office/drawing/2014/main" id="{D7BA8F70-A4CC-4365-8B50-7FC3EF09B1AB}"/>
              </a:ext>
            </a:extLst>
          </p:cNvPr>
          <p:cNvSpPr/>
          <p:nvPr/>
        </p:nvSpPr>
        <p:spPr>
          <a:xfrm>
            <a:off x="428003" y="3061982"/>
            <a:ext cx="2350624" cy="469183"/>
          </a:xfrm>
          <a:prstGeom prst="rect">
            <a:avLst/>
          </a:prstGeom>
          <a:solidFill>
            <a:schemeClr val="bg1"/>
          </a:solid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300"/>
              </a:spcBef>
              <a:spcAft>
                <a:spcPts val="300"/>
              </a:spcAft>
            </a:pPr>
            <a:r>
              <a:rPr lang="en-US" cap="all" spc="5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FUNDING</a:t>
            </a:r>
          </a:p>
        </p:txBody>
      </p:sp>
      <p:sp>
        <p:nvSpPr>
          <p:cNvPr id="21" name="Rectangle 20">
            <a:extLst>
              <a:ext uri="{FF2B5EF4-FFF2-40B4-BE49-F238E27FC236}">
                <a16:creationId xmlns:a16="http://schemas.microsoft.com/office/drawing/2014/main" id="{5ADB67F6-CD5E-4305-AEE4-54B0FEC61263}"/>
              </a:ext>
            </a:extLst>
          </p:cNvPr>
          <p:cNvSpPr/>
          <p:nvPr/>
        </p:nvSpPr>
        <p:spPr>
          <a:xfrm>
            <a:off x="2990059" y="3061983"/>
            <a:ext cx="2350624" cy="469344"/>
          </a:xfrm>
          <a:prstGeom prst="rect">
            <a:avLst/>
          </a:prstGeom>
          <a:solidFill>
            <a:schemeClr val="bg1"/>
          </a:solid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300"/>
              </a:spcBef>
              <a:spcAft>
                <a:spcPts val="300"/>
              </a:spcAft>
            </a:pPr>
            <a:r>
              <a:rPr lang="en-US" cap="all" spc="5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POLICY</a:t>
            </a:r>
          </a:p>
        </p:txBody>
      </p:sp>
      <p:sp>
        <p:nvSpPr>
          <p:cNvPr id="22" name="Rectangle 21">
            <a:extLst>
              <a:ext uri="{FF2B5EF4-FFF2-40B4-BE49-F238E27FC236}">
                <a16:creationId xmlns:a16="http://schemas.microsoft.com/office/drawing/2014/main" id="{C565F325-DD6C-476A-A0DA-BA586AE54FF0}"/>
              </a:ext>
            </a:extLst>
          </p:cNvPr>
          <p:cNvSpPr/>
          <p:nvPr/>
        </p:nvSpPr>
        <p:spPr>
          <a:xfrm>
            <a:off x="5531143" y="3057432"/>
            <a:ext cx="2350624" cy="469343"/>
          </a:xfrm>
          <a:prstGeom prst="rect">
            <a:avLst/>
          </a:prstGeom>
          <a:solidFill>
            <a:schemeClr val="bg1"/>
          </a:solid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300"/>
              </a:spcBef>
              <a:spcAft>
                <a:spcPts val="300"/>
              </a:spcAft>
            </a:pPr>
            <a:r>
              <a:rPr lang="en-US" cap="all" spc="5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DATA</a:t>
            </a:r>
          </a:p>
        </p:txBody>
      </p:sp>
      <p:sp>
        <p:nvSpPr>
          <p:cNvPr id="23" name="Rectangle 22">
            <a:extLst>
              <a:ext uri="{FF2B5EF4-FFF2-40B4-BE49-F238E27FC236}">
                <a16:creationId xmlns:a16="http://schemas.microsoft.com/office/drawing/2014/main" id="{25F3FFBB-A8D0-47CB-998C-29A2474196D8}"/>
              </a:ext>
            </a:extLst>
          </p:cNvPr>
          <p:cNvSpPr/>
          <p:nvPr/>
        </p:nvSpPr>
        <p:spPr>
          <a:xfrm>
            <a:off x="8072227" y="3057432"/>
            <a:ext cx="2350624" cy="469343"/>
          </a:xfrm>
          <a:prstGeom prst="rect">
            <a:avLst/>
          </a:prstGeom>
          <a:solidFill>
            <a:schemeClr val="bg1"/>
          </a:solid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300"/>
              </a:spcBef>
              <a:spcAft>
                <a:spcPts val="300"/>
              </a:spcAft>
            </a:pPr>
            <a:r>
              <a:rPr lang="en-US" cap="all" spc="5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NEW &amp; UPCOMING</a:t>
            </a:r>
          </a:p>
        </p:txBody>
      </p:sp>
    </p:spTree>
    <p:extLst>
      <p:ext uri="{BB962C8B-B14F-4D97-AF65-F5344CB8AC3E}">
        <p14:creationId xmlns:p14="http://schemas.microsoft.com/office/powerpoint/2010/main" val="334667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65">
            <a:extLst>
              <a:ext uri="{FF2B5EF4-FFF2-40B4-BE49-F238E27FC236}">
                <a16:creationId xmlns:a16="http://schemas.microsoft.com/office/drawing/2014/main" id="{40DE8FEE-8D4A-4B8C-A3FB-1CBDAD052CB4}"/>
              </a:ext>
            </a:extLst>
          </p:cNvPr>
          <p:cNvPicPr>
            <a:picLocks noChangeAspect="1"/>
          </p:cNvPicPr>
          <p:nvPr/>
        </p:nvPicPr>
        <p:blipFill rotWithShape="1">
          <a:blip r:embed="rId2">
            <a:alphaModFix amt="25000"/>
          </a:blip>
          <a:srcRect r="60879"/>
          <a:stretch/>
        </p:blipFill>
        <p:spPr>
          <a:xfrm>
            <a:off x="9160284" y="1808406"/>
            <a:ext cx="2505475" cy="924902"/>
          </a:xfrm>
          <a:prstGeom prst="rect">
            <a:avLst/>
          </a:prstGeom>
        </p:spPr>
      </p:pic>
      <p:pic>
        <p:nvPicPr>
          <p:cNvPr id="65" name="Picture 64">
            <a:extLst>
              <a:ext uri="{FF2B5EF4-FFF2-40B4-BE49-F238E27FC236}">
                <a16:creationId xmlns:a16="http://schemas.microsoft.com/office/drawing/2014/main" id="{0130BC1F-BF50-41B8-86AF-E60B5C9333B8}"/>
              </a:ext>
            </a:extLst>
          </p:cNvPr>
          <p:cNvPicPr>
            <a:picLocks noChangeAspect="1"/>
          </p:cNvPicPr>
          <p:nvPr/>
        </p:nvPicPr>
        <p:blipFill rotWithShape="1">
          <a:blip r:embed="rId3"/>
          <a:srcRect l="41661" t="27254" b="35029"/>
          <a:stretch/>
        </p:blipFill>
        <p:spPr>
          <a:xfrm>
            <a:off x="8176845" y="1590947"/>
            <a:ext cx="3557954" cy="386861"/>
          </a:xfrm>
          <a:prstGeom prst="rect">
            <a:avLst/>
          </a:prstGeom>
        </p:spPr>
      </p:pic>
      <p:sp>
        <p:nvSpPr>
          <p:cNvPr id="18" name="Text Box 2">
            <a:extLst>
              <a:ext uri="{FF2B5EF4-FFF2-40B4-BE49-F238E27FC236}">
                <a16:creationId xmlns:a16="http://schemas.microsoft.com/office/drawing/2014/main" id="{D88F7A9B-518C-48F6-8189-750C71FE5013}"/>
              </a:ext>
            </a:extLst>
          </p:cNvPr>
          <p:cNvSpPr txBox="1">
            <a:spLocks noChangeArrowheads="1"/>
          </p:cNvSpPr>
          <p:nvPr/>
        </p:nvSpPr>
        <p:spPr bwMode="auto">
          <a:xfrm>
            <a:off x="69426" y="749744"/>
            <a:ext cx="10287911" cy="293226"/>
          </a:xfrm>
          <a:prstGeom prst="rect">
            <a:avLst/>
          </a:prstGeom>
          <a:noFill/>
          <a:ln w="9525">
            <a:noFill/>
            <a:miter lim="800000"/>
            <a:headEnd/>
            <a:tailEnd/>
          </a:ln>
          <a:effectLst>
            <a:outerShdw blurRad="50800" dist="50800" dir="5400000" algn="ctr" rotWithShape="0">
              <a:srgbClr val="000000">
                <a:alpha val="0"/>
              </a:srgbClr>
            </a:outerShdw>
          </a:effectLst>
        </p:spPr>
        <p:txBody>
          <a:bodyPr rot="0" vert="horz" wrap="square" lIns="91440" tIns="45720" rIns="91440" bIns="45720" anchor="t" anchorCtr="0">
            <a:noAutofit/>
          </a:bodyPr>
          <a:lstStyle/>
          <a:p>
            <a:pPr algn="just">
              <a:lnSpc>
                <a:spcPct val="50000"/>
              </a:lnSpc>
              <a:spcBef>
                <a:spcPts val="3600"/>
              </a:spcBef>
              <a:spcAft>
                <a:spcPts val="600"/>
              </a:spcAft>
            </a:pPr>
            <a:r>
              <a:rPr lang="en-US" sz="3300" b="1" spc="160" dirty="0">
                <a:solidFill>
                  <a:srgbClr val="00458A"/>
                </a:solidFill>
                <a:effectLst>
                  <a:outerShdw blurRad="50800" dist="50800" dir="5400000" sx="0" sy="0" algn="ctr">
                    <a:srgbClr val="000000">
                      <a:alpha val="0"/>
                    </a:srgbClr>
                  </a:outerShdw>
                </a:effectLst>
                <a:latin typeface="Calibri" panose="020F0502020204030204" pitchFamily="34" charset="0"/>
                <a:ea typeface="Calibri" panose="020F0502020204030204" pitchFamily="34" charset="0"/>
                <a:cs typeface="Calibri" panose="020F0502020204030204" pitchFamily="34" charset="0"/>
              </a:rPr>
              <a:t>HMIS SUPER USERS – COMMITTEE STRUCTURE</a:t>
            </a:r>
            <a:endParaRPr lang="en-US" sz="3300" b="1" spc="16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62E058C2-B1D6-445E-9769-4D5B13FE11F9}"/>
              </a:ext>
            </a:extLst>
          </p:cNvPr>
          <p:cNvSpPr/>
          <p:nvPr/>
        </p:nvSpPr>
        <p:spPr>
          <a:xfrm>
            <a:off x="0" y="1042970"/>
            <a:ext cx="12191999" cy="89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4" name="Content Placeholder 4">
            <a:extLst>
              <a:ext uri="{FF2B5EF4-FFF2-40B4-BE49-F238E27FC236}">
                <a16:creationId xmlns:a16="http://schemas.microsoft.com/office/drawing/2014/main" id="{749048A9-0EF6-4EBA-B980-379FE19BC91E}"/>
              </a:ext>
            </a:extLst>
          </p:cNvPr>
          <p:cNvPicPr>
            <a:picLocks noChangeAspect="1"/>
          </p:cNvPicPr>
          <p:nvPr/>
        </p:nvPicPr>
        <p:blipFill rotWithShape="1">
          <a:blip r:embed="rId4"/>
          <a:srcRect l="20708" t="8311" r="61205" b="66085"/>
          <a:stretch/>
        </p:blipFill>
        <p:spPr>
          <a:xfrm rot="21398527">
            <a:off x="3437158" y="2405958"/>
            <a:ext cx="1420646" cy="1260097"/>
          </a:xfrm>
          <a:prstGeom prst="rect">
            <a:avLst/>
          </a:prstGeom>
        </p:spPr>
      </p:pic>
      <p:pic>
        <p:nvPicPr>
          <p:cNvPr id="57" name="Content Placeholder 4">
            <a:extLst>
              <a:ext uri="{FF2B5EF4-FFF2-40B4-BE49-F238E27FC236}">
                <a16:creationId xmlns:a16="http://schemas.microsoft.com/office/drawing/2014/main" id="{DA2A913E-CB87-4126-8A42-8525BA720F05}"/>
              </a:ext>
            </a:extLst>
          </p:cNvPr>
          <p:cNvPicPr>
            <a:picLocks noChangeAspect="1"/>
          </p:cNvPicPr>
          <p:nvPr/>
        </p:nvPicPr>
        <p:blipFill rotWithShape="1">
          <a:blip r:embed="rId4"/>
          <a:srcRect l="20708" t="8311" r="61205" b="66085"/>
          <a:stretch/>
        </p:blipFill>
        <p:spPr>
          <a:xfrm rot="5400000">
            <a:off x="6964685" y="2366208"/>
            <a:ext cx="1420646" cy="1260097"/>
          </a:xfrm>
          <a:prstGeom prst="rect">
            <a:avLst/>
          </a:prstGeom>
        </p:spPr>
      </p:pic>
      <p:pic>
        <p:nvPicPr>
          <p:cNvPr id="58" name="Content Placeholder 4">
            <a:extLst>
              <a:ext uri="{FF2B5EF4-FFF2-40B4-BE49-F238E27FC236}">
                <a16:creationId xmlns:a16="http://schemas.microsoft.com/office/drawing/2014/main" id="{6C8B456E-95F9-44A1-9A42-A6A694525CF1}"/>
              </a:ext>
            </a:extLst>
          </p:cNvPr>
          <p:cNvPicPr>
            <a:picLocks noChangeAspect="1"/>
          </p:cNvPicPr>
          <p:nvPr/>
        </p:nvPicPr>
        <p:blipFill rotWithShape="1">
          <a:blip r:embed="rId4"/>
          <a:srcRect l="20708" t="8311" r="61205" b="66085"/>
          <a:stretch/>
        </p:blipFill>
        <p:spPr>
          <a:xfrm rot="10800000">
            <a:off x="7044959" y="4674308"/>
            <a:ext cx="1420646" cy="1260097"/>
          </a:xfrm>
          <a:prstGeom prst="rect">
            <a:avLst/>
          </a:prstGeom>
        </p:spPr>
      </p:pic>
      <p:pic>
        <p:nvPicPr>
          <p:cNvPr id="59" name="Content Placeholder 4">
            <a:extLst>
              <a:ext uri="{FF2B5EF4-FFF2-40B4-BE49-F238E27FC236}">
                <a16:creationId xmlns:a16="http://schemas.microsoft.com/office/drawing/2014/main" id="{352E49E6-B3DE-4AF5-BFE2-9461722B32AE}"/>
              </a:ext>
            </a:extLst>
          </p:cNvPr>
          <p:cNvPicPr>
            <a:picLocks noChangeAspect="1"/>
          </p:cNvPicPr>
          <p:nvPr/>
        </p:nvPicPr>
        <p:blipFill rotWithShape="1">
          <a:blip r:embed="rId4"/>
          <a:srcRect l="20708" t="8311" r="61205" b="66085"/>
          <a:stretch/>
        </p:blipFill>
        <p:spPr>
          <a:xfrm rot="16404757">
            <a:off x="3437157" y="4674309"/>
            <a:ext cx="1420646" cy="1260097"/>
          </a:xfrm>
          <a:prstGeom prst="rect">
            <a:avLst/>
          </a:prstGeom>
        </p:spPr>
      </p:pic>
      <p:sp>
        <p:nvSpPr>
          <p:cNvPr id="60" name="Content Placeholder 2">
            <a:extLst>
              <a:ext uri="{FF2B5EF4-FFF2-40B4-BE49-F238E27FC236}">
                <a16:creationId xmlns:a16="http://schemas.microsoft.com/office/drawing/2014/main" id="{1929E6F0-D3F8-43C2-AD6C-04908757F325}"/>
              </a:ext>
            </a:extLst>
          </p:cNvPr>
          <p:cNvSpPr txBox="1">
            <a:spLocks/>
          </p:cNvSpPr>
          <p:nvPr/>
        </p:nvSpPr>
        <p:spPr>
          <a:xfrm>
            <a:off x="0" y="6427176"/>
            <a:ext cx="3226777" cy="425427"/>
          </a:xfrm>
          <a:prstGeom prst="rect">
            <a:avLst/>
          </a:prstGeom>
        </p:spPr>
        <p:txBody>
          <a:bodyPr vert="horz" lIns="91440" tIns="45720" rIns="91440" bIns="45720" rtlCol="0">
            <a:noAutofit/>
          </a:bodyPr>
          <a:lstStyle>
            <a:lvl1pPr marL="342891" indent="-342891" algn="l" defTabSz="457189"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32" indent="-285744" algn="l" defTabSz="457189"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971" indent="-228594" algn="l" defTabSz="457189"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160"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349"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537"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726"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8914"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103" indent="-228594" algn="l" defTabSz="457189"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1600" dirty="0">
                <a:solidFill>
                  <a:srgbClr val="FF6600"/>
                </a:solidFill>
              </a:rPr>
              <a:t>INNOVATE  -  COLLABORATE -  ACT</a:t>
            </a:r>
          </a:p>
        </p:txBody>
      </p:sp>
      <p:pic>
        <p:nvPicPr>
          <p:cNvPr id="70" name="Picture 69">
            <a:extLst>
              <a:ext uri="{FF2B5EF4-FFF2-40B4-BE49-F238E27FC236}">
                <a16:creationId xmlns:a16="http://schemas.microsoft.com/office/drawing/2014/main" id="{42EDD7BD-2406-4D62-A649-F44D25AC19F7}"/>
              </a:ext>
            </a:extLst>
          </p:cNvPr>
          <p:cNvPicPr>
            <a:picLocks noChangeAspect="1"/>
          </p:cNvPicPr>
          <p:nvPr/>
        </p:nvPicPr>
        <p:blipFill rotWithShape="1">
          <a:blip r:embed="rId5">
            <a:alphaModFix amt="25000"/>
          </a:blip>
          <a:srcRect l="1895" t="11528" r="79877" b="42757"/>
          <a:stretch/>
        </p:blipFill>
        <p:spPr>
          <a:xfrm rot="1791902">
            <a:off x="6930737" y="3300710"/>
            <a:ext cx="1156176" cy="702140"/>
          </a:xfrm>
          <a:prstGeom prst="rect">
            <a:avLst/>
          </a:prstGeom>
        </p:spPr>
      </p:pic>
      <p:pic>
        <p:nvPicPr>
          <p:cNvPr id="68" name="Picture 67">
            <a:extLst>
              <a:ext uri="{FF2B5EF4-FFF2-40B4-BE49-F238E27FC236}">
                <a16:creationId xmlns:a16="http://schemas.microsoft.com/office/drawing/2014/main" id="{6DBEC61C-EB6A-4A8D-9624-9AB49F089980}"/>
              </a:ext>
            </a:extLst>
          </p:cNvPr>
          <p:cNvPicPr>
            <a:picLocks noChangeAspect="1"/>
          </p:cNvPicPr>
          <p:nvPr/>
        </p:nvPicPr>
        <p:blipFill rotWithShape="1">
          <a:blip r:embed="rId6">
            <a:alphaModFix amt="25000"/>
          </a:blip>
          <a:srcRect t="12007" r="81598" b="36867"/>
          <a:stretch/>
        </p:blipFill>
        <p:spPr>
          <a:xfrm>
            <a:off x="3397399" y="4289016"/>
            <a:ext cx="1431496" cy="710935"/>
          </a:xfrm>
          <a:prstGeom prst="rect">
            <a:avLst/>
          </a:prstGeom>
        </p:spPr>
      </p:pic>
      <p:pic>
        <p:nvPicPr>
          <p:cNvPr id="67" name="Picture 66">
            <a:extLst>
              <a:ext uri="{FF2B5EF4-FFF2-40B4-BE49-F238E27FC236}">
                <a16:creationId xmlns:a16="http://schemas.microsoft.com/office/drawing/2014/main" id="{2F2A6098-2F8F-4F2D-9576-02BD00AE5A13}"/>
              </a:ext>
            </a:extLst>
          </p:cNvPr>
          <p:cNvPicPr>
            <a:picLocks noChangeAspect="1"/>
          </p:cNvPicPr>
          <p:nvPr/>
        </p:nvPicPr>
        <p:blipFill rotWithShape="1">
          <a:blip r:embed="rId7">
            <a:alphaModFix amt="25000"/>
          </a:blip>
          <a:srcRect t="7201" r="73619" b="46128"/>
          <a:stretch/>
        </p:blipFill>
        <p:spPr>
          <a:xfrm>
            <a:off x="3900876" y="2436392"/>
            <a:ext cx="1889047" cy="734496"/>
          </a:xfrm>
          <a:prstGeom prst="rect">
            <a:avLst/>
          </a:prstGeom>
        </p:spPr>
      </p:pic>
      <p:sp>
        <p:nvSpPr>
          <p:cNvPr id="32" name="Oval 31">
            <a:extLst>
              <a:ext uri="{FF2B5EF4-FFF2-40B4-BE49-F238E27FC236}">
                <a16:creationId xmlns:a16="http://schemas.microsoft.com/office/drawing/2014/main" id="{59105A6B-2474-460E-A3DF-692767FD3678}"/>
              </a:ext>
            </a:extLst>
          </p:cNvPr>
          <p:cNvSpPr/>
          <p:nvPr/>
        </p:nvSpPr>
        <p:spPr>
          <a:xfrm>
            <a:off x="1961101" y="3639274"/>
            <a:ext cx="2230314" cy="10111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Data Quality</a:t>
            </a:r>
          </a:p>
          <a:p>
            <a:pPr algn="ctr"/>
            <a:r>
              <a:rPr lang="en-US" sz="1400" dirty="0"/>
              <a:t>SUBCOMMITTEE</a:t>
            </a:r>
          </a:p>
        </p:txBody>
      </p:sp>
      <p:sp>
        <p:nvSpPr>
          <p:cNvPr id="33" name="Oval 32">
            <a:extLst>
              <a:ext uri="{FF2B5EF4-FFF2-40B4-BE49-F238E27FC236}">
                <a16:creationId xmlns:a16="http://schemas.microsoft.com/office/drawing/2014/main" id="{DDE10E26-729D-4266-B3D7-CD25C7F328C4}"/>
              </a:ext>
            </a:extLst>
          </p:cNvPr>
          <p:cNvSpPr/>
          <p:nvPr/>
        </p:nvSpPr>
        <p:spPr>
          <a:xfrm>
            <a:off x="5010150" y="3619130"/>
            <a:ext cx="1838326" cy="101111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HMIS Super User </a:t>
            </a:r>
            <a:r>
              <a:rPr lang="en-US" sz="1400" dirty="0"/>
              <a:t>COMMITTEE</a:t>
            </a:r>
          </a:p>
        </p:txBody>
      </p:sp>
      <p:sp>
        <p:nvSpPr>
          <p:cNvPr id="30" name="Oval 29">
            <a:extLst>
              <a:ext uri="{FF2B5EF4-FFF2-40B4-BE49-F238E27FC236}">
                <a16:creationId xmlns:a16="http://schemas.microsoft.com/office/drawing/2014/main" id="{AB4EB5D1-86E8-454B-85BC-A07371AB543E}"/>
              </a:ext>
            </a:extLst>
          </p:cNvPr>
          <p:cNvSpPr/>
          <p:nvPr/>
        </p:nvSpPr>
        <p:spPr>
          <a:xfrm>
            <a:off x="7614418" y="3619130"/>
            <a:ext cx="2230314" cy="10111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Training </a:t>
            </a:r>
          </a:p>
          <a:p>
            <a:pPr algn="ctr"/>
            <a:r>
              <a:rPr lang="en-US" sz="1600" dirty="0"/>
              <a:t>(End User)</a:t>
            </a:r>
          </a:p>
          <a:p>
            <a:pPr algn="ctr"/>
            <a:r>
              <a:rPr lang="en-US" sz="1400" dirty="0"/>
              <a:t>SUBCOMMITTEE</a:t>
            </a:r>
          </a:p>
        </p:txBody>
      </p:sp>
      <p:cxnSp>
        <p:nvCxnSpPr>
          <p:cNvPr id="55" name="Straight Arrow Connector 54">
            <a:extLst>
              <a:ext uri="{FF2B5EF4-FFF2-40B4-BE49-F238E27FC236}">
                <a16:creationId xmlns:a16="http://schemas.microsoft.com/office/drawing/2014/main" id="{ADC5CCBD-4A20-43A2-9114-487B3E67E09B}"/>
              </a:ext>
            </a:extLst>
          </p:cNvPr>
          <p:cNvCxnSpPr>
            <a:cxnSpLocks/>
          </p:cNvCxnSpPr>
          <p:nvPr/>
        </p:nvCxnSpPr>
        <p:spPr>
          <a:xfrm flipH="1" flipV="1">
            <a:off x="4282754" y="4119296"/>
            <a:ext cx="579257" cy="1"/>
          </a:xfrm>
          <a:prstGeom prst="straightConnector1">
            <a:avLst/>
          </a:prstGeom>
          <a:ln w="34925">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E9DB7120-292D-4E4D-90D1-1EEA773B9351}"/>
              </a:ext>
            </a:extLst>
          </p:cNvPr>
          <p:cNvCxnSpPr>
            <a:cxnSpLocks/>
          </p:cNvCxnSpPr>
          <p:nvPr/>
        </p:nvCxnSpPr>
        <p:spPr>
          <a:xfrm flipH="1" flipV="1">
            <a:off x="6941818" y="4124849"/>
            <a:ext cx="579257" cy="1"/>
          </a:xfrm>
          <a:prstGeom prst="straightConnector1">
            <a:avLst/>
          </a:prstGeom>
          <a:ln w="34925">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70549722-E5E6-4201-9C1C-126615D260D3}"/>
              </a:ext>
            </a:extLst>
          </p:cNvPr>
          <p:cNvSpPr/>
          <p:nvPr/>
        </p:nvSpPr>
        <p:spPr>
          <a:xfrm>
            <a:off x="4814645" y="1910763"/>
            <a:ext cx="2230314" cy="10111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Data Analytics</a:t>
            </a:r>
          </a:p>
          <a:p>
            <a:pPr algn="ctr"/>
            <a:r>
              <a:rPr lang="en-US" sz="1400" dirty="0"/>
              <a:t>SUBCOMMITTEE</a:t>
            </a:r>
          </a:p>
        </p:txBody>
      </p:sp>
      <p:pic>
        <p:nvPicPr>
          <p:cNvPr id="69" name="Picture 68">
            <a:extLst>
              <a:ext uri="{FF2B5EF4-FFF2-40B4-BE49-F238E27FC236}">
                <a16:creationId xmlns:a16="http://schemas.microsoft.com/office/drawing/2014/main" id="{4668DC86-4F42-4385-A862-E57585A4BBB1}"/>
              </a:ext>
            </a:extLst>
          </p:cNvPr>
          <p:cNvPicPr>
            <a:picLocks noChangeAspect="1"/>
          </p:cNvPicPr>
          <p:nvPr/>
        </p:nvPicPr>
        <p:blipFill rotWithShape="1">
          <a:blip r:embed="rId8">
            <a:alphaModFix amt="25000"/>
          </a:blip>
          <a:srcRect r="77222" b="43825"/>
          <a:stretch/>
        </p:blipFill>
        <p:spPr>
          <a:xfrm>
            <a:off x="6090195" y="4854752"/>
            <a:ext cx="1524223" cy="808831"/>
          </a:xfrm>
          <a:prstGeom prst="rect">
            <a:avLst/>
          </a:prstGeom>
        </p:spPr>
      </p:pic>
      <p:sp>
        <p:nvSpPr>
          <p:cNvPr id="29" name="Oval 28">
            <a:extLst>
              <a:ext uri="{FF2B5EF4-FFF2-40B4-BE49-F238E27FC236}">
                <a16:creationId xmlns:a16="http://schemas.microsoft.com/office/drawing/2014/main" id="{55FE2CD6-0BA6-4816-B0B7-8922647410EB}"/>
              </a:ext>
            </a:extLst>
          </p:cNvPr>
          <p:cNvSpPr/>
          <p:nvPr/>
        </p:nvSpPr>
        <p:spPr>
          <a:xfrm>
            <a:off x="4799868" y="5322269"/>
            <a:ext cx="2230314" cy="101111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System Administration</a:t>
            </a:r>
          </a:p>
          <a:p>
            <a:pPr algn="ctr"/>
            <a:r>
              <a:rPr lang="en-US" sz="1400" dirty="0"/>
              <a:t>SUBCOMMITTEE</a:t>
            </a:r>
          </a:p>
        </p:txBody>
      </p:sp>
      <p:cxnSp>
        <p:nvCxnSpPr>
          <p:cNvPr id="50" name="Straight Arrow Connector 49">
            <a:extLst>
              <a:ext uri="{FF2B5EF4-FFF2-40B4-BE49-F238E27FC236}">
                <a16:creationId xmlns:a16="http://schemas.microsoft.com/office/drawing/2014/main" id="{E6A5BADA-C887-4EFB-9423-04B70805297B}"/>
              </a:ext>
            </a:extLst>
          </p:cNvPr>
          <p:cNvCxnSpPr/>
          <p:nvPr/>
        </p:nvCxnSpPr>
        <p:spPr>
          <a:xfrm>
            <a:off x="5915025" y="3038475"/>
            <a:ext cx="0" cy="495300"/>
          </a:xfrm>
          <a:prstGeom prst="straightConnector1">
            <a:avLst/>
          </a:prstGeom>
          <a:ln w="34925">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DB9D843C-ABF4-473A-97B9-142C4ADBDBD1}"/>
              </a:ext>
            </a:extLst>
          </p:cNvPr>
          <p:cNvCxnSpPr/>
          <p:nvPr/>
        </p:nvCxnSpPr>
        <p:spPr>
          <a:xfrm>
            <a:off x="5915025" y="4714875"/>
            <a:ext cx="0" cy="495300"/>
          </a:xfrm>
          <a:prstGeom prst="straightConnector1">
            <a:avLst/>
          </a:prstGeom>
          <a:ln w="34925">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71" name="Picture 70">
            <a:extLst>
              <a:ext uri="{FF2B5EF4-FFF2-40B4-BE49-F238E27FC236}">
                <a16:creationId xmlns:a16="http://schemas.microsoft.com/office/drawing/2014/main" id="{31EE71EC-FB8C-467D-8818-297A51A533D6}"/>
              </a:ext>
            </a:extLst>
          </p:cNvPr>
          <p:cNvPicPr/>
          <p:nvPr/>
        </p:nvPicPr>
        <p:blipFill rotWithShape="1">
          <a:blip r:embed="rId9" cstate="print">
            <a:duotone>
              <a:schemeClr val="bg2">
                <a:shade val="45000"/>
                <a:satMod val="135000"/>
              </a:schemeClr>
              <a:prstClr val="white"/>
            </a:duotone>
            <a:extLst>
              <a:ext uri="{BEBA8EAE-BF5A-486C-A8C5-ECC9F3942E4B}">
                <a14:imgProps xmlns:a14="http://schemas.microsoft.com/office/drawing/2010/main">
                  <a14:imgLayer r:embed="rId10">
                    <a14:imgEffect>
                      <a14:sharpenSoften amount="5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4070"/>
          <a:stretch/>
        </p:blipFill>
        <p:spPr bwMode="auto">
          <a:xfrm>
            <a:off x="9495692" y="0"/>
            <a:ext cx="2696307" cy="1042970"/>
          </a:xfrm>
          <a:prstGeom prst="rect">
            <a:avLst/>
          </a:prstGeom>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21513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2">
            <a:extLst>
              <a:ext uri="{FF2B5EF4-FFF2-40B4-BE49-F238E27FC236}">
                <a16:creationId xmlns:a16="http://schemas.microsoft.com/office/drawing/2014/main" id="{9BA8AAE7-EC70-4F6A-A436-259106E50941}"/>
              </a:ext>
            </a:extLst>
          </p:cNvPr>
          <p:cNvSpPr txBox="1">
            <a:spLocks noChangeArrowheads="1"/>
          </p:cNvSpPr>
          <p:nvPr/>
        </p:nvSpPr>
        <p:spPr bwMode="auto">
          <a:xfrm>
            <a:off x="8121154" y="3006965"/>
            <a:ext cx="3889018" cy="3763111"/>
          </a:xfrm>
          <a:prstGeom prst="rect">
            <a:avLst/>
          </a:prstGeom>
          <a:solidFill>
            <a:srgbClr val="F9F9F9"/>
          </a:solidFill>
          <a:ln w="25400">
            <a:solidFill>
              <a:schemeClr val="bg1">
                <a:lumMod val="95000"/>
              </a:schemeClr>
            </a:solidFill>
            <a:miter lim="800000"/>
            <a:headEnd/>
            <a:tailEnd/>
          </a:ln>
        </p:spPr>
        <p:txBody>
          <a:bodyPr rot="0" vert="horz" wrap="square" lIns="91440" tIns="45720" rIns="91440" bIns="45720" anchor="t" anchorCtr="0">
            <a:noAutofit/>
          </a:bodyPr>
          <a:lstStyle/>
          <a:p>
            <a:endParaRPr lang="en-US" sz="1600" dirty="0">
              <a:solidFill>
                <a:schemeClr val="accent1">
                  <a:lumMod val="75000"/>
                </a:schemeClr>
              </a:solidFill>
              <a:latin typeface="Calibri" panose="020F0502020204030204" pitchFamily="34" charset="0"/>
              <a:cs typeface="Calibri" panose="020F0502020204030204" pitchFamily="34" charset="0"/>
            </a:endParaRPr>
          </a:p>
        </p:txBody>
      </p:sp>
      <p:sp>
        <p:nvSpPr>
          <p:cNvPr id="23" name="Text Box 2">
            <a:extLst>
              <a:ext uri="{FF2B5EF4-FFF2-40B4-BE49-F238E27FC236}">
                <a16:creationId xmlns:a16="http://schemas.microsoft.com/office/drawing/2014/main" id="{BE11A764-42AC-4086-AC0B-6D706D5A6FB7}"/>
              </a:ext>
            </a:extLst>
          </p:cNvPr>
          <p:cNvSpPr txBox="1">
            <a:spLocks noChangeArrowheads="1"/>
          </p:cNvSpPr>
          <p:nvPr/>
        </p:nvSpPr>
        <p:spPr bwMode="auto">
          <a:xfrm>
            <a:off x="-1" y="1132206"/>
            <a:ext cx="12192000" cy="5725794"/>
          </a:xfrm>
          <a:prstGeom prst="rect">
            <a:avLst/>
          </a:prstGeom>
          <a:solidFill>
            <a:schemeClr val="bg1">
              <a:lumMod val="95000"/>
            </a:schemeClr>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pPr>
            <a:endParaRPr lang="en-US" sz="1200"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Box 2">
            <a:extLst>
              <a:ext uri="{FF2B5EF4-FFF2-40B4-BE49-F238E27FC236}">
                <a16:creationId xmlns:a16="http://schemas.microsoft.com/office/drawing/2014/main" id="{D88F7A9B-518C-48F6-8189-750C71FE5013}"/>
              </a:ext>
            </a:extLst>
          </p:cNvPr>
          <p:cNvSpPr txBox="1">
            <a:spLocks noChangeArrowheads="1"/>
          </p:cNvSpPr>
          <p:nvPr/>
        </p:nvSpPr>
        <p:spPr bwMode="auto">
          <a:xfrm>
            <a:off x="69427" y="749744"/>
            <a:ext cx="9048196" cy="293226"/>
          </a:xfrm>
          <a:prstGeom prst="rect">
            <a:avLst/>
          </a:prstGeom>
          <a:noFill/>
          <a:ln w="9525">
            <a:noFill/>
            <a:miter lim="800000"/>
            <a:headEnd/>
            <a:tailEnd/>
          </a:ln>
          <a:effectLst>
            <a:outerShdw blurRad="50800" dist="50800" dir="5400000" algn="ctr" rotWithShape="0">
              <a:srgbClr val="000000">
                <a:alpha val="0"/>
              </a:srgbClr>
            </a:outerShdw>
          </a:effectLst>
        </p:spPr>
        <p:txBody>
          <a:bodyPr rot="0" vert="horz" wrap="square" lIns="91440" tIns="45720" rIns="91440" bIns="45720" anchor="t" anchorCtr="0">
            <a:noAutofit/>
          </a:bodyPr>
          <a:lstStyle/>
          <a:p>
            <a:pPr marL="0" marR="0" algn="just">
              <a:lnSpc>
                <a:spcPct val="50000"/>
              </a:lnSpc>
              <a:spcBef>
                <a:spcPts val="3600"/>
              </a:spcBef>
              <a:spcAft>
                <a:spcPts val="600"/>
              </a:spcAft>
            </a:pPr>
            <a:r>
              <a:rPr lang="en-US" sz="3300" b="1" spc="160" dirty="0">
                <a:solidFill>
                  <a:srgbClr val="00458A"/>
                </a:solidFill>
                <a:effectLst>
                  <a:outerShdw blurRad="50800" dist="50800" dir="5400000" sx="0" sy="0" algn="ctr">
                    <a:srgbClr val="000000">
                      <a:alpha val="0"/>
                    </a:srgbClr>
                  </a:outerShdw>
                </a:effectLst>
                <a:latin typeface="Calibri" panose="020F0502020204030204" pitchFamily="34" charset="0"/>
                <a:ea typeface="Calibri" panose="020F0502020204030204" pitchFamily="34" charset="0"/>
                <a:cs typeface="Calibri" panose="020F0502020204030204" pitchFamily="34" charset="0"/>
              </a:rPr>
              <a:t>HMIS SUPER USERS – STEERING COMMITTEE</a:t>
            </a:r>
            <a:endParaRPr lang="en-US" sz="3300" b="1" spc="16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62E058C2-B1D6-445E-9769-4D5B13FE11F9}"/>
              </a:ext>
            </a:extLst>
          </p:cNvPr>
          <p:cNvSpPr/>
          <p:nvPr/>
        </p:nvSpPr>
        <p:spPr>
          <a:xfrm>
            <a:off x="0" y="1042970"/>
            <a:ext cx="12191999" cy="89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4" name="Text Box 2">
            <a:extLst>
              <a:ext uri="{FF2B5EF4-FFF2-40B4-BE49-F238E27FC236}">
                <a16:creationId xmlns:a16="http://schemas.microsoft.com/office/drawing/2014/main" id="{649F0BC0-23CD-4E85-99CD-DCD158CB3E5C}"/>
              </a:ext>
            </a:extLst>
          </p:cNvPr>
          <p:cNvSpPr txBox="1">
            <a:spLocks noChangeArrowheads="1"/>
          </p:cNvSpPr>
          <p:nvPr/>
        </p:nvSpPr>
        <p:spPr bwMode="auto">
          <a:xfrm>
            <a:off x="-2" y="1132205"/>
            <a:ext cx="12192000" cy="1285680"/>
          </a:xfrm>
          <a:prstGeom prst="rect">
            <a:avLst/>
          </a:prstGeom>
          <a:solidFill>
            <a:schemeClr val="bg1"/>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pPr>
            <a:endParaRPr lang="en-US" sz="1200"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2" name="Picture 21">
            <a:extLst>
              <a:ext uri="{FF2B5EF4-FFF2-40B4-BE49-F238E27FC236}">
                <a16:creationId xmlns:a16="http://schemas.microsoft.com/office/drawing/2014/main" id="{42A5FE9B-4B68-4D17-9741-75EDEFED50EE}"/>
              </a:ext>
            </a:extLst>
          </p:cNvPr>
          <p:cNvPicPr>
            <a:picLocks noChangeAspect="1"/>
          </p:cNvPicPr>
          <p:nvPr/>
        </p:nvPicPr>
        <p:blipFill rotWithShape="1">
          <a:blip r:embed="rId2"/>
          <a:srcRect t="8416" b="14868"/>
          <a:stretch/>
        </p:blipFill>
        <p:spPr>
          <a:xfrm>
            <a:off x="5304461" y="1315441"/>
            <a:ext cx="6793754" cy="876530"/>
          </a:xfrm>
          <a:prstGeom prst="rect">
            <a:avLst/>
          </a:prstGeom>
        </p:spPr>
      </p:pic>
      <p:sp>
        <p:nvSpPr>
          <p:cNvPr id="26" name="Rectangle 25">
            <a:extLst>
              <a:ext uri="{FF2B5EF4-FFF2-40B4-BE49-F238E27FC236}">
                <a16:creationId xmlns:a16="http://schemas.microsoft.com/office/drawing/2014/main" id="{25A20319-751B-43B2-A411-F3BAAE398872}"/>
              </a:ext>
            </a:extLst>
          </p:cNvPr>
          <p:cNvSpPr/>
          <p:nvPr/>
        </p:nvSpPr>
        <p:spPr>
          <a:xfrm>
            <a:off x="181818" y="2507120"/>
            <a:ext cx="3889020" cy="469183"/>
          </a:xfrm>
          <a:prstGeom prst="rect">
            <a:avLst/>
          </a:prstGeom>
          <a:solidFill>
            <a:schemeClr val="bg1"/>
          </a:solid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300"/>
              </a:spcBef>
              <a:spcAft>
                <a:spcPts val="300"/>
              </a:spcAft>
            </a:pPr>
            <a:r>
              <a:rPr lang="en-US" b="1" cap="all" spc="5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PURPOSE</a:t>
            </a:r>
          </a:p>
        </p:txBody>
      </p:sp>
      <p:sp>
        <p:nvSpPr>
          <p:cNvPr id="27" name="Text Box 2">
            <a:extLst>
              <a:ext uri="{FF2B5EF4-FFF2-40B4-BE49-F238E27FC236}">
                <a16:creationId xmlns:a16="http://schemas.microsoft.com/office/drawing/2014/main" id="{603DD355-A886-44FB-9EC4-E124642666A3}"/>
              </a:ext>
            </a:extLst>
          </p:cNvPr>
          <p:cNvSpPr txBox="1">
            <a:spLocks noChangeArrowheads="1"/>
          </p:cNvSpPr>
          <p:nvPr/>
        </p:nvSpPr>
        <p:spPr bwMode="auto">
          <a:xfrm>
            <a:off x="181818" y="3006966"/>
            <a:ext cx="3889018" cy="3763110"/>
          </a:xfrm>
          <a:prstGeom prst="rect">
            <a:avLst/>
          </a:prstGeom>
          <a:solidFill>
            <a:srgbClr val="F9F9F9"/>
          </a:solidFill>
          <a:ln w="25400">
            <a:solidFill>
              <a:schemeClr val="bg1">
                <a:lumMod val="95000"/>
              </a:schemeClr>
            </a:solidFill>
            <a:miter lim="800000"/>
            <a:headEnd/>
            <a:tailEnd/>
          </a:ln>
        </p:spPr>
        <p:txBody>
          <a:bodyPr rot="0" vert="horz" wrap="square" lIns="91440" tIns="45720" rIns="91440" bIns="45720" anchor="t" anchorCtr="0">
            <a:noAutofit/>
          </a:bodyPr>
          <a:lstStyle/>
          <a:p>
            <a:pPr marL="342900" indent="-342900">
              <a:spcBef>
                <a:spcPts val="100"/>
              </a:spcBef>
              <a:spcAft>
                <a:spcPts val="100"/>
              </a:spcAft>
              <a:buFont typeface="Wingdings" panose="05000000000000000000" pitchFamily="2" charset="2"/>
              <a:buChar char="q"/>
            </a:pPr>
            <a:r>
              <a:rPr lang="en-US" sz="1600" dirty="0">
                <a:solidFill>
                  <a:schemeClr val="accent1">
                    <a:lumMod val="75000"/>
                  </a:schemeClr>
                </a:solidFill>
                <a:latin typeface="Calibri" panose="020F0502020204030204" pitchFamily="34" charset="0"/>
                <a:cs typeface="Calibri" panose="020F0502020204030204" pitchFamily="34" charset="0"/>
              </a:rPr>
              <a:t>Liaison between Super Users and CoC</a:t>
            </a:r>
          </a:p>
          <a:p>
            <a:pPr marL="342900" indent="-342900">
              <a:spcBef>
                <a:spcPts val="100"/>
              </a:spcBef>
              <a:spcAft>
                <a:spcPts val="100"/>
              </a:spcAft>
              <a:buFont typeface="Wingdings" panose="05000000000000000000" pitchFamily="2" charset="2"/>
              <a:buChar char="q"/>
            </a:pPr>
            <a:r>
              <a:rPr lang="en-US" sz="1600" dirty="0">
                <a:solidFill>
                  <a:schemeClr val="accent1">
                    <a:lumMod val="75000"/>
                  </a:schemeClr>
                </a:solidFill>
                <a:latin typeface="Calibri" panose="020F0502020204030204" pitchFamily="34" charset="0"/>
                <a:cs typeface="Calibri" panose="020F0502020204030204" pitchFamily="34" charset="0"/>
              </a:rPr>
              <a:t>Advisory body </a:t>
            </a:r>
          </a:p>
          <a:p>
            <a:pPr marL="342900" indent="-342900">
              <a:spcBef>
                <a:spcPts val="100"/>
              </a:spcBef>
              <a:spcAft>
                <a:spcPts val="100"/>
              </a:spcAft>
              <a:buFont typeface="Wingdings" panose="05000000000000000000" pitchFamily="2" charset="2"/>
              <a:buChar char="q"/>
            </a:pPr>
            <a:r>
              <a:rPr lang="en-US" sz="1600" dirty="0">
                <a:solidFill>
                  <a:schemeClr val="accent1">
                    <a:lumMod val="75000"/>
                  </a:schemeClr>
                </a:solidFill>
                <a:latin typeface="Calibri" panose="020F0502020204030204" pitchFamily="34" charset="0"/>
                <a:cs typeface="Calibri" panose="020F0502020204030204" pitchFamily="34" charset="0"/>
              </a:rPr>
              <a:t>Give strategic direction to the subcommittees, their projects and partner agency workflows</a:t>
            </a:r>
          </a:p>
          <a:p>
            <a:pPr marL="342900" indent="-342900">
              <a:spcBef>
                <a:spcPts val="100"/>
              </a:spcBef>
              <a:spcAft>
                <a:spcPts val="100"/>
              </a:spcAft>
              <a:buFont typeface="Wingdings" panose="05000000000000000000" pitchFamily="2" charset="2"/>
              <a:buChar char="q"/>
            </a:pPr>
            <a:r>
              <a:rPr lang="en-US" sz="1600" dirty="0">
                <a:solidFill>
                  <a:schemeClr val="accent1">
                    <a:lumMod val="75000"/>
                  </a:schemeClr>
                </a:solidFill>
                <a:latin typeface="Calibri" panose="020F0502020204030204" pitchFamily="34" charset="0"/>
                <a:cs typeface="Calibri" panose="020F0502020204030204" pitchFamily="34" charset="0"/>
              </a:rPr>
              <a:t>Consider subcommittee work to comply with CoC standards</a:t>
            </a:r>
          </a:p>
        </p:txBody>
      </p:sp>
      <p:sp>
        <p:nvSpPr>
          <p:cNvPr id="28" name="Rectangle 27">
            <a:extLst>
              <a:ext uri="{FF2B5EF4-FFF2-40B4-BE49-F238E27FC236}">
                <a16:creationId xmlns:a16="http://schemas.microsoft.com/office/drawing/2014/main" id="{0266A751-3979-4818-BC69-9EECF3CB3DB4}"/>
              </a:ext>
            </a:extLst>
          </p:cNvPr>
          <p:cNvSpPr/>
          <p:nvPr/>
        </p:nvSpPr>
        <p:spPr>
          <a:xfrm>
            <a:off x="4151488" y="2507114"/>
            <a:ext cx="3889019" cy="469183"/>
          </a:xfrm>
          <a:prstGeom prst="rect">
            <a:avLst/>
          </a:prstGeom>
          <a:solidFill>
            <a:schemeClr val="bg1"/>
          </a:solid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300"/>
              </a:spcBef>
              <a:spcAft>
                <a:spcPts val="300"/>
              </a:spcAft>
            </a:pPr>
            <a:r>
              <a:rPr lang="en-US" b="1" cap="all" spc="5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GOALS &amp; OBJECTIVES</a:t>
            </a:r>
          </a:p>
        </p:txBody>
      </p:sp>
      <p:sp>
        <p:nvSpPr>
          <p:cNvPr id="34" name="Text Box 2">
            <a:extLst>
              <a:ext uri="{FF2B5EF4-FFF2-40B4-BE49-F238E27FC236}">
                <a16:creationId xmlns:a16="http://schemas.microsoft.com/office/drawing/2014/main" id="{0012B482-9CC0-4BEC-9FDF-4068E806284F}"/>
              </a:ext>
            </a:extLst>
          </p:cNvPr>
          <p:cNvSpPr txBox="1">
            <a:spLocks noChangeArrowheads="1"/>
          </p:cNvSpPr>
          <p:nvPr/>
        </p:nvSpPr>
        <p:spPr bwMode="auto">
          <a:xfrm>
            <a:off x="4151486" y="3006965"/>
            <a:ext cx="3889018" cy="3763111"/>
          </a:xfrm>
          <a:prstGeom prst="rect">
            <a:avLst/>
          </a:prstGeom>
          <a:solidFill>
            <a:srgbClr val="F9F9F9"/>
          </a:solidFill>
          <a:ln w="25400">
            <a:solidFill>
              <a:schemeClr val="bg1">
                <a:lumMod val="95000"/>
              </a:schemeClr>
            </a:solidFill>
            <a:miter lim="800000"/>
            <a:headEnd/>
            <a:tailEnd/>
          </a:ln>
        </p:spPr>
        <p:txBody>
          <a:bodyPr rot="0" vert="horz" wrap="square" lIns="91440" tIns="45720" rIns="91440" bIns="45720" anchor="t" anchorCtr="0">
            <a:noAutofit/>
          </a:bodyPr>
          <a:lstStyle/>
          <a:p>
            <a:pPr marL="285750" indent="-285750">
              <a:spcBef>
                <a:spcPts val="100"/>
              </a:spcBef>
              <a:spcAft>
                <a:spcPts val="100"/>
              </a:spcAft>
              <a:buFont typeface="Wingdings" panose="05000000000000000000" pitchFamily="2" charset="2"/>
              <a:buChar char="q"/>
            </a:pPr>
            <a:r>
              <a:rPr lang="en-US" sz="1600" dirty="0">
                <a:solidFill>
                  <a:schemeClr val="accent1">
                    <a:lumMod val="75000"/>
                  </a:schemeClr>
                </a:solidFill>
                <a:latin typeface="Calibri" panose="020F0502020204030204" pitchFamily="34" charset="0"/>
                <a:cs typeface="Calibri" panose="020F0502020204030204" pitchFamily="34" charset="0"/>
              </a:rPr>
              <a:t>Commit to transparency</a:t>
            </a:r>
          </a:p>
          <a:p>
            <a:pPr marL="285750" indent="-285750">
              <a:spcBef>
                <a:spcPts val="100"/>
              </a:spcBef>
              <a:spcAft>
                <a:spcPts val="100"/>
              </a:spcAft>
              <a:buFont typeface="Wingdings" panose="05000000000000000000" pitchFamily="2" charset="2"/>
              <a:buChar char="q"/>
            </a:pPr>
            <a:r>
              <a:rPr lang="en-US" sz="1600" dirty="0">
                <a:solidFill>
                  <a:schemeClr val="accent1">
                    <a:lumMod val="75000"/>
                  </a:schemeClr>
                </a:solidFill>
                <a:latin typeface="Calibri" panose="020F0502020204030204" pitchFamily="34" charset="0"/>
                <a:cs typeface="Calibri" panose="020F0502020204030204" pitchFamily="34" charset="0"/>
              </a:rPr>
              <a:t>Report out to Super User community</a:t>
            </a:r>
          </a:p>
          <a:p>
            <a:pPr marL="285750" indent="-285750">
              <a:spcBef>
                <a:spcPts val="100"/>
              </a:spcBef>
              <a:spcAft>
                <a:spcPts val="100"/>
              </a:spcAft>
              <a:buFont typeface="Wingdings" panose="05000000000000000000" pitchFamily="2" charset="2"/>
              <a:buChar char="q"/>
            </a:pPr>
            <a:r>
              <a:rPr lang="en-US" sz="1600" dirty="0">
                <a:solidFill>
                  <a:schemeClr val="accent1">
                    <a:lumMod val="75000"/>
                  </a:schemeClr>
                </a:solidFill>
                <a:latin typeface="Calibri" panose="020F0502020204030204" pitchFamily="34" charset="0"/>
                <a:cs typeface="Calibri" panose="020F0502020204030204" pitchFamily="34" charset="0"/>
              </a:rPr>
              <a:t>Make recommendations, decisions and inquiries</a:t>
            </a:r>
          </a:p>
          <a:p>
            <a:pPr marL="285750" indent="-285750">
              <a:spcBef>
                <a:spcPts val="100"/>
              </a:spcBef>
              <a:spcAft>
                <a:spcPts val="100"/>
              </a:spcAft>
              <a:buFont typeface="Wingdings" panose="05000000000000000000" pitchFamily="2" charset="2"/>
              <a:buChar char="q"/>
            </a:pPr>
            <a:r>
              <a:rPr lang="en-US" sz="1600" dirty="0">
                <a:solidFill>
                  <a:schemeClr val="accent1">
                    <a:lumMod val="75000"/>
                  </a:schemeClr>
                </a:solidFill>
                <a:latin typeface="Calibri" panose="020F0502020204030204" pitchFamily="34" charset="0"/>
                <a:cs typeface="Calibri" panose="020F0502020204030204" pitchFamily="34" charset="0"/>
              </a:rPr>
              <a:t>Address questions from subcommittees</a:t>
            </a:r>
          </a:p>
          <a:p>
            <a:pPr marL="285750" indent="-285750">
              <a:spcBef>
                <a:spcPts val="100"/>
              </a:spcBef>
              <a:spcAft>
                <a:spcPts val="100"/>
              </a:spcAft>
              <a:buFont typeface="Wingdings" panose="05000000000000000000" pitchFamily="2" charset="2"/>
              <a:buChar char="q"/>
            </a:pPr>
            <a:r>
              <a:rPr lang="en-US" sz="1600" dirty="0">
                <a:solidFill>
                  <a:schemeClr val="accent1">
                    <a:lumMod val="75000"/>
                  </a:schemeClr>
                </a:solidFill>
                <a:latin typeface="Calibri" panose="020F0502020204030204" pitchFamily="34" charset="0"/>
                <a:cs typeface="Calibri" panose="020F0502020204030204" pitchFamily="34" charset="0"/>
              </a:rPr>
              <a:t>Relay updates from OPEH Team on the HMIS Product</a:t>
            </a:r>
          </a:p>
          <a:p>
            <a:pPr marL="285750" indent="-285750">
              <a:spcBef>
                <a:spcPts val="100"/>
              </a:spcBef>
              <a:spcAft>
                <a:spcPts val="100"/>
              </a:spcAft>
              <a:buFont typeface="Wingdings" panose="05000000000000000000" pitchFamily="2" charset="2"/>
              <a:buChar char="q"/>
            </a:pPr>
            <a:r>
              <a:rPr lang="en-US" sz="1600" dirty="0">
                <a:solidFill>
                  <a:schemeClr val="accent1">
                    <a:lumMod val="75000"/>
                  </a:schemeClr>
                </a:solidFill>
                <a:latin typeface="Calibri" panose="020F0502020204030204" pitchFamily="34" charset="0"/>
                <a:cs typeface="Calibri" panose="020F0502020204030204" pitchFamily="34" charset="0"/>
              </a:rPr>
              <a:t>Monitor progress </a:t>
            </a:r>
          </a:p>
          <a:p>
            <a:pPr marL="285750" indent="-285750">
              <a:spcBef>
                <a:spcPts val="100"/>
              </a:spcBef>
              <a:spcAft>
                <a:spcPts val="100"/>
              </a:spcAft>
              <a:buFont typeface="Wingdings" panose="05000000000000000000" pitchFamily="2" charset="2"/>
              <a:buChar char="q"/>
            </a:pPr>
            <a:r>
              <a:rPr lang="en-US" sz="1600" dirty="0">
                <a:solidFill>
                  <a:schemeClr val="accent1">
                    <a:lumMod val="75000"/>
                  </a:schemeClr>
                </a:solidFill>
                <a:latin typeface="Calibri" panose="020F0502020204030204" pitchFamily="34" charset="0"/>
                <a:cs typeface="Calibri" panose="020F0502020204030204" pitchFamily="34" charset="0"/>
              </a:rPr>
              <a:t>Assign Super User community projects</a:t>
            </a:r>
          </a:p>
          <a:p>
            <a:pPr marL="285750" indent="-285750">
              <a:spcBef>
                <a:spcPts val="100"/>
              </a:spcBef>
              <a:spcAft>
                <a:spcPts val="100"/>
              </a:spcAft>
              <a:buFont typeface="Wingdings" panose="05000000000000000000" pitchFamily="2" charset="2"/>
              <a:buChar char="q"/>
            </a:pPr>
            <a:r>
              <a:rPr lang="en-US" sz="1600" dirty="0">
                <a:solidFill>
                  <a:schemeClr val="accent1">
                    <a:lumMod val="75000"/>
                  </a:schemeClr>
                </a:solidFill>
                <a:latin typeface="Calibri" panose="020F0502020204030204" pitchFamily="34" charset="0"/>
                <a:cs typeface="Calibri" panose="020F0502020204030204" pitchFamily="34" charset="0"/>
              </a:rPr>
              <a:t>Communicates to CoC through Super Users</a:t>
            </a:r>
          </a:p>
          <a:p>
            <a:endParaRPr lang="en-US" sz="1600" dirty="0">
              <a:solidFill>
                <a:schemeClr val="accent1">
                  <a:lumMod val="75000"/>
                </a:schemeClr>
              </a:solidFill>
              <a:latin typeface="Calibri" panose="020F0502020204030204" pitchFamily="34" charset="0"/>
              <a:cs typeface="Calibri" panose="020F0502020204030204" pitchFamily="34" charset="0"/>
            </a:endParaRPr>
          </a:p>
        </p:txBody>
      </p:sp>
      <p:sp>
        <p:nvSpPr>
          <p:cNvPr id="36" name="Rectangle 35">
            <a:extLst>
              <a:ext uri="{FF2B5EF4-FFF2-40B4-BE49-F238E27FC236}">
                <a16:creationId xmlns:a16="http://schemas.microsoft.com/office/drawing/2014/main" id="{39860826-AEC0-4F71-9D8F-87E276B5913A}"/>
              </a:ext>
            </a:extLst>
          </p:cNvPr>
          <p:cNvSpPr/>
          <p:nvPr/>
        </p:nvSpPr>
        <p:spPr>
          <a:xfrm>
            <a:off x="8121163" y="2507114"/>
            <a:ext cx="3889019" cy="469183"/>
          </a:xfrm>
          <a:prstGeom prst="rect">
            <a:avLst/>
          </a:prstGeom>
          <a:solidFill>
            <a:schemeClr val="bg1"/>
          </a:solid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300"/>
              </a:spcBef>
              <a:spcAft>
                <a:spcPts val="300"/>
              </a:spcAft>
            </a:pPr>
            <a:r>
              <a:rPr lang="en-US" b="1" cap="all" spc="5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MEMBERS</a:t>
            </a:r>
          </a:p>
        </p:txBody>
      </p:sp>
      <p:graphicFrame>
        <p:nvGraphicFramePr>
          <p:cNvPr id="2" name="Table 1">
            <a:extLst>
              <a:ext uri="{FF2B5EF4-FFF2-40B4-BE49-F238E27FC236}">
                <a16:creationId xmlns:a16="http://schemas.microsoft.com/office/drawing/2014/main" id="{EE2861D8-6D9F-4C82-BB67-9A0A0C3FF9AC}"/>
              </a:ext>
            </a:extLst>
          </p:cNvPr>
          <p:cNvGraphicFramePr>
            <a:graphicFrameLocks noGrp="1"/>
          </p:cNvGraphicFramePr>
          <p:nvPr>
            <p:extLst>
              <p:ext uri="{D42A27DB-BD31-4B8C-83A1-F6EECF244321}">
                <p14:modId xmlns:p14="http://schemas.microsoft.com/office/powerpoint/2010/main" val="2596778731"/>
              </p:ext>
            </p:extLst>
          </p:nvPr>
        </p:nvGraphicFramePr>
        <p:xfrm>
          <a:off x="8150459" y="3006965"/>
          <a:ext cx="3859713" cy="3402492"/>
        </p:xfrm>
        <a:graphic>
          <a:graphicData uri="http://schemas.openxmlformats.org/drawingml/2006/table">
            <a:tbl>
              <a:tblPr firstRow="1" bandRow="1">
                <a:tableStyleId>{8799B23B-EC83-4686-B30A-512413B5E67A}</a:tableStyleId>
              </a:tblPr>
              <a:tblGrid>
                <a:gridCol w="967154">
                  <a:extLst>
                    <a:ext uri="{9D8B030D-6E8A-4147-A177-3AD203B41FA5}">
                      <a16:colId xmlns:a16="http://schemas.microsoft.com/office/drawing/2014/main" val="3783337447"/>
                    </a:ext>
                  </a:extLst>
                </a:gridCol>
                <a:gridCol w="1380392">
                  <a:extLst>
                    <a:ext uri="{9D8B030D-6E8A-4147-A177-3AD203B41FA5}">
                      <a16:colId xmlns:a16="http://schemas.microsoft.com/office/drawing/2014/main" val="4147131519"/>
                    </a:ext>
                  </a:extLst>
                </a:gridCol>
                <a:gridCol w="1512167">
                  <a:extLst>
                    <a:ext uri="{9D8B030D-6E8A-4147-A177-3AD203B41FA5}">
                      <a16:colId xmlns:a16="http://schemas.microsoft.com/office/drawing/2014/main" val="3745768543"/>
                    </a:ext>
                  </a:extLst>
                </a:gridCol>
              </a:tblGrid>
              <a:tr h="254981">
                <a:tc>
                  <a:txBody>
                    <a:bodyPr/>
                    <a:lstStyle/>
                    <a:p>
                      <a:pPr algn="l">
                        <a:spcBef>
                          <a:spcPts val="1200"/>
                        </a:spcBef>
                      </a:pPr>
                      <a:r>
                        <a:rPr lang="en-US" sz="1200" spc="100" baseline="0" dirty="0">
                          <a:solidFill>
                            <a:schemeClr val="accent1">
                              <a:lumMod val="75000"/>
                            </a:schemeClr>
                          </a:solidFill>
                        </a:rPr>
                        <a:t>AGENCY</a:t>
                      </a:r>
                    </a:p>
                  </a:txBody>
                  <a:tcP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Bef>
                          <a:spcPts val="1200"/>
                        </a:spcBef>
                      </a:pPr>
                      <a:r>
                        <a:rPr lang="en-US" sz="1200" spc="100" baseline="0" dirty="0">
                          <a:solidFill>
                            <a:schemeClr val="accent1">
                              <a:lumMod val="75000"/>
                            </a:schemeClr>
                          </a:solidFill>
                        </a:rPr>
                        <a:t>STAFF</a:t>
                      </a: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spcBef>
                          <a:spcPts val="1200"/>
                        </a:spcBef>
                      </a:pPr>
                      <a:r>
                        <a:rPr lang="en-US" sz="1200" spc="100" baseline="0" dirty="0">
                          <a:solidFill>
                            <a:schemeClr val="accent1">
                              <a:lumMod val="75000"/>
                            </a:schemeClr>
                          </a:solidFill>
                        </a:rPr>
                        <a:t>SUBCOMMITTEE</a:t>
                      </a:r>
                    </a:p>
                  </a:txBody>
                  <a:tcPr>
                    <a:lnL w="12700" cap="flat" cmpd="sng" algn="ctr">
                      <a:solidFill>
                        <a:schemeClr val="bg1">
                          <a:lumMod val="75000"/>
                        </a:schemeClr>
                      </a:solidFill>
                      <a:prstDash val="solid"/>
                      <a:round/>
                      <a:headEnd type="none" w="med" len="med"/>
                      <a:tailEnd type="none" w="med" len="med"/>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23908955"/>
                  </a:ext>
                </a:extLst>
              </a:tr>
              <a:tr h="397277">
                <a:tc>
                  <a:txBody>
                    <a:bodyPr/>
                    <a:lstStyle/>
                    <a:p>
                      <a:r>
                        <a:rPr lang="en-US" sz="1200" dirty="0">
                          <a:solidFill>
                            <a:schemeClr val="accent1">
                              <a:lumMod val="75000"/>
                            </a:schemeClr>
                          </a:solidFill>
                        </a:rPr>
                        <a:t>FACETS</a:t>
                      </a:r>
                    </a:p>
                  </a:txBody>
                  <a:tcPr>
                    <a:lnL w="12700" cmpd="sng">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a:solidFill>
                            <a:schemeClr val="accent1">
                              <a:lumMod val="75000"/>
                            </a:schemeClr>
                          </a:solidFill>
                        </a:rPr>
                        <a:t>Maria Avila</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a:solidFill>
                            <a:schemeClr val="accent1">
                              <a:lumMod val="75000"/>
                            </a:schemeClr>
                          </a:solidFill>
                        </a:rPr>
                        <a:t>Data Quality</a:t>
                      </a:r>
                    </a:p>
                  </a:txBody>
                  <a:tcPr>
                    <a:lnL w="12700" cap="flat" cmpd="sng" algn="ctr">
                      <a:solidFill>
                        <a:schemeClr val="bg1">
                          <a:lumMod val="8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08038427"/>
                  </a:ext>
                </a:extLst>
              </a:tr>
              <a:tr h="489793">
                <a:tc>
                  <a:txBody>
                    <a:bodyPr/>
                    <a:lstStyle/>
                    <a:p>
                      <a:r>
                        <a:rPr lang="en-US" sz="1200" dirty="0">
                          <a:solidFill>
                            <a:schemeClr val="accent1">
                              <a:lumMod val="75000"/>
                            </a:schemeClr>
                          </a:solidFill>
                        </a:rPr>
                        <a:t>Health Department</a:t>
                      </a:r>
                    </a:p>
                  </a:txBody>
                  <a:tcPr>
                    <a:lnL w="12700" cmpd="sng">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a:solidFill>
                            <a:schemeClr val="accent1">
                              <a:lumMod val="75000"/>
                            </a:schemeClr>
                          </a:solidFill>
                        </a:rPr>
                        <a:t>Karen Wood</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a:solidFill>
                            <a:schemeClr val="accent1">
                              <a:lumMod val="75000"/>
                            </a:schemeClr>
                          </a:solidFill>
                        </a:rPr>
                        <a:t>Data Analytics</a:t>
                      </a:r>
                    </a:p>
                  </a:txBody>
                  <a:tcPr>
                    <a:lnL w="12700" cap="flat" cmpd="sng" algn="ctr">
                      <a:solidFill>
                        <a:schemeClr val="bg1">
                          <a:lumMod val="8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06122"/>
                  </a:ext>
                </a:extLst>
              </a:tr>
              <a:tr h="489793">
                <a:tc>
                  <a:txBody>
                    <a:bodyPr/>
                    <a:lstStyle/>
                    <a:p>
                      <a:r>
                        <a:rPr lang="en-US" sz="1200" dirty="0">
                          <a:solidFill>
                            <a:schemeClr val="accent1">
                              <a:lumMod val="75000"/>
                            </a:schemeClr>
                          </a:solidFill>
                        </a:rPr>
                        <a:t>New Hope Housing</a:t>
                      </a:r>
                    </a:p>
                  </a:txBody>
                  <a:tcPr>
                    <a:lnL w="12700" cmpd="sng">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a:solidFill>
                            <a:schemeClr val="accent1">
                              <a:lumMod val="75000"/>
                            </a:schemeClr>
                          </a:solidFill>
                        </a:rPr>
                        <a:t>Candice Stancil</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a:solidFill>
                            <a:schemeClr val="accent1">
                              <a:lumMod val="75000"/>
                            </a:schemeClr>
                          </a:solidFill>
                        </a:rPr>
                        <a:t>Training</a:t>
                      </a:r>
                    </a:p>
                  </a:txBody>
                  <a:tcPr>
                    <a:lnL w="12700" cap="flat" cmpd="sng" algn="ctr">
                      <a:solidFill>
                        <a:schemeClr val="bg1">
                          <a:lumMod val="8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5670712"/>
                  </a:ext>
                </a:extLst>
              </a:tr>
              <a:tr h="397277">
                <a:tc>
                  <a:txBody>
                    <a:bodyPr/>
                    <a:lstStyle/>
                    <a:p>
                      <a:r>
                        <a:rPr lang="en-US" sz="1200" dirty="0">
                          <a:solidFill>
                            <a:schemeClr val="accent1">
                              <a:lumMod val="75000"/>
                            </a:schemeClr>
                          </a:solidFill>
                        </a:rPr>
                        <a:t>PRS</a:t>
                      </a:r>
                    </a:p>
                  </a:txBody>
                  <a:tcPr>
                    <a:lnL w="12700" cmpd="sng">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a:solidFill>
                            <a:schemeClr val="accent1">
                              <a:lumMod val="75000"/>
                            </a:schemeClr>
                          </a:solidFill>
                        </a:rPr>
                        <a:t>Charlene Williams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a:solidFill>
                            <a:schemeClr val="accent1">
                              <a:lumMod val="75000"/>
                            </a:schemeClr>
                          </a:solidFill>
                        </a:rPr>
                        <a:t>Training</a:t>
                      </a:r>
                    </a:p>
                  </a:txBody>
                  <a:tcPr>
                    <a:lnL w="12700" cap="flat" cmpd="sng" algn="ctr">
                      <a:solidFill>
                        <a:schemeClr val="bg1">
                          <a:lumMod val="8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9826432"/>
                  </a:ext>
                </a:extLst>
              </a:tr>
              <a:tr h="397277">
                <a:tc>
                  <a:txBody>
                    <a:bodyPr/>
                    <a:lstStyle/>
                    <a:p>
                      <a:r>
                        <a:rPr lang="en-US" sz="1200" dirty="0">
                          <a:solidFill>
                            <a:schemeClr val="accent1">
                              <a:lumMod val="75000"/>
                            </a:schemeClr>
                          </a:solidFill>
                        </a:rPr>
                        <a:t>Shelter House</a:t>
                      </a:r>
                    </a:p>
                  </a:txBody>
                  <a:tcPr>
                    <a:lnL w="12700" cmpd="sng">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a:solidFill>
                            <a:schemeClr val="accent1">
                              <a:lumMod val="75000"/>
                            </a:schemeClr>
                          </a:solidFill>
                        </a:rPr>
                        <a:t>Jessamyn Ayers</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1200" dirty="0">
                          <a:solidFill>
                            <a:schemeClr val="accent1">
                              <a:lumMod val="75000"/>
                            </a:schemeClr>
                          </a:solidFill>
                        </a:rPr>
                        <a:t>System Admin</a:t>
                      </a:r>
                    </a:p>
                  </a:txBody>
                  <a:tcPr>
                    <a:lnL w="12700" cap="flat" cmpd="sng" algn="ctr">
                      <a:solidFill>
                        <a:schemeClr val="bg1">
                          <a:lumMod val="8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98372471"/>
                  </a:ext>
                </a:extLst>
              </a:tr>
              <a:tr h="321092">
                <a:tc rowSpan="3">
                  <a:txBody>
                    <a:bodyPr/>
                    <a:lstStyle/>
                    <a:p>
                      <a:r>
                        <a:rPr lang="en-US" sz="1200" dirty="0">
                          <a:solidFill>
                            <a:schemeClr val="accent1">
                              <a:lumMod val="75000"/>
                            </a:schemeClr>
                          </a:solidFill>
                        </a:rPr>
                        <a:t>OPEH</a:t>
                      </a:r>
                    </a:p>
                  </a:txBody>
                  <a:tcPr>
                    <a:lnL w="12700" cmpd="sng">
                      <a:noFill/>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gridSpan="2">
                  <a:txBody>
                    <a:bodyPr/>
                    <a:lstStyle/>
                    <a:p>
                      <a:r>
                        <a:rPr lang="en-US" sz="1200" dirty="0">
                          <a:solidFill>
                            <a:schemeClr val="accent1">
                              <a:lumMod val="75000"/>
                            </a:schemeClr>
                          </a:solidFill>
                        </a:rPr>
                        <a:t>Nikki Thomas-Campbell</a:t>
                      </a:r>
                    </a:p>
                  </a:txBody>
                  <a:tcPr>
                    <a:lnL w="12700" cap="flat" cmpd="sng" algn="ctr">
                      <a:solidFill>
                        <a:schemeClr val="bg1">
                          <a:lumMod val="8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1200" dirty="0">
                        <a:solidFill>
                          <a:schemeClr val="accent1">
                            <a:lumMod val="75000"/>
                          </a:schemeClr>
                        </a:solidFill>
                      </a:endParaRPr>
                    </a:p>
                  </a:txBody>
                  <a:tcPr>
                    <a:solidFill>
                      <a:schemeClr val="bg1"/>
                    </a:solidFill>
                  </a:tcPr>
                </a:tc>
                <a:extLst>
                  <a:ext uri="{0D108BD9-81ED-4DB2-BD59-A6C34878D82A}">
                    <a16:rowId xmlns:a16="http://schemas.microsoft.com/office/drawing/2014/main" val="2592265476"/>
                  </a:ext>
                </a:extLst>
              </a:tr>
              <a:tr h="291412">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1">
                            <a:lumMod val="75000"/>
                          </a:schemeClr>
                        </a:solidFill>
                      </a:endParaRPr>
                    </a:p>
                  </a:txBody>
                  <a:tcPr>
                    <a:solidFill>
                      <a:schemeClr val="bg1"/>
                    </a:solidFill>
                  </a:tcPr>
                </a:tc>
                <a:tc gridSpan="2">
                  <a:txBody>
                    <a:bodyPr/>
                    <a:lstStyle/>
                    <a:p>
                      <a:r>
                        <a:rPr lang="en-US" sz="1200" dirty="0">
                          <a:solidFill>
                            <a:schemeClr val="accent1">
                              <a:lumMod val="75000"/>
                            </a:schemeClr>
                          </a:solidFill>
                        </a:rPr>
                        <a:t>Tammy Waitsman</a:t>
                      </a:r>
                    </a:p>
                  </a:txBody>
                  <a:tcPr>
                    <a:lnL w="12700" cap="flat" cmpd="sng" algn="ctr">
                      <a:solidFill>
                        <a:schemeClr val="bg1">
                          <a:lumMod val="8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sz="1200" dirty="0">
                        <a:solidFill>
                          <a:schemeClr val="accent1">
                            <a:lumMod val="75000"/>
                          </a:schemeClr>
                        </a:solidFill>
                      </a:endParaRPr>
                    </a:p>
                  </a:txBody>
                  <a:tcPr>
                    <a:solidFill>
                      <a:schemeClr val="bg1"/>
                    </a:solidFill>
                  </a:tcPr>
                </a:tc>
                <a:extLst>
                  <a:ext uri="{0D108BD9-81ED-4DB2-BD59-A6C34878D82A}">
                    <a16:rowId xmlns:a16="http://schemas.microsoft.com/office/drawing/2014/main" val="1619860048"/>
                  </a:ext>
                </a:extLst>
              </a:tr>
              <a:tr h="284328">
                <a:tc vMerge="1">
                  <a:txBody>
                    <a:bodyPr/>
                    <a:lstStyle/>
                    <a:p>
                      <a:endParaRPr lang="en-US" sz="1200" dirty="0">
                        <a:solidFill>
                          <a:schemeClr val="accent1">
                            <a:lumMod val="75000"/>
                          </a:schemeClr>
                        </a:solidFill>
                      </a:endParaRPr>
                    </a:p>
                  </a:txBody>
                  <a:tcPr>
                    <a:solidFill>
                      <a:schemeClr val="bg1"/>
                    </a:solidFill>
                  </a:tcPr>
                </a:tc>
                <a:tc gridSpan="2">
                  <a:txBody>
                    <a:bodyPr/>
                    <a:lstStyle/>
                    <a:p>
                      <a:r>
                        <a:rPr lang="en-US" sz="1200" dirty="0">
                          <a:solidFill>
                            <a:schemeClr val="accent1">
                              <a:lumMod val="75000"/>
                            </a:schemeClr>
                          </a:solidFill>
                        </a:rPr>
                        <a:t>Saffie Barrie</a:t>
                      </a:r>
                    </a:p>
                  </a:txBody>
                  <a:tcPr>
                    <a:lnL w="12700" cap="flat" cmpd="sng" algn="ctr">
                      <a:solidFill>
                        <a:schemeClr val="bg1">
                          <a:lumMod val="85000"/>
                        </a:schemeClr>
                      </a:solidFill>
                      <a:prstDash val="solid"/>
                      <a:round/>
                      <a:headEnd type="none" w="med" len="med"/>
                      <a:tailEnd type="none" w="med" len="med"/>
                    </a:lnL>
                    <a:lnR w="12700" cmpd="sng">
                      <a:noFill/>
                    </a:lnR>
                    <a:lnT w="1270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hMerge="1">
                  <a:txBody>
                    <a:bodyPr/>
                    <a:lstStyle/>
                    <a:p>
                      <a:endParaRPr lang="en-US" sz="1200" dirty="0">
                        <a:solidFill>
                          <a:schemeClr val="accent1">
                            <a:lumMod val="75000"/>
                          </a:schemeClr>
                        </a:solidFill>
                      </a:endParaRPr>
                    </a:p>
                  </a:txBody>
                  <a:tcPr>
                    <a:solidFill>
                      <a:schemeClr val="bg1"/>
                    </a:solidFill>
                  </a:tcPr>
                </a:tc>
                <a:extLst>
                  <a:ext uri="{0D108BD9-81ED-4DB2-BD59-A6C34878D82A}">
                    <a16:rowId xmlns:a16="http://schemas.microsoft.com/office/drawing/2014/main" val="1373765275"/>
                  </a:ext>
                </a:extLst>
              </a:tr>
            </a:tbl>
          </a:graphicData>
        </a:graphic>
      </p:graphicFrame>
      <p:pic>
        <p:nvPicPr>
          <p:cNvPr id="40" name="Picture 39">
            <a:extLst>
              <a:ext uri="{FF2B5EF4-FFF2-40B4-BE49-F238E27FC236}">
                <a16:creationId xmlns:a16="http://schemas.microsoft.com/office/drawing/2014/main" id="{AF7E9C39-17E3-49D7-AEE5-A3EA89A57A82}"/>
              </a:ext>
            </a:extLst>
          </p:cNvPr>
          <p:cNvPicPr/>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4070"/>
          <a:stretch/>
        </p:blipFill>
        <p:spPr bwMode="auto">
          <a:xfrm>
            <a:off x="9495692" y="0"/>
            <a:ext cx="2696307" cy="1042970"/>
          </a:xfrm>
          <a:prstGeom prst="rect">
            <a:avLst/>
          </a:prstGeom>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425094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27"/>
                                        </p:tgtEl>
                                      </p:cBhvr>
                                    </p:animEffect>
                                    <p:set>
                                      <p:cBhvr>
                                        <p:cTn id="12" dur="1" fill="hold">
                                          <p:stCondLst>
                                            <p:cond delay="499"/>
                                          </p:stCondLst>
                                        </p:cTn>
                                        <p:tgtEl>
                                          <p:spTgt spid="2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34"/>
                                        </p:tgtEl>
                                      </p:cBhvr>
                                    </p:animEffect>
                                    <p:set>
                                      <p:cBhvr>
                                        <p:cTn id="22" dur="1" fill="hold">
                                          <p:stCondLst>
                                            <p:cond delay="499"/>
                                          </p:stCondLst>
                                        </p:cTn>
                                        <p:tgtEl>
                                          <p:spTgt spid="3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7" grpId="1" animBg="1"/>
      <p:bldP spid="34" grpId="0" animBg="1"/>
      <p:bldP spid="3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2">
            <a:extLst>
              <a:ext uri="{FF2B5EF4-FFF2-40B4-BE49-F238E27FC236}">
                <a16:creationId xmlns:a16="http://schemas.microsoft.com/office/drawing/2014/main" id="{9BA8AAE7-EC70-4F6A-A436-259106E50941}"/>
              </a:ext>
            </a:extLst>
          </p:cNvPr>
          <p:cNvSpPr txBox="1">
            <a:spLocks noChangeArrowheads="1"/>
          </p:cNvSpPr>
          <p:nvPr/>
        </p:nvSpPr>
        <p:spPr bwMode="auto">
          <a:xfrm>
            <a:off x="8121154" y="3006965"/>
            <a:ext cx="3889018" cy="3763111"/>
          </a:xfrm>
          <a:prstGeom prst="rect">
            <a:avLst/>
          </a:prstGeom>
          <a:solidFill>
            <a:srgbClr val="F9F9F9"/>
          </a:solidFill>
          <a:ln w="25400">
            <a:solidFill>
              <a:schemeClr val="bg1">
                <a:lumMod val="95000"/>
              </a:schemeClr>
            </a:solidFill>
            <a:miter lim="800000"/>
            <a:headEnd/>
            <a:tailEnd/>
          </a:ln>
        </p:spPr>
        <p:txBody>
          <a:bodyPr rot="0" vert="horz" wrap="square" lIns="91440" tIns="45720" rIns="91440" bIns="45720" anchor="t" anchorCtr="0">
            <a:noAutofit/>
          </a:bodyPr>
          <a:lstStyle/>
          <a:p>
            <a:endParaRPr lang="en-US" sz="1600" dirty="0">
              <a:solidFill>
                <a:schemeClr val="accent1">
                  <a:lumMod val="75000"/>
                </a:schemeClr>
              </a:solidFill>
              <a:latin typeface="Calibri" panose="020F0502020204030204" pitchFamily="34" charset="0"/>
              <a:cs typeface="Calibri" panose="020F0502020204030204" pitchFamily="34" charset="0"/>
            </a:endParaRPr>
          </a:p>
        </p:txBody>
      </p:sp>
      <p:sp>
        <p:nvSpPr>
          <p:cNvPr id="23" name="Text Box 2">
            <a:extLst>
              <a:ext uri="{FF2B5EF4-FFF2-40B4-BE49-F238E27FC236}">
                <a16:creationId xmlns:a16="http://schemas.microsoft.com/office/drawing/2014/main" id="{BE11A764-42AC-4086-AC0B-6D706D5A6FB7}"/>
              </a:ext>
            </a:extLst>
          </p:cNvPr>
          <p:cNvSpPr txBox="1">
            <a:spLocks noChangeArrowheads="1"/>
          </p:cNvSpPr>
          <p:nvPr/>
        </p:nvSpPr>
        <p:spPr bwMode="auto">
          <a:xfrm>
            <a:off x="-5" y="1132206"/>
            <a:ext cx="12192000" cy="5725794"/>
          </a:xfrm>
          <a:prstGeom prst="rect">
            <a:avLst/>
          </a:prstGeom>
          <a:solidFill>
            <a:schemeClr val="bg1">
              <a:lumMod val="95000"/>
            </a:schemeClr>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pPr>
            <a:endParaRPr lang="en-US" sz="1200"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Box 2">
            <a:extLst>
              <a:ext uri="{FF2B5EF4-FFF2-40B4-BE49-F238E27FC236}">
                <a16:creationId xmlns:a16="http://schemas.microsoft.com/office/drawing/2014/main" id="{D88F7A9B-518C-48F6-8189-750C71FE5013}"/>
              </a:ext>
            </a:extLst>
          </p:cNvPr>
          <p:cNvSpPr txBox="1">
            <a:spLocks noChangeArrowheads="1"/>
          </p:cNvSpPr>
          <p:nvPr/>
        </p:nvSpPr>
        <p:spPr bwMode="auto">
          <a:xfrm>
            <a:off x="69426" y="749744"/>
            <a:ext cx="9760373" cy="293226"/>
          </a:xfrm>
          <a:prstGeom prst="rect">
            <a:avLst/>
          </a:prstGeom>
          <a:noFill/>
          <a:ln w="9525">
            <a:noFill/>
            <a:miter lim="800000"/>
            <a:headEnd/>
            <a:tailEnd/>
          </a:ln>
          <a:effectLst>
            <a:outerShdw blurRad="50800" dist="50800" dir="5400000" algn="ctr" rotWithShape="0">
              <a:srgbClr val="000000">
                <a:alpha val="0"/>
              </a:srgbClr>
            </a:outerShdw>
          </a:effectLst>
        </p:spPr>
        <p:txBody>
          <a:bodyPr rot="0" vert="horz" wrap="square" lIns="91440" tIns="45720" rIns="91440" bIns="45720" anchor="t" anchorCtr="0">
            <a:noAutofit/>
          </a:bodyPr>
          <a:lstStyle/>
          <a:p>
            <a:pPr marL="0" marR="0" algn="just">
              <a:lnSpc>
                <a:spcPct val="50000"/>
              </a:lnSpc>
              <a:spcBef>
                <a:spcPts val="3600"/>
              </a:spcBef>
              <a:spcAft>
                <a:spcPts val="600"/>
              </a:spcAft>
            </a:pPr>
            <a:r>
              <a:rPr lang="en-US" sz="3300" b="1" spc="160" dirty="0">
                <a:solidFill>
                  <a:srgbClr val="00458A"/>
                </a:solidFill>
                <a:effectLst>
                  <a:outerShdw blurRad="50800" dist="50800" dir="5400000" sx="0" sy="0" algn="ctr">
                    <a:srgbClr val="000000">
                      <a:alpha val="0"/>
                    </a:srgbClr>
                  </a:outerShdw>
                </a:effectLst>
                <a:latin typeface="Calibri" panose="020F0502020204030204" pitchFamily="34" charset="0"/>
                <a:ea typeface="Calibri" panose="020F0502020204030204" pitchFamily="34" charset="0"/>
                <a:cs typeface="Calibri" panose="020F0502020204030204" pitchFamily="34" charset="0"/>
              </a:rPr>
              <a:t>HMIS SUBCOMMITTEES – ROLES </a:t>
            </a:r>
            <a:endParaRPr lang="en-US" sz="3300" b="1" spc="16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62E058C2-B1D6-445E-9769-4D5B13FE11F9}"/>
              </a:ext>
            </a:extLst>
          </p:cNvPr>
          <p:cNvSpPr/>
          <p:nvPr/>
        </p:nvSpPr>
        <p:spPr>
          <a:xfrm>
            <a:off x="0" y="1042970"/>
            <a:ext cx="12191999" cy="89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Rectangle 20">
            <a:extLst>
              <a:ext uri="{FF2B5EF4-FFF2-40B4-BE49-F238E27FC236}">
                <a16:creationId xmlns:a16="http://schemas.microsoft.com/office/drawing/2014/main" id="{F29CCD47-E44C-469D-9805-6503C7986CE5}"/>
              </a:ext>
            </a:extLst>
          </p:cNvPr>
          <p:cNvSpPr/>
          <p:nvPr/>
        </p:nvSpPr>
        <p:spPr>
          <a:xfrm>
            <a:off x="6131212" y="1209939"/>
            <a:ext cx="2937542" cy="1797025"/>
          </a:xfrm>
          <a:prstGeom prst="rect">
            <a:avLst/>
          </a:prstGeom>
          <a:solidFill>
            <a:schemeClr val="bg1"/>
          </a:solid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Bef>
                <a:spcPts val="300"/>
              </a:spcBef>
              <a:spcAft>
                <a:spcPts val="300"/>
              </a:spcAft>
            </a:pPr>
            <a:r>
              <a:rPr lang="en-US" b="1" cap="all" spc="5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SYSTEM ADMINISTRATION</a:t>
            </a:r>
          </a:p>
          <a:p>
            <a:pPr algn="ctr">
              <a:lnSpc>
                <a:spcPct val="107000"/>
              </a:lnSpc>
              <a:spcBef>
                <a:spcPts val="300"/>
              </a:spcBef>
              <a:spcAft>
                <a:spcPts val="300"/>
              </a:spcAft>
            </a:pPr>
            <a:endParaRPr lang="en-US" b="1" cap="all" spc="50"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300"/>
              </a:spcBef>
              <a:spcAft>
                <a:spcPts val="300"/>
              </a:spcAft>
            </a:pPr>
            <a:endParaRPr lang="en-US" b="1" cap="all" spc="50"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300"/>
              </a:spcBef>
              <a:spcAft>
                <a:spcPts val="300"/>
              </a:spcAft>
            </a:pPr>
            <a:endParaRPr lang="en-US" b="1" cap="all" spc="50"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300"/>
              </a:spcBef>
              <a:spcAft>
                <a:spcPts val="300"/>
              </a:spcAft>
            </a:pPr>
            <a:endParaRPr lang="en-US" sz="1200" b="1" cap="all" spc="50"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98C62D3B-9F04-4E8B-8DD3-4FC8C53B5C62}"/>
              </a:ext>
            </a:extLst>
          </p:cNvPr>
          <p:cNvSpPr/>
          <p:nvPr/>
        </p:nvSpPr>
        <p:spPr>
          <a:xfrm>
            <a:off x="9143995" y="1209939"/>
            <a:ext cx="2964932" cy="1797025"/>
          </a:xfrm>
          <a:prstGeom prst="rect">
            <a:avLst/>
          </a:prstGeom>
          <a:solidFill>
            <a:schemeClr val="bg1"/>
          </a:solid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Bef>
                <a:spcPts val="300"/>
              </a:spcBef>
              <a:spcAft>
                <a:spcPts val="300"/>
              </a:spcAft>
            </a:pPr>
            <a:r>
              <a:rPr lang="en-US" b="1" cap="all" spc="5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TRAINING</a:t>
            </a:r>
          </a:p>
          <a:p>
            <a:pPr algn="ctr">
              <a:lnSpc>
                <a:spcPct val="107000"/>
              </a:lnSpc>
              <a:spcBef>
                <a:spcPts val="300"/>
              </a:spcBef>
              <a:spcAft>
                <a:spcPts val="300"/>
              </a:spcAft>
            </a:pPr>
            <a:endParaRPr lang="en-US" b="1" cap="all" spc="50" dirty="0">
              <a:solidFill>
                <a:schemeClr val="accent5"/>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300"/>
              </a:spcBef>
              <a:spcAft>
                <a:spcPts val="300"/>
              </a:spcAft>
            </a:pPr>
            <a:endParaRPr lang="en-US" b="1" cap="all" spc="50" dirty="0">
              <a:solidFill>
                <a:schemeClr val="accent5"/>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300"/>
              </a:spcBef>
              <a:spcAft>
                <a:spcPts val="300"/>
              </a:spcAft>
            </a:pPr>
            <a:endParaRPr lang="en-US" b="1" cap="all" spc="50" dirty="0">
              <a:solidFill>
                <a:schemeClr val="accent5"/>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300"/>
              </a:spcBef>
              <a:spcAft>
                <a:spcPts val="300"/>
              </a:spcAft>
            </a:pPr>
            <a:endParaRPr lang="en-US" sz="1200" b="1" cap="all" spc="50" dirty="0">
              <a:solidFill>
                <a:schemeClr val="accent5"/>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 Box 2">
            <a:extLst>
              <a:ext uri="{FF2B5EF4-FFF2-40B4-BE49-F238E27FC236}">
                <a16:creationId xmlns:a16="http://schemas.microsoft.com/office/drawing/2014/main" id="{1DC912E5-D32D-45E2-AE86-AA1B8F6D5528}"/>
              </a:ext>
            </a:extLst>
          </p:cNvPr>
          <p:cNvSpPr txBox="1">
            <a:spLocks noChangeArrowheads="1"/>
          </p:cNvSpPr>
          <p:nvPr/>
        </p:nvSpPr>
        <p:spPr bwMode="auto">
          <a:xfrm>
            <a:off x="69427" y="3085864"/>
            <a:ext cx="2937543" cy="3772136"/>
          </a:xfrm>
          <a:prstGeom prst="rect">
            <a:avLst/>
          </a:prstGeom>
          <a:solidFill>
            <a:srgbClr val="F9F9F9"/>
          </a:solidFill>
          <a:ln w="12700">
            <a:noFill/>
            <a:miter lim="800000"/>
            <a:headEnd/>
            <a:tailEnd/>
          </a:ln>
        </p:spPr>
        <p:txBody>
          <a:bodyPr rot="0" vert="horz" wrap="square" lIns="91440" tIns="45720" rIns="91440" bIns="45720" anchor="t" anchorCtr="0">
            <a:noAutofit/>
          </a:bodyPr>
          <a:lstStyle/>
          <a:p>
            <a:pPr marL="285750" indent="-285750">
              <a:spcBef>
                <a:spcPts val="200"/>
              </a:spcBef>
              <a:spcAft>
                <a:spcPts val="200"/>
              </a:spcAft>
              <a:buFont typeface="Wingdings" panose="05000000000000000000" pitchFamily="2" charset="2"/>
              <a:buChar char="q"/>
            </a:pPr>
            <a:r>
              <a:rPr lang="en-US" sz="1600" dirty="0">
                <a:solidFill>
                  <a:schemeClr val="accent1">
                    <a:lumMod val="75000"/>
                  </a:schemeClr>
                </a:solidFill>
              </a:rPr>
              <a:t>Develop knowledge of existing reports &amp; data from the past five years</a:t>
            </a:r>
          </a:p>
          <a:p>
            <a:pPr marL="285750" indent="-285750">
              <a:spcBef>
                <a:spcPts val="200"/>
              </a:spcBef>
              <a:spcAft>
                <a:spcPts val="200"/>
              </a:spcAft>
              <a:buFont typeface="Wingdings" panose="05000000000000000000" pitchFamily="2" charset="2"/>
              <a:buChar char="q"/>
            </a:pPr>
            <a:r>
              <a:rPr lang="en-US" sz="1600" dirty="0">
                <a:solidFill>
                  <a:schemeClr val="accent1">
                    <a:lumMod val="75000"/>
                  </a:schemeClr>
                </a:solidFill>
              </a:rPr>
              <a:t>Create documentation related to data analytics</a:t>
            </a:r>
          </a:p>
          <a:p>
            <a:pPr marL="285750" indent="-285750">
              <a:spcBef>
                <a:spcPts val="200"/>
              </a:spcBef>
              <a:spcAft>
                <a:spcPts val="200"/>
              </a:spcAft>
              <a:buFont typeface="Wingdings" panose="05000000000000000000" pitchFamily="2" charset="2"/>
              <a:buChar char="q"/>
            </a:pPr>
            <a:r>
              <a:rPr lang="en-US" sz="1600" dirty="0">
                <a:solidFill>
                  <a:schemeClr val="accent1">
                    <a:lumMod val="75000"/>
                  </a:schemeClr>
                </a:solidFill>
              </a:rPr>
              <a:t>Make recommendations for modifications to data collection</a:t>
            </a:r>
          </a:p>
          <a:p>
            <a:pPr marL="285750" indent="-285750">
              <a:spcBef>
                <a:spcPts val="200"/>
              </a:spcBef>
              <a:spcAft>
                <a:spcPts val="200"/>
              </a:spcAft>
              <a:buFont typeface="Wingdings" panose="05000000000000000000" pitchFamily="2" charset="2"/>
              <a:buChar char="q"/>
            </a:pPr>
            <a:r>
              <a:rPr lang="en-US" sz="1600" dirty="0">
                <a:solidFill>
                  <a:schemeClr val="accent1">
                    <a:lumMod val="75000"/>
                  </a:schemeClr>
                </a:solidFill>
              </a:rPr>
              <a:t>Design and test report enhancements</a:t>
            </a:r>
          </a:p>
        </p:txBody>
      </p:sp>
      <p:sp>
        <p:nvSpPr>
          <p:cNvPr id="32" name="Text Box 2">
            <a:extLst>
              <a:ext uri="{FF2B5EF4-FFF2-40B4-BE49-F238E27FC236}">
                <a16:creationId xmlns:a16="http://schemas.microsoft.com/office/drawing/2014/main" id="{0A5D7E79-7CDB-4928-B3B9-1111E2C21E43}"/>
              </a:ext>
            </a:extLst>
          </p:cNvPr>
          <p:cNvSpPr txBox="1">
            <a:spLocks noChangeArrowheads="1"/>
          </p:cNvSpPr>
          <p:nvPr/>
        </p:nvSpPr>
        <p:spPr bwMode="auto">
          <a:xfrm>
            <a:off x="3102771" y="3085864"/>
            <a:ext cx="2937543" cy="3772135"/>
          </a:xfrm>
          <a:prstGeom prst="rect">
            <a:avLst/>
          </a:prstGeom>
          <a:solidFill>
            <a:srgbClr val="F9F9F9"/>
          </a:solidFill>
          <a:ln w="12700">
            <a:noFill/>
            <a:miter lim="800000"/>
            <a:headEnd/>
            <a:tailEnd/>
          </a:ln>
        </p:spPr>
        <p:txBody>
          <a:bodyPr rot="0" vert="horz" wrap="square" lIns="91440" tIns="45720" rIns="91440" bIns="45720" anchor="t" anchorCtr="0">
            <a:noAutofit/>
          </a:bodyPr>
          <a:lstStyle/>
          <a:p>
            <a:pPr marL="285750" indent="-285750">
              <a:spcBef>
                <a:spcPts val="200"/>
              </a:spcBef>
              <a:spcAft>
                <a:spcPts val="200"/>
              </a:spcAft>
              <a:buFont typeface="Wingdings" panose="05000000000000000000" pitchFamily="2" charset="2"/>
              <a:buChar char="q"/>
            </a:pPr>
            <a:r>
              <a:rPr lang="en-US" sz="1600" dirty="0">
                <a:solidFill>
                  <a:schemeClr val="accent1">
                    <a:lumMod val="75000"/>
                  </a:schemeClr>
                </a:solidFill>
              </a:rPr>
              <a:t>Oversee completeness and accuracy of DQ for the CoC</a:t>
            </a:r>
          </a:p>
          <a:p>
            <a:pPr marL="285750" indent="-285750">
              <a:spcBef>
                <a:spcPts val="200"/>
              </a:spcBef>
              <a:spcAft>
                <a:spcPts val="200"/>
              </a:spcAft>
              <a:buFont typeface="Wingdings" panose="05000000000000000000" pitchFamily="2" charset="2"/>
              <a:buChar char="q"/>
            </a:pPr>
            <a:r>
              <a:rPr lang="en-US" sz="1600" dirty="0">
                <a:solidFill>
                  <a:schemeClr val="accent1">
                    <a:lumMod val="75000"/>
                  </a:schemeClr>
                </a:solidFill>
              </a:rPr>
              <a:t>Encourage CoC participation in DQ</a:t>
            </a:r>
          </a:p>
          <a:p>
            <a:pPr marL="285750" indent="-285750">
              <a:spcBef>
                <a:spcPts val="200"/>
              </a:spcBef>
              <a:spcAft>
                <a:spcPts val="200"/>
              </a:spcAft>
              <a:buFont typeface="Wingdings" panose="05000000000000000000" pitchFamily="2" charset="2"/>
              <a:buChar char="q"/>
            </a:pPr>
            <a:r>
              <a:rPr lang="en-US" sz="1600" dirty="0">
                <a:solidFill>
                  <a:schemeClr val="accent1">
                    <a:lumMod val="75000"/>
                  </a:schemeClr>
                </a:solidFill>
              </a:rPr>
              <a:t>Assess current DQ process and evaluate its effectiveness</a:t>
            </a:r>
          </a:p>
          <a:p>
            <a:pPr marL="285750" indent="-285750">
              <a:spcBef>
                <a:spcPts val="200"/>
              </a:spcBef>
              <a:spcAft>
                <a:spcPts val="200"/>
              </a:spcAft>
              <a:buFont typeface="Wingdings" panose="05000000000000000000" pitchFamily="2" charset="2"/>
              <a:buChar char="q"/>
            </a:pPr>
            <a:r>
              <a:rPr lang="en-US" sz="1600" dirty="0">
                <a:solidFill>
                  <a:schemeClr val="accent1">
                    <a:lumMod val="75000"/>
                  </a:schemeClr>
                </a:solidFill>
              </a:rPr>
              <a:t>Target DQ issues for improvement and monitor CoC’s progress across all agencies</a:t>
            </a:r>
          </a:p>
        </p:txBody>
      </p:sp>
      <p:sp>
        <p:nvSpPr>
          <p:cNvPr id="26" name="Rectangle 25">
            <a:extLst>
              <a:ext uri="{FF2B5EF4-FFF2-40B4-BE49-F238E27FC236}">
                <a16:creationId xmlns:a16="http://schemas.microsoft.com/office/drawing/2014/main" id="{25A20319-751B-43B2-A411-F3BAAE398872}"/>
              </a:ext>
            </a:extLst>
          </p:cNvPr>
          <p:cNvSpPr/>
          <p:nvPr/>
        </p:nvSpPr>
        <p:spPr>
          <a:xfrm>
            <a:off x="69428" y="1221441"/>
            <a:ext cx="2937542" cy="178552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Bef>
                <a:spcPts val="300"/>
              </a:spcBef>
              <a:spcAft>
                <a:spcPts val="300"/>
              </a:spcAft>
            </a:pPr>
            <a:r>
              <a:rPr lang="en-US" b="1" cap="all" spc="100" dirty="0">
                <a:solidFill>
                  <a:srgbClr val="92D050"/>
                </a:solidFill>
                <a:latin typeface="Calibri" panose="020F0502020204030204" pitchFamily="34" charset="0"/>
                <a:ea typeface="Calibri" panose="020F0502020204030204" pitchFamily="34" charset="0"/>
                <a:cs typeface="Times New Roman" panose="02020603050405020304" pitchFamily="18" charset="0"/>
              </a:rPr>
              <a:t>DATA ANALYTICS</a:t>
            </a:r>
          </a:p>
          <a:p>
            <a:pPr algn="ctr">
              <a:lnSpc>
                <a:spcPct val="107000"/>
              </a:lnSpc>
              <a:spcBef>
                <a:spcPts val="300"/>
              </a:spcBef>
              <a:spcAft>
                <a:spcPts val="300"/>
              </a:spcAft>
            </a:pPr>
            <a:endParaRPr lang="en-US" sz="1200" b="1" cap="all" spc="100" dirty="0">
              <a:solidFill>
                <a:srgbClr val="92D05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300"/>
              </a:spcBef>
              <a:spcAft>
                <a:spcPts val="300"/>
              </a:spcAft>
            </a:pPr>
            <a:endParaRPr lang="en-US" b="1" cap="all" spc="100" dirty="0">
              <a:solidFill>
                <a:srgbClr val="92D05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300"/>
              </a:spcBef>
              <a:spcAft>
                <a:spcPts val="300"/>
              </a:spcAft>
            </a:pPr>
            <a:endParaRPr lang="en-US" b="1" cap="all" spc="100" dirty="0">
              <a:solidFill>
                <a:srgbClr val="92D05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300"/>
              </a:spcBef>
              <a:spcAft>
                <a:spcPts val="300"/>
              </a:spcAft>
            </a:pPr>
            <a:endParaRPr lang="en-US" b="1" cap="all" spc="100" dirty="0">
              <a:solidFill>
                <a:srgbClr val="92D05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a:extLst>
              <a:ext uri="{FF2B5EF4-FFF2-40B4-BE49-F238E27FC236}">
                <a16:creationId xmlns:a16="http://schemas.microsoft.com/office/drawing/2014/main" id="{0E1CE0BD-CD58-4D8A-B1BC-2936A33F9FDD}"/>
              </a:ext>
            </a:extLst>
          </p:cNvPr>
          <p:cNvSpPr/>
          <p:nvPr/>
        </p:nvSpPr>
        <p:spPr>
          <a:xfrm>
            <a:off x="3102771" y="1221441"/>
            <a:ext cx="2937542" cy="178552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Bef>
                <a:spcPts val="300"/>
              </a:spcBef>
              <a:spcAft>
                <a:spcPts val="300"/>
              </a:spcAft>
            </a:pPr>
            <a:r>
              <a:rPr lang="en-US" b="1" cap="all" spc="50" dirty="0">
                <a:solidFill>
                  <a:srgbClr val="A20000"/>
                </a:solidFill>
                <a:latin typeface="Calibri" panose="020F0502020204030204" pitchFamily="34" charset="0"/>
                <a:ea typeface="Calibri" panose="020F0502020204030204" pitchFamily="34" charset="0"/>
                <a:cs typeface="Times New Roman" panose="02020603050405020304" pitchFamily="18" charset="0"/>
              </a:rPr>
              <a:t>DATA QUALITY</a:t>
            </a:r>
          </a:p>
          <a:p>
            <a:pPr algn="ctr">
              <a:lnSpc>
                <a:spcPct val="107000"/>
              </a:lnSpc>
              <a:spcBef>
                <a:spcPts val="300"/>
              </a:spcBef>
              <a:spcAft>
                <a:spcPts val="300"/>
              </a:spcAft>
            </a:pPr>
            <a:endParaRPr lang="en-US" b="1" cap="all" spc="50" dirty="0">
              <a:solidFill>
                <a:srgbClr val="A2000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300"/>
              </a:spcBef>
              <a:spcAft>
                <a:spcPts val="300"/>
              </a:spcAft>
            </a:pPr>
            <a:endParaRPr lang="en-US" b="1" cap="all" spc="50" dirty="0">
              <a:solidFill>
                <a:srgbClr val="A2000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300"/>
              </a:spcBef>
              <a:spcAft>
                <a:spcPts val="300"/>
              </a:spcAft>
            </a:pPr>
            <a:endParaRPr lang="en-US" b="1" cap="all" spc="50" dirty="0">
              <a:solidFill>
                <a:srgbClr val="A2000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300"/>
              </a:spcBef>
              <a:spcAft>
                <a:spcPts val="300"/>
              </a:spcAft>
            </a:pPr>
            <a:endParaRPr lang="en-US" sz="1200" b="1" cap="all" spc="50" dirty="0">
              <a:solidFill>
                <a:srgbClr val="A2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 Box 2">
            <a:extLst>
              <a:ext uri="{FF2B5EF4-FFF2-40B4-BE49-F238E27FC236}">
                <a16:creationId xmlns:a16="http://schemas.microsoft.com/office/drawing/2014/main" id="{1AFD3117-2F47-4DB0-8453-BCDF1AADEB38}"/>
              </a:ext>
            </a:extLst>
          </p:cNvPr>
          <p:cNvSpPr txBox="1">
            <a:spLocks noChangeArrowheads="1"/>
          </p:cNvSpPr>
          <p:nvPr/>
        </p:nvSpPr>
        <p:spPr bwMode="auto">
          <a:xfrm>
            <a:off x="6131210" y="3084696"/>
            <a:ext cx="2937543" cy="3773303"/>
          </a:xfrm>
          <a:prstGeom prst="rect">
            <a:avLst/>
          </a:prstGeom>
          <a:solidFill>
            <a:srgbClr val="F9F9F9"/>
          </a:solidFill>
          <a:ln w="12700">
            <a:noFill/>
            <a:miter lim="800000"/>
            <a:headEnd/>
            <a:tailEnd/>
          </a:ln>
        </p:spPr>
        <p:txBody>
          <a:bodyPr rot="0" vert="horz" wrap="square" lIns="91440" tIns="45720" rIns="91440" bIns="45720" anchor="t" anchorCtr="0">
            <a:noAutofit/>
          </a:bodyPr>
          <a:lstStyle/>
          <a:p>
            <a:pPr marL="285750" indent="-285750">
              <a:spcBef>
                <a:spcPts val="200"/>
              </a:spcBef>
              <a:spcAft>
                <a:spcPts val="200"/>
              </a:spcAft>
              <a:buFont typeface="Wingdings" panose="05000000000000000000" pitchFamily="2" charset="2"/>
              <a:buChar char="q"/>
            </a:pPr>
            <a:r>
              <a:rPr lang="en-US" sz="1600" dirty="0">
                <a:solidFill>
                  <a:schemeClr val="accent1">
                    <a:lumMod val="75000"/>
                  </a:schemeClr>
                </a:solidFill>
              </a:rPr>
              <a:t>Ensure adherence to privacy and security standards</a:t>
            </a:r>
          </a:p>
          <a:p>
            <a:pPr marL="285750" indent="-285750">
              <a:spcBef>
                <a:spcPts val="200"/>
              </a:spcBef>
              <a:spcAft>
                <a:spcPts val="200"/>
              </a:spcAft>
              <a:buFont typeface="Wingdings" panose="05000000000000000000" pitchFamily="2" charset="2"/>
              <a:buChar char="q"/>
            </a:pPr>
            <a:r>
              <a:rPr lang="en-US" sz="1600" dirty="0">
                <a:solidFill>
                  <a:schemeClr val="accent1">
                    <a:lumMod val="75000"/>
                  </a:schemeClr>
                </a:solidFill>
              </a:rPr>
              <a:t>Uphold standards protecting client rights</a:t>
            </a:r>
          </a:p>
          <a:p>
            <a:pPr marL="285750" indent="-285750">
              <a:spcBef>
                <a:spcPts val="200"/>
              </a:spcBef>
              <a:spcAft>
                <a:spcPts val="200"/>
              </a:spcAft>
              <a:buFont typeface="Wingdings" panose="05000000000000000000" pitchFamily="2" charset="2"/>
              <a:buChar char="q"/>
            </a:pPr>
            <a:r>
              <a:rPr lang="en-US" sz="1600" dirty="0">
                <a:solidFill>
                  <a:schemeClr val="accent1">
                    <a:lumMod val="75000"/>
                  </a:schemeClr>
                </a:solidFill>
              </a:rPr>
              <a:t>Maintain compliance with HUD Data Standards and HMIS configuration</a:t>
            </a:r>
          </a:p>
          <a:p>
            <a:pPr marL="285750" indent="-285750">
              <a:spcBef>
                <a:spcPts val="200"/>
              </a:spcBef>
              <a:spcAft>
                <a:spcPts val="200"/>
              </a:spcAft>
              <a:buFont typeface="Wingdings" panose="05000000000000000000" pitchFamily="2" charset="2"/>
              <a:buChar char="q"/>
            </a:pPr>
            <a:r>
              <a:rPr lang="en-US" sz="1600" dirty="0">
                <a:solidFill>
                  <a:schemeClr val="accent1">
                    <a:lumMod val="75000"/>
                  </a:schemeClr>
                </a:solidFill>
              </a:rPr>
              <a:t>Evaluate and implement changes to Service Point module configuration</a:t>
            </a:r>
          </a:p>
        </p:txBody>
      </p:sp>
      <p:pic>
        <p:nvPicPr>
          <p:cNvPr id="44" name="Picture 43">
            <a:extLst>
              <a:ext uri="{FF2B5EF4-FFF2-40B4-BE49-F238E27FC236}">
                <a16:creationId xmlns:a16="http://schemas.microsoft.com/office/drawing/2014/main" id="{57847999-D1E3-4F67-B949-629C4E08F8A3}"/>
              </a:ext>
            </a:extLst>
          </p:cNvPr>
          <p:cNvPicPr>
            <a:picLocks noChangeAspect="1"/>
          </p:cNvPicPr>
          <p:nvPr/>
        </p:nvPicPr>
        <p:blipFill rotWithShape="1">
          <a:blip r:embed="rId2"/>
          <a:srcRect t="7202" r="73619" b="15330"/>
          <a:stretch/>
        </p:blipFill>
        <p:spPr>
          <a:xfrm>
            <a:off x="537647" y="1662910"/>
            <a:ext cx="1895881" cy="1223597"/>
          </a:xfrm>
          <a:prstGeom prst="rect">
            <a:avLst/>
          </a:prstGeom>
        </p:spPr>
      </p:pic>
      <p:pic>
        <p:nvPicPr>
          <p:cNvPr id="45" name="Picture 44">
            <a:extLst>
              <a:ext uri="{FF2B5EF4-FFF2-40B4-BE49-F238E27FC236}">
                <a16:creationId xmlns:a16="http://schemas.microsoft.com/office/drawing/2014/main" id="{B4654CF9-F4A4-41D5-8D1C-91129E3C344B}"/>
              </a:ext>
            </a:extLst>
          </p:cNvPr>
          <p:cNvPicPr>
            <a:picLocks noChangeAspect="1"/>
          </p:cNvPicPr>
          <p:nvPr/>
        </p:nvPicPr>
        <p:blipFill rotWithShape="1">
          <a:blip r:embed="rId3"/>
          <a:srcRect t="12007" r="81598"/>
          <a:stretch/>
        </p:blipFill>
        <p:spPr>
          <a:xfrm>
            <a:off x="3781643" y="1662909"/>
            <a:ext cx="1431496" cy="1223597"/>
          </a:xfrm>
          <a:prstGeom prst="rect">
            <a:avLst/>
          </a:prstGeom>
        </p:spPr>
      </p:pic>
      <p:pic>
        <p:nvPicPr>
          <p:cNvPr id="47" name="Picture 46">
            <a:extLst>
              <a:ext uri="{FF2B5EF4-FFF2-40B4-BE49-F238E27FC236}">
                <a16:creationId xmlns:a16="http://schemas.microsoft.com/office/drawing/2014/main" id="{9B91223F-A38C-4CC8-B244-4941A0FA8C66}"/>
              </a:ext>
            </a:extLst>
          </p:cNvPr>
          <p:cNvPicPr>
            <a:picLocks noChangeAspect="1"/>
          </p:cNvPicPr>
          <p:nvPr/>
        </p:nvPicPr>
        <p:blipFill rotWithShape="1">
          <a:blip r:embed="rId4"/>
          <a:srcRect l="1895" t="11528" r="79877" b="4379"/>
          <a:stretch/>
        </p:blipFill>
        <p:spPr>
          <a:xfrm>
            <a:off x="10034678" y="1670269"/>
            <a:ext cx="1156176" cy="1291622"/>
          </a:xfrm>
          <a:prstGeom prst="rect">
            <a:avLst/>
          </a:prstGeom>
        </p:spPr>
      </p:pic>
      <p:sp>
        <p:nvSpPr>
          <p:cNvPr id="48" name="Text Box 2">
            <a:extLst>
              <a:ext uri="{FF2B5EF4-FFF2-40B4-BE49-F238E27FC236}">
                <a16:creationId xmlns:a16="http://schemas.microsoft.com/office/drawing/2014/main" id="{D0410B2D-3CD3-42AB-8597-2803E8E30B98}"/>
              </a:ext>
            </a:extLst>
          </p:cNvPr>
          <p:cNvSpPr txBox="1">
            <a:spLocks noChangeArrowheads="1"/>
          </p:cNvSpPr>
          <p:nvPr/>
        </p:nvSpPr>
        <p:spPr bwMode="auto">
          <a:xfrm>
            <a:off x="9159649" y="3085864"/>
            <a:ext cx="2937543" cy="3772136"/>
          </a:xfrm>
          <a:prstGeom prst="rect">
            <a:avLst/>
          </a:prstGeom>
          <a:solidFill>
            <a:srgbClr val="F9F9F9"/>
          </a:solidFill>
          <a:ln w="12700">
            <a:noFill/>
            <a:miter lim="800000"/>
            <a:headEnd/>
            <a:tailEnd/>
          </a:ln>
        </p:spPr>
        <p:txBody>
          <a:bodyPr rot="0" vert="horz" wrap="square" lIns="91440" tIns="45720" rIns="91440" bIns="45720" anchor="t" anchorCtr="0">
            <a:noAutofit/>
          </a:bodyPr>
          <a:lstStyle/>
          <a:p>
            <a:pPr marL="285750" indent="-285750">
              <a:spcBef>
                <a:spcPts val="200"/>
              </a:spcBef>
              <a:spcAft>
                <a:spcPts val="200"/>
              </a:spcAft>
              <a:buFont typeface="Wingdings" panose="05000000000000000000" pitchFamily="2" charset="2"/>
              <a:buChar char="q"/>
            </a:pPr>
            <a:r>
              <a:rPr lang="en-US" sz="1600" dirty="0">
                <a:solidFill>
                  <a:schemeClr val="accent1">
                    <a:lumMod val="75000"/>
                  </a:schemeClr>
                </a:solidFill>
              </a:rPr>
              <a:t>Assess and evaluate current training processes</a:t>
            </a:r>
          </a:p>
          <a:p>
            <a:pPr marL="285750" indent="-285750">
              <a:spcBef>
                <a:spcPts val="200"/>
              </a:spcBef>
              <a:spcAft>
                <a:spcPts val="200"/>
              </a:spcAft>
              <a:buFont typeface="Wingdings" panose="05000000000000000000" pitchFamily="2" charset="2"/>
              <a:buChar char="q"/>
            </a:pPr>
            <a:r>
              <a:rPr lang="en-US" sz="1600" dirty="0">
                <a:solidFill>
                  <a:schemeClr val="accent1">
                    <a:lumMod val="75000"/>
                  </a:schemeClr>
                </a:solidFill>
              </a:rPr>
              <a:t>Assess and determine CoC HMIS training needs</a:t>
            </a:r>
          </a:p>
          <a:p>
            <a:pPr marL="285750" indent="-285750">
              <a:spcBef>
                <a:spcPts val="200"/>
              </a:spcBef>
              <a:spcAft>
                <a:spcPts val="200"/>
              </a:spcAft>
              <a:buFont typeface="Wingdings" panose="05000000000000000000" pitchFamily="2" charset="2"/>
              <a:buChar char="q"/>
            </a:pPr>
            <a:r>
              <a:rPr lang="en-US" sz="1600" dirty="0">
                <a:solidFill>
                  <a:schemeClr val="accent1">
                    <a:lumMod val="75000"/>
                  </a:schemeClr>
                </a:solidFill>
              </a:rPr>
              <a:t>Set training objectives</a:t>
            </a:r>
          </a:p>
          <a:p>
            <a:pPr marL="285750" indent="-285750">
              <a:spcBef>
                <a:spcPts val="200"/>
              </a:spcBef>
              <a:spcAft>
                <a:spcPts val="200"/>
              </a:spcAft>
              <a:buFont typeface="Wingdings" panose="05000000000000000000" pitchFamily="2" charset="2"/>
              <a:buChar char="q"/>
            </a:pPr>
            <a:r>
              <a:rPr lang="en-US" sz="1600" dirty="0">
                <a:solidFill>
                  <a:schemeClr val="accent1">
                    <a:lumMod val="75000"/>
                  </a:schemeClr>
                </a:solidFill>
              </a:rPr>
              <a:t>Establish and maintain CoC core and user curriculum</a:t>
            </a:r>
          </a:p>
          <a:p>
            <a:pPr marL="285750" indent="-285750">
              <a:spcBef>
                <a:spcPts val="200"/>
              </a:spcBef>
              <a:spcAft>
                <a:spcPts val="200"/>
              </a:spcAft>
              <a:buFont typeface="Wingdings" panose="05000000000000000000" pitchFamily="2" charset="2"/>
              <a:buChar char="q"/>
            </a:pPr>
            <a:r>
              <a:rPr lang="en-US" sz="1600" dirty="0">
                <a:solidFill>
                  <a:schemeClr val="accent1">
                    <a:lumMod val="75000"/>
                  </a:schemeClr>
                </a:solidFill>
              </a:rPr>
              <a:t>Monitor training process</a:t>
            </a:r>
          </a:p>
        </p:txBody>
      </p:sp>
      <p:pic>
        <p:nvPicPr>
          <p:cNvPr id="49" name="Picture 48">
            <a:extLst>
              <a:ext uri="{FF2B5EF4-FFF2-40B4-BE49-F238E27FC236}">
                <a16:creationId xmlns:a16="http://schemas.microsoft.com/office/drawing/2014/main" id="{D14D6A73-3B3E-4161-88C4-2244CE47986E}"/>
              </a:ext>
            </a:extLst>
          </p:cNvPr>
          <p:cNvPicPr/>
          <p:nvPr/>
        </p:nvPicPr>
        <p:blipFill rotWithShape="1">
          <a:blip r:embed="rId5" cstate="print">
            <a:duotone>
              <a:schemeClr val="bg2">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4070"/>
          <a:stretch/>
        </p:blipFill>
        <p:spPr bwMode="auto">
          <a:xfrm>
            <a:off x="9495692" y="0"/>
            <a:ext cx="2696307" cy="1042970"/>
          </a:xfrm>
          <a:prstGeom prst="rect">
            <a:avLst/>
          </a:prstGeom>
          <a:ln>
            <a:noFill/>
          </a:ln>
          <a:effectLst/>
          <a:extLst>
            <a:ext uri="{53640926-AAD7-44D8-BBD7-CCE9431645EC}">
              <a14:shadowObscured xmlns:a14="http://schemas.microsoft.com/office/drawing/2010/main"/>
            </a:ext>
          </a:extLst>
        </p:spPr>
      </p:pic>
      <p:pic>
        <p:nvPicPr>
          <p:cNvPr id="22" name="Picture 21">
            <a:extLst>
              <a:ext uri="{FF2B5EF4-FFF2-40B4-BE49-F238E27FC236}">
                <a16:creationId xmlns:a16="http://schemas.microsoft.com/office/drawing/2014/main" id="{8BA2F6DF-9C25-4939-A7B0-8386E2C1FAC2}"/>
              </a:ext>
            </a:extLst>
          </p:cNvPr>
          <p:cNvPicPr>
            <a:picLocks noChangeAspect="1"/>
          </p:cNvPicPr>
          <p:nvPr/>
        </p:nvPicPr>
        <p:blipFill rotWithShape="1">
          <a:blip r:embed="rId7"/>
          <a:srcRect t="7369" r="77222" b="5389"/>
          <a:stretch/>
        </p:blipFill>
        <p:spPr>
          <a:xfrm>
            <a:off x="6713957" y="1624006"/>
            <a:ext cx="1623424" cy="1337885"/>
          </a:xfrm>
          <a:prstGeom prst="rect">
            <a:avLst/>
          </a:prstGeom>
        </p:spPr>
      </p:pic>
    </p:spTree>
    <p:extLst>
      <p:ext uri="{BB962C8B-B14F-4D97-AF65-F5344CB8AC3E}">
        <p14:creationId xmlns:p14="http://schemas.microsoft.com/office/powerpoint/2010/main" val="2765673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0"/>
                                        </p:tgtEl>
                                      </p:cBhvr>
                                    </p:animEffect>
                                    <p:set>
                                      <p:cBhvr>
                                        <p:cTn id="12" dur="1" fill="hold">
                                          <p:stCondLst>
                                            <p:cond delay="499"/>
                                          </p:stCondLst>
                                        </p:cTn>
                                        <p:tgtEl>
                                          <p:spTgt spid="3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40"/>
                                        </p:tgtEl>
                                      </p:cBhvr>
                                    </p:animEffect>
                                    <p:set>
                                      <p:cBhvr>
                                        <p:cTn id="32" dur="1" fill="hold">
                                          <p:stCondLst>
                                            <p:cond delay="499"/>
                                          </p:stCondLst>
                                        </p:cTn>
                                        <p:tgtEl>
                                          <p:spTgt spid="4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48"/>
                                        </p:tgtEl>
                                      </p:cBhvr>
                                    </p:animEffect>
                                    <p:set>
                                      <p:cBhvr>
                                        <p:cTn id="42"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2" grpId="0" animBg="1"/>
      <p:bldP spid="32" grpId="1" animBg="1"/>
      <p:bldP spid="40" grpId="0" animBg="1"/>
      <p:bldP spid="40" grpId="1" animBg="1"/>
      <p:bldP spid="48" grpId="0" animBg="1"/>
      <p:bldP spid="4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2">
            <a:extLst>
              <a:ext uri="{FF2B5EF4-FFF2-40B4-BE49-F238E27FC236}">
                <a16:creationId xmlns:a16="http://schemas.microsoft.com/office/drawing/2014/main" id="{1853FA30-09E6-4DAE-9A45-ABDCE955F6A3}"/>
              </a:ext>
            </a:extLst>
          </p:cNvPr>
          <p:cNvSpPr txBox="1">
            <a:spLocks noChangeArrowheads="1"/>
          </p:cNvSpPr>
          <p:nvPr/>
        </p:nvSpPr>
        <p:spPr bwMode="auto">
          <a:xfrm>
            <a:off x="0" y="2822383"/>
            <a:ext cx="12192000" cy="4035618"/>
          </a:xfrm>
          <a:prstGeom prst="rect">
            <a:avLst/>
          </a:prstGeom>
          <a:solidFill>
            <a:schemeClr val="bg1">
              <a:lumMod val="95000"/>
            </a:schemeClr>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pPr>
            <a:endParaRPr lang="en-US" sz="1200"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2">
            <a:extLst>
              <a:ext uri="{FF2B5EF4-FFF2-40B4-BE49-F238E27FC236}">
                <a16:creationId xmlns:a16="http://schemas.microsoft.com/office/drawing/2014/main" id="{F14A7D09-04EE-4B5B-B513-487EB898FFE0}"/>
              </a:ext>
            </a:extLst>
          </p:cNvPr>
          <p:cNvSpPr txBox="1">
            <a:spLocks noChangeArrowheads="1"/>
          </p:cNvSpPr>
          <p:nvPr/>
        </p:nvSpPr>
        <p:spPr bwMode="auto">
          <a:xfrm>
            <a:off x="325464" y="2893269"/>
            <a:ext cx="11682642" cy="1585741"/>
          </a:xfrm>
          <a:prstGeom prst="rect">
            <a:avLst/>
          </a:prstGeom>
          <a:solidFill>
            <a:schemeClr val="bg1">
              <a:lumMod val="95000"/>
            </a:schemeClr>
          </a:solidFill>
          <a:ln w="9525">
            <a:noFill/>
            <a:miter lim="800000"/>
            <a:headEnd/>
            <a:tailEnd/>
          </a:ln>
        </p:spPr>
        <p:txBody>
          <a:bodyPr rot="0" vert="horz" wrap="square" lIns="91440" tIns="45720" rIns="91440" bIns="45720" anchor="t" anchorCtr="0">
            <a:noAutofit/>
          </a:bodyPr>
          <a:lstStyle/>
          <a:p>
            <a:pPr marL="0" marR="0">
              <a:lnSpc>
                <a:spcPct val="107000"/>
              </a:lnSpc>
              <a:spcBef>
                <a:spcPts val="300"/>
              </a:spcBef>
              <a:spcAft>
                <a:spcPts val="300"/>
              </a:spcAft>
            </a:pPr>
            <a:r>
              <a:rPr lang="en-US" sz="2200"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1) System Performance Measures</a:t>
            </a:r>
          </a:p>
          <a:p>
            <a:pPr marL="0" marR="0">
              <a:lnSpc>
                <a:spcPct val="107000"/>
              </a:lnSpc>
              <a:spcBef>
                <a:spcPts val="300"/>
              </a:spcBef>
              <a:spcAft>
                <a:spcPts val="300"/>
              </a:spcAft>
            </a:pPr>
            <a:r>
              <a:rPr lang="en-US" sz="2200" spc="50" dirty="0">
                <a:solidFill>
                  <a:srgbClr val="2F5496"/>
                </a:solidFill>
                <a:latin typeface="Calibri" panose="020F0502020204030204" pitchFamily="34" charset="0"/>
                <a:ea typeface="Calibri" panose="020F0502020204030204" pitchFamily="34" charset="0"/>
                <a:cs typeface="Times New Roman" panose="02020603050405020304" pitchFamily="18" charset="0"/>
              </a:rPr>
              <a:t>2) Introductions &amp; Agency Updates</a:t>
            </a:r>
          </a:p>
          <a:p>
            <a:pPr marL="0" marR="0">
              <a:lnSpc>
                <a:spcPct val="107000"/>
              </a:lnSpc>
              <a:spcBef>
                <a:spcPts val="300"/>
              </a:spcBef>
              <a:spcAft>
                <a:spcPts val="300"/>
              </a:spcAft>
            </a:pPr>
            <a:r>
              <a:rPr lang="en-US" sz="2200" spc="50" dirty="0">
                <a:solidFill>
                  <a:srgbClr val="2F5496"/>
                </a:solidFill>
                <a:latin typeface="Calibri" panose="020F0502020204030204" pitchFamily="34" charset="0"/>
                <a:ea typeface="Calibri" panose="020F0502020204030204" pitchFamily="34" charset="0"/>
                <a:cs typeface="Times New Roman" panose="02020603050405020304" pitchFamily="18" charset="0"/>
              </a:rPr>
              <a:t>3) Partnership Updates &amp; Initiatives</a:t>
            </a:r>
          </a:p>
          <a:p>
            <a:pPr marL="0" marR="0">
              <a:lnSpc>
                <a:spcPct val="107000"/>
              </a:lnSpc>
              <a:spcBef>
                <a:spcPts val="300"/>
              </a:spcBef>
              <a:spcAft>
                <a:spcPts val="300"/>
              </a:spcAft>
            </a:pPr>
            <a:endParaRPr lang="en-US" sz="2200"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Box 2">
            <a:extLst>
              <a:ext uri="{FF2B5EF4-FFF2-40B4-BE49-F238E27FC236}">
                <a16:creationId xmlns:a16="http://schemas.microsoft.com/office/drawing/2014/main" id="{D88F7A9B-518C-48F6-8189-750C71FE5013}"/>
              </a:ext>
            </a:extLst>
          </p:cNvPr>
          <p:cNvSpPr txBox="1">
            <a:spLocks noChangeArrowheads="1"/>
          </p:cNvSpPr>
          <p:nvPr/>
        </p:nvSpPr>
        <p:spPr bwMode="auto">
          <a:xfrm>
            <a:off x="228600" y="2239505"/>
            <a:ext cx="10046776" cy="503696"/>
          </a:xfrm>
          <a:prstGeom prst="rect">
            <a:avLst/>
          </a:prstGeom>
          <a:solidFill>
            <a:schemeClr val="bg1"/>
          </a:solidFill>
          <a:ln w="9525">
            <a:noFill/>
            <a:miter lim="800000"/>
            <a:headEnd/>
            <a:tailEnd/>
          </a:ln>
          <a:effectLst>
            <a:outerShdw blurRad="50800" dist="50800" dir="5400000" algn="ctr" rotWithShape="0">
              <a:srgbClr val="000000">
                <a:alpha val="0"/>
              </a:srgbClr>
            </a:outerShdw>
          </a:effectLst>
        </p:spPr>
        <p:txBody>
          <a:bodyPr rot="0" vert="horz" wrap="square" lIns="91440" tIns="45720" rIns="91440" bIns="45720" anchor="t" anchorCtr="0">
            <a:noAutofit/>
          </a:bodyPr>
          <a:lstStyle/>
          <a:p>
            <a:pPr marL="0" marR="0" algn="just">
              <a:lnSpc>
                <a:spcPct val="50000"/>
              </a:lnSpc>
              <a:spcBef>
                <a:spcPts val="3600"/>
              </a:spcBef>
              <a:spcAft>
                <a:spcPts val="600"/>
              </a:spcAft>
            </a:pPr>
            <a:r>
              <a:rPr lang="en-US" sz="3300" b="1" spc="160" dirty="0">
                <a:solidFill>
                  <a:srgbClr val="00458A"/>
                </a:solidFill>
                <a:effectLst>
                  <a:outerShdw blurRad="50800" dist="50800" dir="5400000" sx="0" sy="0" algn="ctr">
                    <a:srgbClr val="000000">
                      <a:alpha val="0"/>
                    </a:srgbClr>
                  </a:outerShdw>
                </a:effectLst>
                <a:latin typeface="Calibri" panose="020F0502020204030204" pitchFamily="34" charset="0"/>
                <a:ea typeface="Calibri" panose="020F0502020204030204" pitchFamily="34" charset="0"/>
                <a:cs typeface="Calibri" panose="020F0502020204030204" pitchFamily="34" charset="0"/>
              </a:rPr>
              <a:t>AGENDA</a:t>
            </a:r>
            <a:endParaRPr lang="en-US" sz="3300" b="1" spc="16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8">
            <a:extLst>
              <a:ext uri="{FF2B5EF4-FFF2-40B4-BE49-F238E27FC236}">
                <a16:creationId xmlns:a16="http://schemas.microsoft.com/office/drawing/2014/main" id="{81E4C51C-BC39-4CB8-9A07-30E41E6F4008}"/>
              </a:ext>
            </a:extLst>
          </p:cNvPr>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4070"/>
          <a:stretch/>
        </p:blipFill>
        <p:spPr bwMode="auto">
          <a:xfrm>
            <a:off x="7727315" y="823174"/>
            <a:ext cx="4316127" cy="1680722"/>
          </a:xfrm>
          <a:prstGeom prst="rect">
            <a:avLst/>
          </a:prstGeom>
          <a:ln>
            <a:noFill/>
          </a:ln>
          <a:effectLst/>
          <a:extLst>
            <a:ext uri="{53640926-AAD7-44D8-BBD7-CCE9431645EC}">
              <a14:shadowObscured xmlns:a14="http://schemas.microsoft.com/office/drawing/2010/main"/>
            </a:ext>
          </a:extLst>
        </p:spPr>
      </p:pic>
      <p:sp>
        <p:nvSpPr>
          <p:cNvPr id="20" name="Rectangle 19">
            <a:extLst>
              <a:ext uri="{FF2B5EF4-FFF2-40B4-BE49-F238E27FC236}">
                <a16:creationId xmlns:a16="http://schemas.microsoft.com/office/drawing/2014/main" id="{62E058C2-B1D6-445E-9769-4D5B13FE11F9}"/>
              </a:ext>
            </a:extLst>
          </p:cNvPr>
          <p:cNvSpPr/>
          <p:nvPr/>
        </p:nvSpPr>
        <p:spPr>
          <a:xfrm>
            <a:off x="-1" y="2653965"/>
            <a:ext cx="12191999" cy="89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26424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2">
            <a:extLst>
              <a:ext uri="{FF2B5EF4-FFF2-40B4-BE49-F238E27FC236}">
                <a16:creationId xmlns:a16="http://schemas.microsoft.com/office/drawing/2014/main" id="{9BA8AAE7-EC70-4F6A-A436-259106E50941}"/>
              </a:ext>
            </a:extLst>
          </p:cNvPr>
          <p:cNvSpPr txBox="1">
            <a:spLocks noChangeArrowheads="1"/>
          </p:cNvSpPr>
          <p:nvPr/>
        </p:nvSpPr>
        <p:spPr bwMode="auto">
          <a:xfrm>
            <a:off x="8121154" y="3006965"/>
            <a:ext cx="3889018" cy="3763111"/>
          </a:xfrm>
          <a:prstGeom prst="rect">
            <a:avLst/>
          </a:prstGeom>
          <a:solidFill>
            <a:srgbClr val="F9F9F9"/>
          </a:solidFill>
          <a:ln w="25400">
            <a:solidFill>
              <a:schemeClr val="bg1">
                <a:lumMod val="95000"/>
              </a:schemeClr>
            </a:solidFill>
            <a:miter lim="800000"/>
            <a:headEnd/>
            <a:tailEnd/>
          </a:ln>
        </p:spPr>
        <p:txBody>
          <a:bodyPr rot="0" vert="horz" wrap="square" lIns="91440" tIns="45720" rIns="91440" bIns="45720" anchor="t" anchorCtr="0">
            <a:noAutofit/>
          </a:bodyPr>
          <a:lstStyle/>
          <a:p>
            <a:endParaRPr lang="en-US" sz="1600" dirty="0">
              <a:solidFill>
                <a:schemeClr val="accent1">
                  <a:lumMod val="75000"/>
                </a:schemeClr>
              </a:solidFill>
              <a:latin typeface="Calibri" panose="020F0502020204030204" pitchFamily="34" charset="0"/>
              <a:cs typeface="Calibri" panose="020F0502020204030204" pitchFamily="34" charset="0"/>
            </a:endParaRPr>
          </a:p>
        </p:txBody>
      </p:sp>
      <p:sp>
        <p:nvSpPr>
          <p:cNvPr id="23" name="Text Box 2">
            <a:extLst>
              <a:ext uri="{FF2B5EF4-FFF2-40B4-BE49-F238E27FC236}">
                <a16:creationId xmlns:a16="http://schemas.microsoft.com/office/drawing/2014/main" id="{BE11A764-42AC-4086-AC0B-6D706D5A6FB7}"/>
              </a:ext>
            </a:extLst>
          </p:cNvPr>
          <p:cNvSpPr txBox="1">
            <a:spLocks noChangeArrowheads="1"/>
          </p:cNvSpPr>
          <p:nvPr/>
        </p:nvSpPr>
        <p:spPr bwMode="auto">
          <a:xfrm>
            <a:off x="-5" y="1132206"/>
            <a:ext cx="12192000" cy="5725794"/>
          </a:xfrm>
          <a:prstGeom prst="rect">
            <a:avLst/>
          </a:prstGeom>
          <a:solidFill>
            <a:schemeClr val="bg1">
              <a:lumMod val="95000"/>
            </a:schemeClr>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pPr>
            <a:endParaRPr lang="en-US" sz="1200"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62E058C2-B1D6-445E-9769-4D5B13FE11F9}"/>
              </a:ext>
            </a:extLst>
          </p:cNvPr>
          <p:cNvSpPr/>
          <p:nvPr/>
        </p:nvSpPr>
        <p:spPr>
          <a:xfrm>
            <a:off x="0" y="1042970"/>
            <a:ext cx="12191999" cy="89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1" name="Rectangle 20">
            <a:extLst>
              <a:ext uri="{FF2B5EF4-FFF2-40B4-BE49-F238E27FC236}">
                <a16:creationId xmlns:a16="http://schemas.microsoft.com/office/drawing/2014/main" id="{F29CCD47-E44C-469D-9805-6503C7986CE5}"/>
              </a:ext>
            </a:extLst>
          </p:cNvPr>
          <p:cNvSpPr/>
          <p:nvPr/>
        </p:nvSpPr>
        <p:spPr>
          <a:xfrm>
            <a:off x="6131212" y="1209939"/>
            <a:ext cx="2937542" cy="1797025"/>
          </a:xfrm>
          <a:prstGeom prst="rect">
            <a:avLst/>
          </a:prstGeom>
          <a:solidFill>
            <a:schemeClr val="bg1"/>
          </a:solid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Bef>
                <a:spcPts val="300"/>
              </a:spcBef>
              <a:spcAft>
                <a:spcPts val="300"/>
              </a:spcAft>
            </a:pPr>
            <a:r>
              <a:rPr lang="en-US" b="1" cap="all" spc="50" dirty="0">
                <a:solidFill>
                  <a:schemeClr val="accent2"/>
                </a:solidFill>
                <a:latin typeface="Calibri" panose="020F0502020204030204" pitchFamily="34" charset="0"/>
                <a:ea typeface="Calibri" panose="020F0502020204030204" pitchFamily="34" charset="0"/>
                <a:cs typeface="Times New Roman" panose="02020603050405020304" pitchFamily="18" charset="0"/>
              </a:rPr>
              <a:t>SYSTEM ADMINISTRATION</a:t>
            </a:r>
          </a:p>
          <a:p>
            <a:pPr algn="ctr">
              <a:lnSpc>
                <a:spcPct val="107000"/>
              </a:lnSpc>
              <a:spcBef>
                <a:spcPts val="300"/>
              </a:spcBef>
              <a:spcAft>
                <a:spcPts val="300"/>
              </a:spcAft>
            </a:pPr>
            <a:endParaRPr lang="en-US" b="1" cap="all" spc="50"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300"/>
              </a:spcBef>
              <a:spcAft>
                <a:spcPts val="300"/>
              </a:spcAft>
            </a:pPr>
            <a:endParaRPr lang="en-US" b="1" cap="all" spc="50"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300"/>
              </a:spcBef>
              <a:spcAft>
                <a:spcPts val="300"/>
              </a:spcAft>
            </a:pPr>
            <a:endParaRPr lang="en-US" b="1" cap="all" spc="50"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300"/>
              </a:spcBef>
              <a:spcAft>
                <a:spcPts val="300"/>
              </a:spcAft>
            </a:pPr>
            <a:endParaRPr lang="en-US" sz="1200" b="1" cap="all" spc="50" dirty="0">
              <a:solidFill>
                <a:schemeClr val="accent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5" name="Rectangle 24">
            <a:extLst>
              <a:ext uri="{FF2B5EF4-FFF2-40B4-BE49-F238E27FC236}">
                <a16:creationId xmlns:a16="http://schemas.microsoft.com/office/drawing/2014/main" id="{98C62D3B-9F04-4E8B-8DD3-4FC8C53B5C62}"/>
              </a:ext>
            </a:extLst>
          </p:cNvPr>
          <p:cNvSpPr/>
          <p:nvPr/>
        </p:nvSpPr>
        <p:spPr>
          <a:xfrm>
            <a:off x="9143995" y="1209939"/>
            <a:ext cx="2964932" cy="1797025"/>
          </a:xfrm>
          <a:prstGeom prst="rect">
            <a:avLst/>
          </a:prstGeom>
          <a:solidFill>
            <a:schemeClr val="bg1"/>
          </a:solid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Bef>
                <a:spcPts val="300"/>
              </a:spcBef>
              <a:spcAft>
                <a:spcPts val="300"/>
              </a:spcAft>
            </a:pPr>
            <a:r>
              <a:rPr lang="en-US" b="1" cap="all" spc="50" dirty="0">
                <a:solidFill>
                  <a:schemeClr val="accent5"/>
                </a:solidFill>
                <a:latin typeface="Calibri" panose="020F0502020204030204" pitchFamily="34" charset="0"/>
                <a:ea typeface="Calibri" panose="020F0502020204030204" pitchFamily="34" charset="0"/>
                <a:cs typeface="Times New Roman" panose="02020603050405020304" pitchFamily="18" charset="0"/>
              </a:rPr>
              <a:t>TRAINING</a:t>
            </a:r>
          </a:p>
          <a:p>
            <a:pPr algn="ctr">
              <a:lnSpc>
                <a:spcPct val="107000"/>
              </a:lnSpc>
              <a:spcBef>
                <a:spcPts val="300"/>
              </a:spcBef>
              <a:spcAft>
                <a:spcPts val="300"/>
              </a:spcAft>
            </a:pPr>
            <a:endParaRPr lang="en-US" b="1" cap="all" spc="50" dirty="0">
              <a:solidFill>
                <a:schemeClr val="accent5"/>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300"/>
              </a:spcBef>
              <a:spcAft>
                <a:spcPts val="300"/>
              </a:spcAft>
            </a:pPr>
            <a:endParaRPr lang="en-US" b="1" cap="all" spc="50" dirty="0">
              <a:solidFill>
                <a:schemeClr val="accent5"/>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300"/>
              </a:spcBef>
              <a:spcAft>
                <a:spcPts val="300"/>
              </a:spcAft>
            </a:pPr>
            <a:endParaRPr lang="en-US" b="1" cap="all" spc="50" dirty="0">
              <a:solidFill>
                <a:schemeClr val="accent5"/>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300"/>
              </a:spcBef>
              <a:spcAft>
                <a:spcPts val="300"/>
              </a:spcAft>
            </a:pPr>
            <a:endParaRPr lang="en-US" sz="1200" b="1" cap="all" spc="50" dirty="0">
              <a:solidFill>
                <a:schemeClr val="accent5"/>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 name="Text Box 2">
            <a:extLst>
              <a:ext uri="{FF2B5EF4-FFF2-40B4-BE49-F238E27FC236}">
                <a16:creationId xmlns:a16="http://schemas.microsoft.com/office/drawing/2014/main" id="{1DC912E5-D32D-45E2-AE86-AA1B8F6D5528}"/>
              </a:ext>
            </a:extLst>
          </p:cNvPr>
          <p:cNvSpPr txBox="1">
            <a:spLocks noChangeArrowheads="1"/>
          </p:cNvSpPr>
          <p:nvPr/>
        </p:nvSpPr>
        <p:spPr bwMode="auto">
          <a:xfrm>
            <a:off x="69427" y="3085864"/>
            <a:ext cx="2937543" cy="3772136"/>
          </a:xfrm>
          <a:prstGeom prst="rect">
            <a:avLst/>
          </a:prstGeom>
          <a:solidFill>
            <a:srgbClr val="F9F9F9"/>
          </a:solidFill>
          <a:ln w="12700">
            <a:noFill/>
            <a:miter lim="800000"/>
            <a:headEnd/>
            <a:tailEnd/>
          </a:ln>
        </p:spPr>
        <p:txBody>
          <a:bodyPr rot="0" vert="horz" wrap="square" lIns="91440" tIns="45720" rIns="91440" bIns="45720" anchor="t" anchorCtr="0">
            <a:noAutofit/>
          </a:bodyPr>
          <a:lstStyle/>
          <a:p>
            <a:pPr algn="ctr">
              <a:spcBef>
                <a:spcPts val="200"/>
              </a:spcBef>
              <a:spcAft>
                <a:spcPts val="200"/>
              </a:spcAft>
            </a:pPr>
            <a:r>
              <a:rPr lang="en-US" sz="1600" dirty="0">
                <a:solidFill>
                  <a:schemeClr val="accent1">
                    <a:lumMod val="75000"/>
                  </a:schemeClr>
                </a:solidFill>
              </a:rPr>
              <a:t>Focus on</a:t>
            </a:r>
            <a:r>
              <a:rPr lang="en-US" sz="1600" b="1" dirty="0">
                <a:solidFill>
                  <a:schemeClr val="accent1">
                    <a:lumMod val="75000"/>
                  </a:schemeClr>
                </a:solidFill>
              </a:rPr>
              <a:t> </a:t>
            </a:r>
            <a:r>
              <a:rPr lang="en-US" sz="1600" dirty="0">
                <a:solidFill>
                  <a:schemeClr val="accent1">
                    <a:lumMod val="75000"/>
                  </a:schemeClr>
                </a:solidFill>
              </a:rPr>
              <a:t>the discovery, interpretation, and communication of meaningful statistics and patterns to facilitate informed decisions within the CoC</a:t>
            </a:r>
          </a:p>
        </p:txBody>
      </p:sp>
      <p:sp>
        <p:nvSpPr>
          <p:cNvPr id="32" name="Text Box 2">
            <a:extLst>
              <a:ext uri="{FF2B5EF4-FFF2-40B4-BE49-F238E27FC236}">
                <a16:creationId xmlns:a16="http://schemas.microsoft.com/office/drawing/2014/main" id="{0A5D7E79-7CDB-4928-B3B9-1111E2C21E43}"/>
              </a:ext>
            </a:extLst>
          </p:cNvPr>
          <p:cNvSpPr txBox="1">
            <a:spLocks noChangeArrowheads="1"/>
          </p:cNvSpPr>
          <p:nvPr/>
        </p:nvSpPr>
        <p:spPr bwMode="auto">
          <a:xfrm>
            <a:off x="3102771" y="3085864"/>
            <a:ext cx="2937543" cy="3772135"/>
          </a:xfrm>
          <a:prstGeom prst="rect">
            <a:avLst/>
          </a:prstGeom>
          <a:solidFill>
            <a:srgbClr val="F9F9F9"/>
          </a:solidFill>
          <a:ln w="12700">
            <a:noFill/>
            <a:miter lim="800000"/>
            <a:headEnd/>
            <a:tailEnd/>
          </a:ln>
        </p:spPr>
        <p:txBody>
          <a:bodyPr rot="0" vert="horz" wrap="square" lIns="91440" tIns="45720" rIns="91440" bIns="45720" anchor="t" anchorCtr="0">
            <a:noAutofit/>
          </a:bodyPr>
          <a:lstStyle/>
          <a:p>
            <a:pPr algn="ctr">
              <a:spcBef>
                <a:spcPts val="200"/>
              </a:spcBef>
              <a:spcAft>
                <a:spcPts val="200"/>
              </a:spcAft>
            </a:pPr>
            <a:r>
              <a:rPr lang="en-US" sz="1600" dirty="0">
                <a:solidFill>
                  <a:schemeClr val="accent1">
                    <a:lumMod val="75000"/>
                  </a:schemeClr>
                </a:solidFill>
              </a:rPr>
              <a:t>Drive HUD &amp; CoC data standards to expand accuracy of community’s data quality  </a:t>
            </a:r>
          </a:p>
          <a:p>
            <a:pPr algn="ctr">
              <a:spcBef>
                <a:spcPts val="200"/>
              </a:spcBef>
              <a:spcAft>
                <a:spcPts val="200"/>
              </a:spcAft>
            </a:pPr>
            <a:endParaRPr lang="en-US" sz="1600" dirty="0">
              <a:solidFill>
                <a:schemeClr val="accent1">
                  <a:lumMod val="75000"/>
                </a:schemeClr>
              </a:solidFill>
            </a:endParaRPr>
          </a:p>
        </p:txBody>
      </p:sp>
      <p:sp>
        <p:nvSpPr>
          <p:cNvPr id="26" name="Rectangle 25">
            <a:extLst>
              <a:ext uri="{FF2B5EF4-FFF2-40B4-BE49-F238E27FC236}">
                <a16:creationId xmlns:a16="http://schemas.microsoft.com/office/drawing/2014/main" id="{25A20319-751B-43B2-A411-F3BAAE398872}"/>
              </a:ext>
            </a:extLst>
          </p:cNvPr>
          <p:cNvSpPr/>
          <p:nvPr/>
        </p:nvSpPr>
        <p:spPr>
          <a:xfrm>
            <a:off x="69428" y="1221441"/>
            <a:ext cx="2937542" cy="178552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Bef>
                <a:spcPts val="300"/>
              </a:spcBef>
              <a:spcAft>
                <a:spcPts val="300"/>
              </a:spcAft>
            </a:pPr>
            <a:r>
              <a:rPr lang="en-US" b="1" cap="all" spc="100" dirty="0">
                <a:solidFill>
                  <a:srgbClr val="92D050"/>
                </a:solidFill>
                <a:latin typeface="Calibri" panose="020F0502020204030204" pitchFamily="34" charset="0"/>
                <a:ea typeface="Calibri" panose="020F0502020204030204" pitchFamily="34" charset="0"/>
                <a:cs typeface="Times New Roman" panose="02020603050405020304" pitchFamily="18" charset="0"/>
              </a:rPr>
              <a:t>DATA ANALYTICS</a:t>
            </a:r>
          </a:p>
          <a:p>
            <a:pPr algn="ctr">
              <a:lnSpc>
                <a:spcPct val="107000"/>
              </a:lnSpc>
              <a:spcBef>
                <a:spcPts val="300"/>
              </a:spcBef>
              <a:spcAft>
                <a:spcPts val="300"/>
              </a:spcAft>
            </a:pPr>
            <a:endParaRPr lang="en-US" sz="1200" b="1" cap="all" spc="100" dirty="0">
              <a:solidFill>
                <a:srgbClr val="92D05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300"/>
              </a:spcBef>
              <a:spcAft>
                <a:spcPts val="300"/>
              </a:spcAft>
            </a:pPr>
            <a:endParaRPr lang="en-US" b="1" cap="all" spc="100" dirty="0">
              <a:solidFill>
                <a:srgbClr val="92D05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300"/>
              </a:spcBef>
              <a:spcAft>
                <a:spcPts val="300"/>
              </a:spcAft>
            </a:pPr>
            <a:endParaRPr lang="en-US" b="1" cap="all" spc="100" dirty="0">
              <a:solidFill>
                <a:srgbClr val="92D05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300"/>
              </a:spcBef>
              <a:spcAft>
                <a:spcPts val="300"/>
              </a:spcAft>
            </a:pPr>
            <a:endParaRPr lang="en-US" b="1" cap="all" spc="100" dirty="0">
              <a:solidFill>
                <a:srgbClr val="92D05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a:extLst>
              <a:ext uri="{FF2B5EF4-FFF2-40B4-BE49-F238E27FC236}">
                <a16:creationId xmlns:a16="http://schemas.microsoft.com/office/drawing/2014/main" id="{0E1CE0BD-CD58-4D8A-B1BC-2936A33F9FDD}"/>
              </a:ext>
            </a:extLst>
          </p:cNvPr>
          <p:cNvSpPr/>
          <p:nvPr/>
        </p:nvSpPr>
        <p:spPr>
          <a:xfrm>
            <a:off x="3110602" y="1221441"/>
            <a:ext cx="2937542" cy="178552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Bef>
                <a:spcPts val="300"/>
              </a:spcBef>
              <a:spcAft>
                <a:spcPts val="300"/>
              </a:spcAft>
            </a:pPr>
            <a:r>
              <a:rPr lang="en-US" b="1" cap="all" spc="50" dirty="0">
                <a:solidFill>
                  <a:srgbClr val="A20000"/>
                </a:solidFill>
                <a:latin typeface="Calibri" panose="020F0502020204030204" pitchFamily="34" charset="0"/>
                <a:ea typeface="Calibri" panose="020F0502020204030204" pitchFamily="34" charset="0"/>
                <a:cs typeface="Times New Roman" panose="02020603050405020304" pitchFamily="18" charset="0"/>
              </a:rPr>
              <a:t>DATA QUALITY</a:t>
            </a:r>
          </a:p>
          <a:p>
            <a:pPr algn="ctr">
              <a:lnSpc>
                <a:spcPct val="107000"/>
              </a:lnSpc>
              <a:spcBef>
                <a:spcPts val="300"/>
              </a:spcBef>
              <a:spcAft>
                <a:spcPts val="300"/>
              </a:spcAft>
            </a:pPr>
            <a:endParaRPr lang="en-US" b="1" cap="all" spc="50" dirty="0">
              <a:solidFill>
                <a:srgbClr val="A2000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300"/>
              </a:spcBef>
              <a:spcAft>
                <a:spcPts val="300"/>
              </a:spcAft>
            </a:pPr>
            <a:endParaRPr lang="en-US" b="1" cap="all" spc="50" dirty="0">
              <a:solidFill>
                <a:srgbClr val="A2000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300"/>
              </a:spcBef>
              <a:spcAft>
                <a:spcPts val="300"/>
              </a:spcAft>
            </a:pPr>
            <a:endParaRPr lang="en-US" b="1" cap="all" spc="50" dirty="0">
              <a:solidFill>
                <a:srgbClr val="A20000"/>
              </a:solidFill>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Bef>
                <a:spcPts val="300"/>
              </a:spcBef>
              <a:spcAft>
                <a:spcPts val="300"/>
              </a:spcAft>
            </a:pPr>
            <a:endParaRPr lang="en-US" sz="1200" b="1" cap="all" spc="50" dirty="0">
              <a:solidFill>
                <a:srgbClr val="A2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 Box 2">
            <a:extLst>
              <a:ext uri="{FF2B5EF4-FFF2-40B4-BE49-F238E27FC236}">
                <a16:creationId xmlns:a16="http://schemas.microsoft.com/office/drawing/2014/main" id="{1AFD3117-2F47-4DB0-8453-BCDF1AADEB38}"/>
              </a:ext>
            </a:extLst>
          </p:cNvPr>
          <p:cNvSpPr txBox="1">
            <a:spLocks noChangeArrowheads="1"/>
          </p:cNvSpPr>
          <p:nvPr/>
        </p:nvSpPr>
        <p:spPr bwMode="auto">
          <a:xfrm>
            <a:off x="6131210" y="3084696"/>
            <a:ext cx="2937543" cy="3773303"/>
          </a:xfrm>
          <a:prstGeom prst="rect">
            <a:avLst/>
          </a:prstGeom>
          <a:solidFill>
            <a:srgbClr val="F9F9F9"/>
          </a:solidFill>
          <a:ln w="12700">
            <a:noFill/>
            <a:miter lim="800000"/>
            <a:headEnd/>
            <a:tailEnd/>
          </a:ln>
        </p:spPr>
        <p:txBody>
          <a:bodyPr rot="0" vert="horz" wrap="square" lIns="91440" tIns="45720" rIns="91440" bIns="45720" anchor="t" anchorCtr="0">
            <a:noAutofit/>
          </a:bodyPr>
          <a:lstStyle/>
          <a:p>
            <a:pPr algn="ctr">
              <a:spcBef>
                <a:spcPts val="200"/>
              </a:spcBef>
              <a:spcAft>
                <a:spcPts val="200"/>
              </a:spcAft>
            </a:pPr>
            <a:r>
              <a:rPr lang="en-US" sz="1600" dirty="0">
                <a:solidFill>
                  <a:schemeClr val="accent1">
                    <a:lumMod val="75000"/>
                  </a:schemeClr>
                </a:solidFill>
              </a:rPr>
              <a:t>Introduce recertification process for all Super Users to complete by December &amp; define project workflows to shape new HMIS product development</a:t>
            </a:r>
          </a:p>
          <a:p>
            <a:pPr algn="ctr">
              <a:spcBef>
                <a:spcPts val="200"/>
              </a:spcBef>
              <a:spcAft>
                <a:spcPts val="200"/>
              </a:spcAft>
            </a:pPr>
            <a:endParaRPr lang="en-US" sz="1600" dirty="0">
              <a:solidFill>
                <a:schemeClr val="accent1">
                  <a:lumMod val="75000"/>
                </a:schemeClr>
              </a:solidFill>
            </a:endParaRPr>
          </a:p>
        </p:txBody>
      </p:sp>
      <p:pic>
        <p:nvPicPr>
          <p:cNvPr id="44" name="Picture 43">
            <a:extLst>
              <a:ext uri="{FF2B5EF4-FFF2-40B4-BE49-F238E27FC236}">
                <a16:creationId xmlns:a16="http://schemas.microsoft.com/office/drawing/2014/main" id="{57847999-D1E3-4F67-B949-629C4E08F8A3}"/>
              </a:ext>
            </a:extLst>
          </p:cNvPr>
          <p:cNvPicPr>
            <a:picLocks noChangeAspect="1"/>
          </p:cNvPicPr>
          <p:nvPr/>
        </p:nvPicPr>
        <p:blipFill rotWithShape="1">
          <a:blip r:embed="rId2"/>
          <a:srcRect t="7202" r="73619" b="15330"/>
          <a:stretch/>
        </p:blipFill>
        <p:spPr>
          <a:xfrm>
            <a:off x="537647" y="1662910"/>
            <a:ext cx="1895881" cy="1223597"/>
          </a:xfrm>
          <a:prstGeom prst="rect">
            <a:avLst/>
          </a:prstGeom>
        </p:spPr>
      </p:pic>
      <p:pic>
        <p:nvPicPr>
          <p:cNvPr id="45" name="Picture 44">
            <a:extLst>
              <a:ext uri="{FF2B5EF4-FFF2-40B4-BE49-F238E27FC236}">
                <a16:creationId xmlns:a16="http://schemas.microsoft.com/office/drawing/2014/main" id="{B4654CF9-F4A4-41D5-8D1C-91129E3C344B}"/>
              </a:ext>
            </a:extLst>
          </p:cNvPr>
          <p:cNvPicPr>
            <a:picLocks noChangeAspect="1"/>
          </p:cNvPicPr>
          <p:nvPr/>
        </p:nvPicPr>
        <p:blipFill rotWithShape="1">
          <a:blip r:embed="rId3"/>
          <a:srcRect t="12007" r="81598"/>
          <a:stretch/>
        </p:blipFill>
        <p:spPr>
          <a:xfrm>
            <a:off x="3781643" y="1662909"/>
            <a:ext cx="1431496" cy="1223597"/>
          </a:xfrm>
          <a:prstGeom prst="rect">
            <a:avLst/>
          </a:prstGeom>
        </p:spPr>
      </p:pic>
      <p:pic>
        <p:nvPicPr>
          <p:cNvPr id="46" name="Picture 45">
            <a:extLst>
              <a:ext uri="{FF2B5EF4-FFF2-40B4-BE49-F238E27FC236}">
                <a16:creationId xmlns:a16="http://schemas.microsoft.com/office/drawing/2014/main" id="{06B24812-0CA2-42E6-9D19-7C7C494A9971}"/>
              </a:ext>
            </a:extLst>
          </p:cNvPr>
          <p:cNvPicPr>
            <a:picLocks noChangeAspect="1"/>
          </p:cNvPicPr>
          <p:nvPr/>
        </p:nvPicPr>
        <p:blipFill rotWithShape="1">
          <a:blip r:embed="rId4"/>
          <a:srcRect t="7369" r="77222" b="5389"/>
          <a:stretch/>
        </p:blipFill>
        <p:spPr>
          <a:xfrm>
            <a:off x="6713957" y="1624006"/>
            <a:ext cx="1623424" cy="1337885"/>
          </a:xfrm>
          <a:prstGeom prst="rect">
            <a:avLst/>
          </a:prstGeom>
        </p:spPr>
      </p:pic>
      <p:pic>
        <p:nvPicPr>
          <p:cNvPr id="47" name="Picture 46">
            <a:extLst>
              <a:ext uri="{FF2B5EF4-FFF2-40B4-BE49-F238E27FC236}">
                <a16:creationId xmlns:a16="http://schemas.microsoft.com/office/drawing/2014/main" id="{9B91223F-A38C-4CC8-B244-4941A0FA8C66}"/>
              </a:ext>
            </a:extLst>
          </p:cNvPr>
          <p:cNvPicPr>
            <a:picLocks noChangeAspect="1"/>
          </p:cNvPicPr>
          <p:nvPr/>
        </p:nvPicPr>
        <p:blipFill rotWithShape="1">
          <a:blip r:embed="rId5"/>
          <a:srcRect l="1895" t="11528" r="79877" b="4379"/>
          <a:stretch/>
        </p:blipFill>
        <p:spPr>
          <a:xfrm>
            <a:off x="10034678" y="1670269"/>
            <a:ext cx="1156176" cy="1291622"/>
          </a:xfrm>
          <a:prstGeom prst="rect">
            <a:avLst/>
          </a:prstGeom>
        </p:spPr>
      </p:pic>
      <p:sp>
        <p:nvSpPr>
          <p:cNvPr id="48" name="Text Box 2">
            <a:extLst>
              <a:ext uri="{FF2B5EF4-FFF2-40B4-BE49-F238E27FC236}">
                <a16:creationId xmlns:a16="http://schemas.microsoft.com/office/drawing/2014/main" id="{D0410B2D-3CD3-42AB-8597-2803E8E30B98}"/>
              </a:ext>
            </a:extLst>
          </p:cNvPr>
          <p:cNvSpPr txBox="1">
            <a:spLocks noChangeArrowheads="1"/>
          </p:cNvSpPr>
          <p:nvPr/>
        </p:nvSpPr>
        <p:spPr bwMode="auto">
          <a:xfrm>
            <a:off x="9159649" y="3085864"/>
            <a:ext cx="2937543" cy="3772136"/>
          </a:xfrm>
          <a:prstGeom prst="rect">
            <a:avLst/>
          </a:prstGeom>
          <a:solidFill>
            <a:srgbClr val="F9F9F9"/>
          </a:solidFill>
          <a:ln w="12700">
            <a:noFill/>
            <a:miter lim="800000"/>
            <a:headEnd/>
            <a:tailEnd/>
          </a:ln>
        </p:spPr>
        <p:txBody>
          <a:bodyPr rot="0" vert="horz" wrap="square" lIns="91440" tIns="45720" rIns="91440" bIns="45720" anchor="t" anchorCtr="0">
            <a:noAutofit/>
          </a:bodyPr>
          <a:lstStyle/>
          <a:p>
            <a:pPr algn="ctr">
              <a:spcBef>
                <a:spcPts val="200"/>
              </a:spcBef>
              <a:spcAft>
                <a:spcPts val="200"/>
              </a:spcAft>
            </a:pPr>
            <a:r>
              <a:rPr lang="en-US" sz="1600" dirty="0">
                <a:solidFill>
                  <a:schemeClr val="accent1">
                    <a:lumMod val="75000"/>
                  </a:schemeClr>
                </a:solidFill>
              </a:rPr>
              <a:t>Unveil pre- and post-curriculum End User training by the late summer</a:t>
            </a:r>
            <a:endParaRPr lang="en-US" sz="1600" b="1" dirty="0">
              <a:solidFill>
                <a:schemeClr val="accent1">
                  <a:lumMod val="75000"/>
                </a:schemeClr>
              </a:solidFill>
            </a:endParaRPr>
          </a:p>
        </p:txBody>
      </p:sp>
      <p:sp>
        <p:nvSpPr>
          <p:cNvPr id="22" name="Text Box 2">
            <a:extLst>
              <a:ext uri="{FF2B5EF4-FFF2-40B4-BE49-F238E27FC236}">
                <a16:creationId xmlns:a16="http://schemas.microsoft.com/office/drawing/2014/main" id="{82741768-45F2-41A2-9700-6C47306EBE40}"/>
              </a:ext>
            </a:extLst>
          </p:cNvPr>
          <p:cNvSpPr txBox="1">
            <a:spLocks noChangeArrowheads="1"/>
          </p:cNvSpPr>
          <p:nvPr/>
        </p:nvSpPr>
        <p:spPr bwMode="auto">
          <a:xfrm>
            <a:off x="69427" y="742736"/>
            <a:ext cx="10032936" cy="293226"/>
          </a:xfrm>
          <a:prstGeom prst="rect">
            <a:avLst/>
          </a:prstGeom>
          <a:noFill/>
          <a:ln w="9525">
            <a:noFill/>
            <a:miter lim="800000"/>
            <a:headEnd/>
            <a:tailEnd/>
          </a:ln>
          <a:effectLst>
            <a:outerShdw blurRad="50800" dist="50800" dir="5400000" algn="ctr" rotWithShape="0">
              <a:srgbClr val="000000">
                <a:alpha val="0"/>
              </a:srgbClr>
            </a:outerShdw>
          </a:effectLst>
        </p:spPr>
        <p:txBody>
          <a:bodyPr rot="0" vert="horz" wrap="square" lIns="91440" tIns="45720" rIns="91440" bIns="45720" anchor="t" anchorCtr="0">
            <a:noAutofit/>
          </a:bodyPr>
          <a:lstStyle/>
          <a:p>
            <a:pPr algn="just">
              <a:lnSpc>
                <a:spcPct val="50000"/>
              </a:lnSpc>
              <a:spcBef>
                <a:spcPts val="3600"/>
              </a:spcBef>
              <a:spcAft>
                <a:spcPts val="600"/>
              </a:spcAft>
            </a:pPr>
            <a:r>
              <a:rPr lang="en-US" sz="3300" b="1" spc="160" dirty="0">
                <a:solidFill>
                  <a:srgbClr val="00458A"/>
                </a:solidFill>
                <a:effectLst>
                  <a:outerShdw blurRad="50800" dist="50800" dir="5400000" sx="0" sy="0" algn="ctr">
                    <a:srgbClr val="000000">
                      <a:alpha val="0"/>
                    </a:srgbClr>
                  </a:outerShdw>
                </a:effectLst>
                <a:latin typeface="Calibri" panose="020F0502020204030204" pitchFamily="34" charset="0"/>
                <a:ea typeface="Calibri" panose="020F0502020204030204" pitchFamily="34" charset="0"/>
                <a:cs typeface="Calibri" panose="020F0502020204030204" pitchFamily="34" charset="0"/>
              </a:rPr>
              <a:t>HMIS SUBCOMMITTEES – NEXT STEPS </a:t>
            </a:r>
            <a:endParaRPr lang="en-US" sz="3300" b="1" spc="16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Picture 23">
            <a:extLst>
              <a:ext uri="{FF2B5EF4-FFF2-40B4-BE49-F238E27FC236}">
                <a16:creationId xmlns:a16="http://schemas.microsoft.com/office/drawing/2014/main" id="{E5F28D11-DD94-44E3-95DC-19C6514C8121}"/>
              </a:ext>
            </a:extLst>
          </p:cNvPr>
          <p:cNvPicPr/>
          <p:nvPr/>
        </p:nvPicPr>
        <p:blipFill rotWithShape="1">
          <a:blip r:embed="rId6" cstate="print">
            <a:duotone>
              <a:schemeClr val="bg2">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4070"/>
          <a:stretch/>
        </p:blipFill>
        <p:spPr bwMode="auto">
          <a:xfrm>
            <a:off x="9495692" y="0"/>
            <a:ext cx="2696307" cy="1042970"/>
          </a:xfrm>
          <a:prstGeom prst="rect">
            <a:avLst/>
          </a:prstGeom>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473075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30"/>
                                        </p:tgtEl>
                                      </p:cBhvr>
                                    </p:animEffect>
                                    <p:set>
                                      <p:cBhvr>
                                        <p:cTn id="12" dur="1" fill="hold">
                                          <p:stCondLst>
                                            <p:cond delay="499"/>
                                          </p:stCondLst>
                                        </p:cTn>
                                        <p:tgtEl>
                                          <p:spTgt spid="3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40"/>
                                        </p:tgtEl>
                                      </p:cBhvr>
                                    </p:animEffect>
                                    <p:set>
                                      <p:cBhvr>
                                        <p:cTn id="32" dur="1" fill="hold">
                                          <p:stCondLst>
                                            <p:cond delay="499"/>
                                          </p:stCondLst>
                                        </p:cTn>
                                        <p:tgtEl>
                                          <p:spTgt spid="4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48"/>
                                        </p:tgtEl>
                                      </p:cBhvr>
                                    </p:animEffect>
                                    <p:set>
                                      <p:cBhvr>
                                        <p:cTn id="42" dur="1" fill="hold">
                                          <p:stCondLst>
                                            <p:cond delay="499"/>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2" grpId="0" animBg="1"/>
      <p:bldP spid="32" grpId="1" animBg="1"/>
      <p:bldP spid="40" grpId="0" animBg="1"/>
      <p:bldP spid="40" grpId="1" animBg="1"/>
      <p:bldP spid="48" grpId="0" animBg="1"/>
      <p:bldP spid="4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FCCAFA-EB51-46A7-8A4F-61114DDBA803}"/>
              </a:ext>
            </a:extLst>
          </p:cNvPr>
          <p:cNvSpPr/>
          <p:nvPr/>
        </p:nvSpPr>
        <p:spPr>
          <a:xfrm>
            <a:off x="183865" y="1132205"/>
            <a:ext cx="5750630" cy="572579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2E058C2-B1D6-445E-9769-4D5B13FE11F9}"/>
              </a:ext>
            </a:extLst>
          </p:cNvPr>
          <p:cNvSpPr/>
          <p:nvPr/>
        </p:nvSpPr>
        <p:spPr>
          <a:xfrm>
            <a:off x="0" y="1042970"/>
            <a:ext cx="12191999" cy="89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Text Box 2">
            <a:extLst>
              <a:ext uri="{FF2B5EF4-FFF2-40B4-BE49-F238E27FC236}">
                <a16:creationId xmlns:a16="http://schemas.microsoft.com/office/drawing/2014/main" id="{82741768-45F2-41A2-9700-6C47306EBE40}"/>
              </a:ext>
            </a:extLst>
          </p:cNvPr>
          <p:cNvSpPr txBox="1">
            <a:spLocks noChangeArrowheads="1"/>
          </p:cNvSpPr>
          <p:nvPr/>
        </p:nvSpPr>
        <p:spPr bwMode="auto">
          <a:xfrm>
            <a:off x="69427" y="742736"/>
            <a:ext cx="10032936" cy="293226"/>
          </a:xfrm>
          <a:prstGeom prst="rect">
            <a:avLst/>
          </a:prstGeom>
          <a:noFill/>
          <a:ln w="9525">
            <a:noFill/>
            <a:miter lim="800000"/>
            <a:headEnd/>
            <a:tailEnd/>
          </a:ln>
          <a:effectLst>
            <a:outerShdw blurRad="50800" dist="50800" dir="5400000" algn="ctr" rotWithShape="0">
              <a:srgbClr val="000000">
                <a:alpha val="0"/>
              </a:srgbClr>
            </a:outerShdw>
          </a:effectLst>
        </p:spPr>
        <p:txBody>
          <a:bodyPr rot="0" vert="horz" wrap="square" lIns="91440" tIns="45720" rIns="91440" bIns="45720" anchor="t" anchorCtr="0">
            <a:noAutofit/>
          </a:bodyPr>
          <a:lstStyle/>
          <a:p>
            <a:pPr marL="0" marR="0" algn="just">
              <a:lnSpc>
                <a:spcPct val="50000"/>
              </a:lnSpc>
              <a:spcBef>
                <a:spcPts val="3600"/>
              </a:spcBef>
              <a:spcAft>
                <a:spcPts val="600"/>
              </a:spcAft>
            </a:pPr>
            <a:r>
              <a:rPr lang="en-US" sz="3300" b="1" spc="160" dirty="0">
                <a:solidFill>
                  <a:srgbClr val="00458A"/>
                </a:solidFill>
                <a:effectLst>
                  <a:outerShdw blurRad="50800" dist="50800" dir="5400000" sx="0" sy="0" algn="ctr">
                    <a:srgbClr val="000000">
                      <a:alpha val="0"/>
                    </a:srgbClr>
                  </a:outerShdw>
                </a:effectLst>
                <a:latin typeface="Calibri" panose="020F0502020204030204" pitchFamily="34" charset="0"/>
                <a:ea typeface="Calibri" panose="020F0502020204030204" pitchFamily="34" charset="0"/>
                <a:cs typeface="Calibri" panose="020F0502020204030204" pitchFamily="34" charset="0"/>
              </a:rPr>
              <a:t>BUILT FOR ZERO</a:t>
            </a:r>
            <a:endParaRPr lang="en-US" sz="3300" b="1" spc="16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0773C1A4-59BB-4103-9AA3-FC8535B2F03A}"/>
              </a:ext>
            </a:extLst>
          </p:cNvPr>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4070"/>
          <a:stretch/>
        </p:blipFill>
        <p:spPr bwMode="auto">
          <a:xfrm>
            <a:off x="9495692" y="0"/>
            <a:ext cx="2696307" cy="1042970"/>
          </a:xfrm>
          <a:prstGeom prst="rect">
            <a:avLst/>
          </a:prstGeom>
          <a:ln>
            <a:noFill/>
          </a:ln>
          <a:effectLst/>
          <a:extLst>
            <a:ext uri="{53640926-AAD7-44D8-BBD7-CCE9431645EC}">
              <a14:shadowObscured xmlns:a14="http://schemas.microsoft.com/office/drawing/2010/main"/>
            </a:ext>
          </a:extLst>
        </p:spPr>
      </p:pic>
      <p:pic>
        <p:nvPicPr>
          <p:cNvPr id="12" name="Content Placeholder 3">
            <a:extLst>
              <a:ext uri="{FF2B5EF4-FFF2-40B4-BE49-F238E27FC236}">
                <a16:creationId xmlns:a16="http://schemas.microsoft.com/office/drawing/2014/main" id="{FB9E3957-3A1C-4503-9F8A-38726C16AF28}"/>
              </a:ext>
            </a:extLst>
          </p:cNvPr>
          <p:cNvPicPr>
            <a:picLocks noChangeAspect="1"/>
          </p:cNvPicPr>
          <p:nvPr/>
        </p:nvPicPr>
        <p:blipFill rotWithShape="1">
          <a:blip r:embed="rId4">
            <a:duotone>
              <a:schemeClr val="accent1">
                <a:shade val="45000"/>
                <a:satMod val="135000"/>
              </a:schemeClr>
              <a:prstClr val="white"/>
            </a:duotone>
          </a:blip>
          <a:srcRect l="1470" t="2781" b="45540"/>
          <a:stretch/>
        </p:blipFill>
        <p:spPr>
          <a:xfrm>
            <a:off x="183865" y="1298970"/>
            <a:ext cx="5912134" cy="2664069"/>
          </a:xfrm>
          <a:prstGeom prst="rect">
            <a:avLst/>
          </a:prstGeom>
          <a:ln w="44450">
            <a:noFill/>
          </a:ln>
        </p:spPr>
      </p:pic>
      <p:pic>
        <p:nvPicPr>
          <p:cNvPr id="19" name="Content Placeholder 3">
            <a:extLst>
              <a:ext uri="{FF2B5EF4-FFF2-40B4-BE49-F238E27FC236}">
                <a16:creationId xmlns:a16="http://schemas.microsoft.com/office/drawing/2014/main" id="{89E2C348-77A5-48EF-B36D-F04E356FD2C1}"/>
              </a:ext>
            </a:extLst>
          </p:cNvPr>
          <p:cNvPicPr>
            <a:picLocks noChangeAspect="1"/>
          </p:cNvPicPr>
          <p:nvPr/>
        </p:nvPicPr>
        <p:blipFill rotWithShape="1">
          <a:blip r:embed="rId4">
            <a:duotone>
              <a:schemeClr val="accent1">
                <a:shade val="45000"/>
                <a:satMod val="135000"/>
              </a:schemeClr>
              <a:prstClr val="white"/>
            </a:duotone>
          </a:blip>
          <a:srcRect l="1470" t="62080" b="1264"/>
          <a:stretch/>
        </p:blipFill>
        <p:spPr>
          <a:xfrm>
            <a:off x="5934497" y="1230347"/>
            <a:ext cx="5912133" cy="1889656"/>
          </a:xfrm>
          <a:prstGeom prst="rect">
            <a:avLst/>
          </a:prstGeom>
          <a:ln w="44450">
            <a:noFill/>
          </a:ln>
        </p:spPr>
      </p:pic>
      <p:pic>
        <p:nvPicPr>
          <p:cNvPr id="15" name="Picture 14">
            <a:extLst>
              <a:ext uri="{FF2B5EF4-FFF2-40B4-BE49-F238E27FC236}">
                <a16:creationId xmlns:a16="http://schemas.microsoft.com/office/drawing/2014/main" id="{0BBC13CC-4538-402D-A859-56D52919F666}"/>
              </a:ext>
            </a:extLst>
          </p:cNvPr>
          <p:cNvPicPr>
            <a:picLocks noChangeAspect="1"/>
          </p:cNvPicPr>
          <p:nvPr/>
        </p:nvPicPr>
        <p:blipFill rotWithShape="1">
          <a:blip r:embed="rId5">
            <a:duotone>
              <a:schemeClr val="accent1">
                <a:shade val="45000"/>
                <a:satMod val="135000"/>
              </a:schemeClr>
              <a:prstClr val="white"/>
            </a:duotone>
          </a:blip>
          <a:srcRect t="2956"/>
          <a:stretch/>
        </p:blipFill>
        <p:spPr>
          <a:xfrm>
            <a:off x="5934496" y="3046199"/>
            <a:ext cx="6257503" cy="3263889"/>
          </a:xfrm>
          <a:prstGeom prst="rect">
            <a:avLst/>
          </a:prstGeom>
          <a:ln w="34925">
            <a:noFill/>
          </a:ln>
        </p:spPr>
      </p:pic>
      <p:pic>
        <p:nvPicPr>
          <p:cNvPr id="23" name="Picture 22">
            <a:extLst>
              <a:ext uri="{FF2B5EF4-FFF2-40B4-BE49-F238E27FC236}">
                <a16:creationId xmlns:a16="http://schemas.microsoft.com/office/drawing/2014/main" id="{5449BDAD-8201-4A18-AF6E-F59AF54FE383}"/>
              </a:ext>
            </a:extLst>
          </p:cNvPr>
          <p:cNvPicPr>
            <a:picLocks noChangeAspect="1"/>
          </p:cNvPicPr>
          <p:nvPr/>
        </p:nvPicPr>
        <p:blipFill rotWithShape="1">
          <a:blip r:embed="rId5">
            <a:duotone>
              <a:schemeClr val="accent1">
                <a:shade val="45000"/>
                <a:satMod val="135000"/>
              </a:schemeClr>
              <a:prstClr val="white"/>
            </a:duotone>
          </a:blip>
          <a:srcRect l="19067" t="2956" b="90194"/>
          <a:stretch/>
        </p:blipFill>
        <p:spPr>
          <a:xfrm>
            <a:off x="7455878" y="1290960"/>
            <a:ext cx="4736121" cy="230401"/>
          </a:xfrm>
          <a:prstGeom prst="rect">
            <a:avLst/>
          </a:prstGeom>
          <a:ln w="34925">
            <a:noFill/>
          </a:ln>
        </p:spPr>
      </p:pic>
    </p:spTree>
    <p:extLst>
      <p:ext uri="{BB962C8B-B14F-4D97-AF65-F5344CB8AC3E}">
        <p14:creationId xmlns:p14="http://schemas.microsoft.com/office/powerpoint/2010/main" val="381061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895DAFF-DE61-4559-A794-95A0BED7B2BC}"/>
              </a:ext>
            </a:extLst>
          </p:cNvPr>
          <p:cNvSpPr/>
          <p:nvPr/>
        </p:nvSpPr>
        <p:spPr>
          <a:xfrm>
            <a:off x="0" y="1253811"/>
            <a:ext cx="12191999" cy="1037492"/>
          </a:xfrm>
          <a:prstGeom prst="rect">
            <a:avLst/>
          </a:prstGeom>
          <a:gradFill flip="none" rotWithShape="1">
            <a:gsLst>
              <a:gs pos="0">
                <a:schemeClr val="accent1">
                  <a:lumMod val="89000"/>
                </a:schemeClr>
              </a:gs>
              <a:gs pos="0">
                <a:schemeClr val="bg1"/>
              </a:gs>
              <a:gs pos="85000">
                <a:schemeClr val="accent1">
                  <a:lumMod val="75000"/>
                </a:schemeClr>
              </a:gs>
              <a:gs pos="97000">
                <a:schemeClr val="accent1">
                  <a:lumMod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2E058C2-B1D6-445E-9769-4D5B13FE11F9}"/>
              </a:ext>
            </a:extLst>
          </p:cNvPr>
          <p:cNvSpPr/>
          <p:nvPr/>
        </p:nvSpPr>
        <p:spPr>
          <a:xfrm>
            <a:off x="0" y="1042970"/>
            <a:ext cx="12191999" cy="89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Text Box 2">
            <a:extLst>
              <a:ext uri="{FF2B5EF4-FFF2-40B4-BE49-F238E27FC236}">
                <a16:creationId xmlns:a16="http://schemas.microsoft.com/office/drawing/2014/main" id="{82741768-45F2-41A2-9700-6C47306EBE40}"/>
              </a:ext>
            </a:extLst>
          </p:cNvPr>
          <p:cNvSpPr txBox="1">
            <a:spLocks noChangeArrowheads="1"/>
          </p:cNvSpPr>
          <p:nvPr/>
        </p:nvSpPr>
        <p:spPr bwMode="auto">
          <a:xfrm>
            <a:off x="69427" y="742736"/>
            <a:ext cx="10032936" cy="293226"/>
          </a:xfrm>
          <a:prstGeom prst="rect">
            <a:avLst/>
          </a:prstGeom>
          <a:noFill/>
          <a:ln w="9525">
            <a:noFill/>
            <a:miter lim="800000"/>
            <a:headEnd/>
            <a:tailEnd/>
          </a:ln>
          <a:effectLst>
            <a:outerShdw blurRad="50800" dist="50800" dir="5400000" algn="ctr" rotWithShape="0">
              <a:srgbClr val="000000">
                <a:alpha val="0"/>
              </a:srgbClr>
            </a:outerShdw>
          </a:effectLst>
        </p:spPr>
        <p:txBody>
          <a:bodyPr rot="0" vert="horz" wrap="square" lIns="91440" tIns="45720" rIns="91440" bIns="45720" anchor="t" anchorCtr="0">
            <a:noAutofit/>
          </a:bodyPr>
          <a:lstStyle/>
          <a:p>
            <a:pPr marL="0" marR="0" algn="just">
              <a:lnSpc>
                <a:spcPct val="50000"/>
              </a:lnSpc>
              <a:spcBef>
                <a:spcPts val="3600"/>
              </a:spcBef>
              <a:spcAft>
                <a:spcPts val="600"/>
              </a:spcAft>
            </a:pPr>
            <a:r>
              <a:rPr lang="en-US" sz="3300" b="1" spc="160" dirty="0">
                <a:solidFill>
                  <a:srgbClr val="00458A"/>
                </a:solidFill>
                <a:effectLst>
                  <a:outerShdw blurRad="50800" dist="50800" dir="5400000" sx="0" sy="0" algn="ctr">
                    <a:srgbClr val="000000">
                      <a:alpha val="0"/>
                    </a:srgbClr>
                  </a:outerShdw>
                </a:effectLst>
                <a:latin typeface="Calibri" panose="020F0502020204030204" pitchFamily="34" charset="0"/>
                <a:ea typeface="Calibri" panose="020F0502020204030204" pitchFamily="34" charset="0"/>
                <a:cs typeface="Calibri" panose="020F0502020204030204" pitchFamily="34" charset="0"/>
              </a:rPr>
              <a:t>BUILT FOR ZERO</a:t>
            </a:r>
            <a:endParaRPr lang="en-US" sz="3300" b="1" spc="16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Content Placeholder 3">
            <a:extLst>
              <a:ext uri="{FF2B5EF4-FFF2-40B4-BE49-F238E27FC236}">
                <a16:creationId xmlns:a16="http://schemas.microsoft.com/office/drawing/2014/main" id="{42A82D31-2EE1-47B6-9602-4DF3CEA306C5}"/>
              </a:ext>
            </a:extLst>
          </p:cNvPr>
          <p:cNvPicPr>
            <a:picLocks noChangeAspect="1"/>
          </p:cNvPicPr>
          <p:nvPr/>
        </p:nvPicPr>
        <p:blipFill rotWithShape="1">
          <a:blip r:embed="rId2"/>
          <a:srcRect t="35435" r="48057" b="9691"/>
          <a:stretch/>
        </p:blipFill>
        <p:spPr>
          <a:xfrm>
            <a:off x="69427" y="2303585"/>
            <a:ext cx="6340165" cy="4512332"/>
          </a:xfrm>
          <a:prstGeom prst="rect">
            <a:avLst/>
          </a:prstGeom>
          <a:ln w="38100">
            <a:noFill/>
          </a:ln>
        </p:spPr>
      </p:pic>
      <p:pic>
        <p:nvPicPr>
          <p:cNvPr id="9" name="Picture 8">
            <a:extLst>
              <a:ext uri="{FF2B5EF4-FFF2-40B4-BE49-F238E27FC236}">
                <a16:creationId xmlns:a16="http://schemas.microsoft.com/office/drawing/2014/main" id="{B27C3093-36B5-4626-89F2-89A706BECF0C}"/>
              </a:ext>
            </a:extLst>
          </p:cNvPr>
          <p:cNvPicPr/>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4070"/>
          <a:stretch/>
        </p:blipFill>
        <p:spPr bwMode="auto">
          <a:xfrm>
            <a:off x="9495692" y="0"/>
            <a:ext cx="2696307" cy="1042970"/>
          </a:xfrm>
          <a:prstGeom prst="rect">
            <a:avLst/>
          </a:prstGeom>
          <a:ln>
            <a:noFill/>
          </a:ln>
          <a:effectLst/>
          <a:extLst>
            <a:ext uri="{53640926-AAD7-44D8-BBD7-CCE9431645EC}">
              <a14:shadowObscured xmlns:a14="http://schemas.microsoft.com/office/drawing/2010/main"/>
            </a:ext>
          </a:extLst>
        </p:spPr>
      </p:pic>
      <p:sp>
        <p:nvSpPr>
          <p:cNvPr id="2" name="Arrow: Pentagon 1">
            <a:extLst>
              <a:ext uri="{FF2B5EF4-FFF2-40B4-BE49-F238E27FC236}">
                <a16:creationId xmlns:a16="http://schemas.microsoft.com/office/drawing/2014/main" id="{283D3E8C-F6AC-49DF-BEE7-B3EB6BED4141}"/>
              </a:ext>
            </a:extLst>
          </p:cNvPr>
          <p:cNvSpPr/>
          <p:nvPr/>
        </p:nvSpPr>
        <p:spPr>
          <a:xfrm>
            <a:off x="1916724" y="1253811"/>
            <a:ext cx="2734407" cy="1037492"/>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t>BY-NAME LIST</a:t>
            </a:r>
          </a:p>
          <a:p>
            <a:pPr algn="ctr"/>
            <a:r>
              <a:rPr lang="en-US" sz="1200" i="1" dirty="0"/>
              <a:t>Achieve comprehensive, real-time, by-name list of all singles</a:t>
            </a:r>
          </a:p>
          <a:p>
            <a:pPr algn="ctr"/>
            <a:endParaRPr lang="en-US" sz="1200" i="1" dirty="0"/>
          </a:p>
        </p:txBody>
      </p:sp>
      <p:sp>
        <p:nvSpPr>
          <p:cNvPr id="3" name="Arrow: Chevron 2">
            <a:extLst>
              <a:ext uri="{FF2B5EF4-FFF2-40B4-BE49-F238E27FC236}">
                <a16:creationId xmlns:a16="http://schemas.microsoft.com/office/drawing/2014/main" id="{F33F0BD5-7715-404D-8906-8D23D6B32320}"/>
              </a:ext>
            </a:extLst>
          </p:cNvPr>
          <p:cNvSpPr/>
          <p:nvPr/>
        </p:nvSpPr>
        <p:spPr>
          <a:xfrm>
            <a:off x="4371331" y="1253811"/>
            <a:ext cx="2822330" cy="1037492"/>
          </a:xfrm>
          <a:prstGeom prst="chevron">
            <a:avLst/>
          </a:prstGeom>
          <a:solidFill>
            <a:srgbClr val="3E6D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REDUCE TO ZERO</a:t>
            </a:r>
          </a:p>
          <a:p>
            <a:pPr algn="ctr"/>
            <a:r>
              <a:rPr lang="en-US" sz="1200" i="1" dirty="0">
                <a:solidFill>
                  <a:schemeClr val="bg1"/>
                </a:solidFill>
              </a:rPr>
              <a:t>Drive monthly reductions in your actively homeless number</a:t>
            </a:r>
          </a:p>
        </p:txBody>
      </p:sp>
      <p:sp>
        <p:nvSpPr>
          <p:cNvPr id="14" name="Arrow: Chevron 13">
            <a:extLst>
              <a:ext uri="{FF2B5EF4-FFF2-40B4-BE49-F238E27FC236}">
                <a16:creationId xmlns:a16="http://schemas.microsoft.com/office/drawing/2014/main" id="{D03B39D6-3A3D-4A54-99AE-B7C6B976458F}"/>
              </a:ext>
            </a:extLst>
          </p:cNvPr>
          <p:cNvSpPr/>
          <p:nvPr/>
        </p:nvSpPr>
        <p:spPr>
          <a:xfrm>
            <a:off x="6870500" y="1253811"/>
            <a:ext cx="2822330" cy="1037492"/>
          </a:xfrm>
          <a:prstGeom prst="chevron">
            <a:avLst/>
          </a:prstGeom>
          <a:solidFill>
            <a:srgbClr val="6A8E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ZERO FOR ALL</a:t>
            </a:r>
          </a:p>
          <a:p>
            <a:pPr algn="ctr"/>
            <a:r>
              <a:rPr lang="en-US" sz="1200" i="1" dirty="0">
                <a:solidFill>
                  <a:schemeClr val="bg1"/>
                </a:solidFill>
              </a:rPr>
              <a:t>Sustain your gains while expanding to new populations</a:t>
            </a:r>
          </a:p>
        </p:txBody>
      </p:sp>
      <p:sp>
        <p:nvSpPr>
          <p:cNvPr id="23" name="Text Box 2">
            <a:extLst>
              <a:ext uri="{FF2B5EF4-FFF2-40B4-BE49-F238E27FC236}">
                <a16:creationId xmlns:a16="http://schemas.microsoft.com/office/drawing/2014/main" id="{A4D7B9A9-81F9-4CB5-AFDE-17912C22857F}"/>
              </a:ext>
            </a:extLst>
          </p:cNvPr>
          <p:cNvSpPr txBox="1">
            <a:spLocks noChangeArrowheads="1"/>
          </p:cNvSpPr>
          <p:nvPr/>
        </p:nvSpPr>
        <p:spPr bwMode="auto">
          <a:xfrm>
            <a:off x="6488722" y="2412908"/>
            <a:ext cx="5347580" cy="4260453"/>
          </a:xfrm>
          <a:prstGeom prst="rect">
            <a:avLst/>
          </a:prstGeom>
          <a:solidFill>
            <a:schemeClr val="accent1">
              <a:lumMod val="20000"/>
              <a:lumOff val="80000"/>
            </a:schemeClr>
          </a:solidFill>
          <a:ln w="12700">
            <a:noFill/>
            <a:miter lim="800000"/>
            <a:headEnd/>
            <a:tailEnd/>
          </a:ln>
        </p:spPr>
        <p:txBody>
          <a:bodyPr rot="0" vert="horz" wrap="square" lIns="91440" tIns="45720" rIns="91440" bIns="45720" anchor="t" anchorCtr="0">
            <a:noAutofit/>
          </a:bodyPr>
          <a:lstStyle/>
          <a:p>
            <a:pPr marL="57150" indent="0" algn="ctr">
              <a:buClr>
                <a:srgbClr val="0070C0"/>
              </a:buClr>
              <a:buNone/>
            </a:pPr>
            <a:endParaRPr lang="en-US" sz="1200" b="1" dirty="0">
              <a:solidFill>
                <a:schemeClr val="accent1">
                  <a:lumMod val="75000"/>
                </a:schemeClr>
              </a:solidFill>
            </a:endParaRPr>
          </a:p>
          <a:p>
            <a:pPr marL="57150" indent="0" algn="ctr">
              <a:buClr>
                <a:srgbClr val="0070C0"/>
              </a:buClr>
              <a:buNone/>
            </a:pPr>
            <a:r>
              <a:rPr lang="en-US" sz="1200" b="1" dirty="0">
                <a:solidFill>
                  <a:schemeClr val="accent1">
                    <a:lumMod val="75000"/>
                  </a:schemeClr>
                </a:solidFill>
              </a:rPr>
              <a:t>WHAT MAKES A BY-NAME LIST “QUALITY?”</a:t>
            </a:r>
          </a:p>
          <a:p>
            <a:pPr marL="57150" indent="0">
              <a:buClr>
                <a:srgbClr val="0070C0"/>
              </a:buClr>
              <a:buNone/>
            </a:pPr>
            <a:endParaRPr lang="en-US" sz="1200" b="1" dirty="0">
              <a:solidFill>
                <a:schemeClr val="accent1">
                  <a:lumMod val="75000"/>
                </a:schemeClr>
              </a:solidFill>
            </a:endParaRPr>
          </a:p>
          <a:p>
            <a:pPr marL="57150" indent="0">
              <a:buClr>
                <a:srgbClr val="0070C0"/>
              </a:buClr>
              <a:buNone/>
            </a:pPr>
            <a:r>
              <a:rPr lang="en-US" sz="1200" i="1" dirty="0">
                <a:solidFill>
                  <a:schemeClr val="accent1">
                    <a:lumMod val="75000"/>
                  </a:schemeClr>
                </a:solidFill>
              </a:rPr>
              <a:t>We’ve developed a 10-point scorecard that helps communities assess the quality and real-time nature of their by-name lists. The scorecard assesses broadly for three elements. </a:t>
            </a:r>
          </a:p>
          <a:p>
            <a:pPr marL="57150" indent="0">
              <a:buClr>
                <a:srgbClr val="0070C0"/>
              </a:buClr>
              <a:buNone/>
            </a:pPr>
            <a:endParaRPr lang="en-US" sz="1200" i="1" dirty="0">
              <a:solidFill>
                <a:schemeClr val="accent1">
                  <a:lumMod val="75000"/>
                </a:schemeClr>
              </a:solidFill>
            </a:endParaRPr>
          </a:p>
          <a:p>
            <a:pPr marL="57150" indent="0">
              <a:buClr>
                <a:srgbClr val="0070C0"/>
              </a:buClr>
              <a:buNone/>
            </a:pPr>
            <a:r>
              <a:rPr lang="en-US" sz="1200" i="1" dirty="0">
                <a:solidFill>
                  <a:schemeClr val="accent1">
                    <a:lumMod val="75000"/>
                  </a:schemeClr>
                </a:solidFill>
              </a:rPr>
              <a:t> </a:t>
            </a:r>
          </a:p>
          <a:p>
            <a:pPr marL="57150" indent="0">
              <a:buClr>
                <a:srgbClr val="0070C0"/>
              </a:buClr>
              <a:buNone/>
            </a:pPr>
            <a:endParaRPr lang="en-US" sz="600" i="1" dirty="0">
              <a:solidFill>
                <a:schemeClr val="accent1">
                  <a:lumMod val="75000"/>
                </a:schemeClr>
              </a:solidFill>
            </a:endParaRPr>
          </a:p>
          <a:p>
            <a:pPr marL="342900" indent="-285750">
              <a:buClr>
                <a:srgbClr val="0070C0"/>
              </a:buClr>
              <a:buFont typeface="Wingdings" panose="05000000000000000000" pitchFamily="2" charset="2"/>
              <a:buChar char="q"/>
            </a:pPr>
            <a:r>
              <a:rPr lang="en-US" sz="1200" dirty="0">
                <a:solidFill>
                  <a:schemeClr val="accent1">
                    <a:lumMod val="75000"/>
                  </a:schemeClr>
                </a:solidFill>
              </a:rPr>
              <a:t>All agencies and programs are represented</a:t>
            </a:r>
          </a:p>
          <a:p>
            <a:pPr marL="342900" indent="-285750">
              <a:spcAft>
                <a:spcPts val="1000"/>
              </a:spcAft>
              <a:buClr>
                <a:srgbClr val="0070C0"/>
              </a:buClr>
              <a:buFont typeface="Wingdings" panose="05000000000000000000" pitchFamily="2" charset="2"/>
              <a:buChar char="q"/>
            </a:pPr>
            <a:r>
              <a:rPr lang="en-US" sz="1200" dirty="0">
                <a:solidFill>
                  <a:schemeClr val="accent1">
                    <a:lumMod val="75000"/>
                  </a:schemeClr>
                </a:solidFill>
              </a:rPr>
              <a:t>List includes people sleeping in shelters and on the streets</a:t>
            </a:r>
          </a:p>
          <a:p>
            <a:pPr marL="342900" indent="-285750">
              <a:buClr>
                <a:srgbClr val="0070C0"/>
              </a:buClr>
              <a:buFont typeface="Wingdings" panose="05000000000000000000" pitchFamily="2" charset="2"/>
              <a:buChar char="q"/>
            </a:pPr>
            <a:endParaRPr lang="en-US" sz="1200" dirty="0">
              <a:solidFill>
                <a:schemeClr val="accent1">
                  <a:lumMod val="75000"/>
                </a:schemeClr>
              </a:solidFill>
            </a:endParaRPr>
          </a:p>
          <a:p>
            <a:pPr marL="57150">
              <a:buClr>
                <a:srgbClr val="0070C0"/>
              </a:buClr>
            </a:pPr>
            <a:endParaRPr lang="en-US" sz="300" dirty="0">
              <a:solidFill>
                <a:schemeClr val="accent1">
                  <a:lumMod val="75000"/>
                </a:schemeClr>
              </a:solidFill>
            </a:endParaRPr>
          </a:p>
          <a:p>
            <a:pPr marL="342900" indent="-285750">
              <a:buClr>
                <a:srgbClr val="0070C0"/>
              </a:buClr>
              <a:buFont typeface="Wingdings" panose="05000000000000000000" pitchFamily="2" charset="2"/>
              <a:buChar char="q"/>
            </a:pPr>
            <a:r>
              <a:rPr lang="en-US" sz="1200" dirty="0">
                <a:solidFill>
                  <a:schemeClr val="accent1">
                    <a:lumMod val="75000"/>
                  </a:schemeClr>
                </a:solidFill>
              </a:rPr>
              <a:t>List is updated monthly, at a minimum</a:t>
            </a:r>
          </a:p>
          <a:p>
            <a:pPr marL="342900" indent="-285750">
              <a:spcAft>
                <a:spcPts val="800"/>
              </a:spcAft>
              <a:buClr>
                <a:srgbClr val="0070C0"/>
              </a:buClr>
              <a:buFont typeface="Wingdings" panose="05000000000000000000" pitchFamily="2" charset="2"/>
              <a:buChar char="q"/>
            </a:pPr>
            <a:r>
              <a:rPr lang="en-US" sz="1200" dirty="0">
                <a:solidFill>
                  <a:schemeClr val="accent1">
                    <a:lumMod val="75000"/>
                  </a:schemeClr>
                </a:solidFill>
              </a:rPr>
              <a:t>As people’s housing status changes, those changes are reflected on the list</a:t>
            </a:r>
          </a:p>
          <a:p>
            <a:pPr marL="57150">
              <a:buClr>
                <a:srgbClr val="0070C0"/>
              </a:buClr>
            </a:pPr>
            <a:endParaRPr lang="en-US" sz="1200" dirty="0">
              <a:solidFill>
                <a:schemeClr val="accent1">
                  <a:lumMod val="75000"/>
                </a:schemeClr>
              </a:solidFill>
            </a:endParaRPr>
          </a:p>
          <a:p>
            <a:pPr marL="57150">
              <a:buClr>
                <a:srgbClr val="0070C0"/>
              </a:buClr>
            </a:pPr>
            <a:endParaRPr lang="en-US" sz="400" dirty="0">
              <a:solidFill>
                <a:schemeClr val="accent1">
                  <a:lumMod val="75000"/>
                </a:schemeClr>
              </a:solidFill>
            </a:endParaRPr>
          </a:p>
          <a:p>
            <a:pPr marL="342900" indent="-285750">
              <a:buClr>
                <a:srgbClr val="0070C0"/>
              </a:buClr>
              <a:buFont typeface="Wingdings" panose="05000000000000000000" pitchFamily="2" charset="2"/>
              <a:buChar char="q"/>
            </a:pPr>
            <a:r>
              <a:rPr lang="en-US" sz="1200" dirty="0">
                <a:solidFill>
                  <a:schemeClr val="accent1">
                    <a:lumMod val="75000"/>
                  </a:schemeClr>
                </a:solidFill>
              </a:rPr>
              <a:t>Each person has a file that includes their name, history, health and housing needs</a:t>
            </a:r>
          </a:p>
          <a:p>
            <a:pPr marL="342900" indent="-285750">
              <a:buClr>
                <a:srgbClr val="0070C0"/>
              </a:buClr>
              <a:buFont typeface="Wingdings" panose="05000000000000000000" pitchFamily="2" charset="2"/>
              <a:buChar char="q"/>
            </a:pPr>
            <a:r>
              <a:rPr lang="en-US" sz="1200" dirty="0">
                <a:solidFill>
                  <a:schemeClr val="accent1">
                    <a:lumMod val="75000"/>
                  </a:schemeClr>
                </a:solidFill>
              </a:rPr>
              <a:t>Each person can be followed through the system to ensure they get the help they need</a:t>
            </a:r>
          </a:p>
        </p:txBody>
      </p:sp>
      <p:sp>
        <p:nvSpPr>
          <p:cNvPr id="5" name="Rectangle 4">
            <a:extLst>
              <a:ext uri="{FF2B5EF4-FFF2-40B4-BE49-F238E27FC236}">
                <a16:creationId xmlns:a16="http://schemas.microsoft.com/office/drawing/2014/main" id="{A44BD432-CD35-47DB-9816-5F66C6159104}"/>
              </a:ext>
            </a:extLst>
          </p:cNvPr>
          <p:cNvSpPr/>
          <p:nvPr/>
        </p:nvSpPr>
        <p:spPr>
          <a:xfrm>
            <a:off x="6646976" y="3820957"/>
            <a:ext cx="1644170" cy="181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t>FULL COVERAGE</a:t>
            </a:r>
          </a:p>
        </p:txBody>
      </p:sp>
      <p:sp>
        <p:nvSpPr>
          <p:cNvPr id="26" name="Rectangle 25">
            <a:extLst>
              <a:ext uri="{FF2B5EF4-FFF2-40B4-BE49-F238E27FC236}">
                <a16:creationId xmlns:a16="http://schemas.microsoft.com/office/drawing/2014/main" id="{09B80CE8-691C-4ED5-9B07-EA39685DC615}"/>
              </a:ext>
            </a:extLst>
          </p:cNvPr>
          <p:cNvSpPr/>
          <p:nvPr/>
        </p:nvSpPr>
        <p:spPr>
          <a:xfrm>
            <a:off x="6646976" y="4539677"/>
            <a:ext cx="1644170" cy="18164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t>IMPROVED SYSTEMS</a:t>
            </a:r>
          </a:p>
        </p:txBody>
      </p:sp>
      <p:sp>
        <p:nvSpPr>
          <p:cNvPr id="27" name="Rectangle 26">
            <a:extLst>
              <a:ext uri="{FF2B5EF4-FFF2-40B4-BE49-F238E27FC236}">
                <a16:creationId xmlns:a16="http://schemas.microsoft.com/office/drawing/2014/main" id="{89D8F1E4-483A-401F-9ECD-C23340E36765}"/>
              </a:ext>
            </a:extLst>
          </p:cNvPr>
          <p:cNvSpPr/>
          <p:nvPr/>
        </p:nvSpPr>
        <p:spPr>
          <a:xfrm>
            <a:off x="6646976" y="5258397"/>
            <a:ext cx="1644170" cy="181641"/>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t>RESOURCE ADVOCACY</a:t>
            </a:r>
          </a:p>
        </p:txBody>
      </p:sp>
    </p:spTree>
    <p:extLst>
      <p:ext uri="{BB962C8B-B14F-4D97-AF65-F5344CB8AC3E}">
        <p14:creationId xmlns:p14="http://schemas.microsoft.com/office/powerpoint/2010/main" val="2841437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2">
            <a:extLst>
              <a:ext uri="{FF2B5EF4-FFF2-40B4-BE49-F238E27FC236}">
                <a16:creationId xmlns:a16="http://schemas.microsoft.com/office/drawing/2014/main" id="{9BAE969C-0234-453B-961F-99B043409EB2}"/>
              </a:ext>
            </a:extLst>
          </p:cNvPr>
          <p:cNvSpPr txBox="1">
            <a:spLocks noChangeArrowheads="1"/>
          </p:cNvSpPr>
          <p:nvPr/>
        </p:nvSpPr>
        <p:spPr bwMode="auto">
          <a:xfrm>
            <a:off x="-5" y="1132206"/>
            <a:ext cx="12192000" cy="5725794"/>
          </a:xfrm>
          <a:prstGeom prst="rect">
            <a:avLst/>
          </a:prstGeom>
          <a:solidFill>
            <a:schemeClr val="bg1">
              <a:lumMod val="95000"/>
            </a:schemeClr>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pPr>
            <a:endParaRPr lang="en-US" sz="1200"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62E058C2-B1D6-445E-9769-4D5B13FE11F9}"/>
              </a:ext>
            </a:extLst>
          </p:cNvPr>
          <p:cNvSpPr/>
          <p:nvPr/>
        </p:nvSpPr>
        <p:spPr>
          <a:xfrm>
            <a:off x="0" y="1042970"/>
            <a:ext cx="12191999" cy="89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Text Box 2">
            <a:extLst>
              <a:ext uri="{FF2B5EF4-FFF2-40B4-BE49-F238E27FC236}">
                <a16:creationId xmlns:a16="http://schemas.microsoft.com/office/drawing/2014/main" id="{82741768-45F2-41A2-9700-6C47306EBE40}"/>
              </a:ext>
            </a:extLst>
          </p:cNvPr>
          <p:cNvSpPr txBox="1">
            <a:spLocks noChangeArrowheads="1"/>
          </p:cNvSpPr>
          <p:nvPr/>
        </p:nvSpPr>
        <p:spPr bwMode="auto">
          <a:xfrm>
            <a:off x="69427" y="742736"/>
            <a:ext cx="10032936" cy="293226"/>
          </a:xfrm>
          <a:prstGeom prst="rect">
            <a:avLst/>
          </a:prstGeom>
          <a:noFill/>
          <a:ln w="9525">
            <a:noFill/>
            <a:miter lim="800000"/>
            <a:headEnd/>
            <a:tailEnd/>
          </a:ln>
          <a:effectLst>
            <a:outerShdw blurRad="50800" dist="50800" dir="5400000" algn="ctr" rotWithShape="0">
              <a:srgbClr val="000000">
                <a:alpha val="0"/>
              </a:srgbClr>
            </a:outerShdw>
          </a:effectLst>
        </p:spPr>
        <p:txBody>
          <a:bodyPr rot="0" vert="horz" wrap="square" lIns="91440" tIns="45720" rIns="91440" bIns="45720" anchor="t" anchorCtr="0">
            <a:noAutofit/>
          </a:bodyPr>
          <a:lstStyle/>
          <a:p>
            <a:pPr marL="0" marR="0" algn="just">
              <a:lnSpc>
                <a:spcPct val="50000"/>
              </a:lnSpc>
              <a:spcBef>
                <a:spcPts val="3600"/>
              </a:spcBef>
              <a:spcAft>
                <a:spcPts val="600"/>
              </a:spcAft>
            </a:pPr>
            <a:r>
              <a:rPr lang="en-US" sz="3300" b="1" spc="160" dirty="0">
                <a:solidFill>
                  <a:srgbClr val="00458A"/>
                </a:solidFill>
                <a:effectLst>
                  <a:outerShdw blurRad="50800" dist="50800" dir="5400000" sx="0" sy="0" algn="ctr">
                    <a:srgbClr val="000000">
                      <a:alpha val="0"/>
                    </a:srgbClr>
                  </a:outerShdw>
                </a:effectLst>
                <a:latin typeface="Calibri" panose="020F0502020204030204" pitchFamily="34" charset="0"/>
                <a:ea typeface="Calibri" panose="020F0502020204030204" pitchFamily="34" charset="0"/>
                <a:cs typeface="Calibri" panose="020F0502020204030204" pitchFamily="34" charset="0"/>
              </a:rPr>
              <a:t>BUILT FOR ZERO</a:t>
            </a:r>
            <a:endParaRPr lang="en-US" sz="3300" b="1" spc="16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2">
            <a:extLst>
              <a:ext uri="{FF2B5EF4-FFF2-40B4-BE49-F238E27FC236}">
                <a16:creationId xmlns:a16="http://schemas.microsoft.com/office/drawing/2014/main" id="{30F85C62-C7C3-453C-855B-BB62B5B53483}"/>
              </a:ext>
            </a:extLst>
          </p:cNvPr>
          <p:cNvSpPr txBox="1">
            <a:spLocks noChangeArrowheads="1"/>
          </p:cNvSpPr>
          <p:nvPr/>
        </p:nvSpPr>
        <p:spPr bwMode="auto">
          <a:xfrm>
            <a:off x="601577" y="1428631"/>
            <a:ext cx="11250454" cy="4488591"/>
          </a:xfrm>
          <a:prstGeom prst="rect">
            <a:avLst/>
          </a:prstGeom>
          <a:noFill/>
          <a:ln w="12700">
            <a:noFill/>
            <a:miter lim="800000"/>
            <a:headEnd/>
            <a:tailEnd/>
          </a:ln>
        </p:spPr>
        <p:txBody>
          <a:bodyPr rot="0" vert="horz" wrap="square" lIns="91440" tIns="45720" rIns="91440" bIns="45720" anchor="t" anchorCtr="0">
            <a:noAutofit/>
          </a:bodyPr>
          <a:lstStyle/>
          <a:p>
            <a:pPr marL="285750" indent="-285750">
              <a:spcBef>
                <a:spcPts val="100"/>
              </a:spcBef>
              <a:spcAft>
                <a:spcPts val="100"/>
              </a:spcAft>
              <a:buFont typeface="Wingdings" panose="05000000000000000000" pitchFamily="2" charset="2"/>
              <a:buChar char="q"/>
            </a:pPr>
            <a:r>
              <a:rPr lang="en-US" sz="2000" dirty="0">
                <a:solidFill>
                  <a:schemeClr val="accent1">
                    <a:lumMod val="75000"/>
                  </a:schemeClr>
                </a:solidFill>
              </a:rPr>
              <a:t>Fairfax officially signed on in October 2018 for a one-year commitment with an opportunity to renew in October 2019</a:t>
            </a:r>
          </a:p>
          <a:p>
            <a:pPr marL="285750" indent="-285750">
              <a:spcBef>
                <a:spcPts val="100"/>
              </a:spcBef>
              <a:spcAft>
                <a:spcPts val="100"/>
              </a:spcAft>
              <a:buFont typeface="Wingdings" panose="05000000000000000000" pitchFamily="2" charset="2"/>
              <a:buChar char="q"/>
            </a:pPr>
            <a:r>
              <a:rPr lang="en-US" sz="2000" dirty="0">
                <a:solidFill>
                  <a:schemeClr val="accent1">
                    <a:lumMod val="75000"/>
                  </a:schemeClr>
                </a:solidFill>
              </a:rPr>
              <a:t>3 Learning Sessions with 3 Action Cycles</a:t>
            </a:r>
          </a:p>
          <a:p>
            <a:pPr marL="285750" indent="-285750">
              <a:spcBef>
                <a:spcPts val="100"/>
              </a:spcBef>
              <a:spcAft>
                <a:spcPts val="100"/>
              </a:spcAft>
              <a:buFont typeface="Wingdings" panose="05000000000000000000" pitchFamily="2" charset="2"/>
              <a:buChar char="q"/>
            </a:pPr>
            <a:r>
              <a:rPr lang="en-US" sz="2000" dirty="0">
                <a:solidFill>
                  <a:schemeClr val="accent1">
                    <a:lumMod val="75000"/>
                  </a:schemeClr>
                </a:solidFill>
              </a:rPr>
              <a:t>Individualized coaching from Community Solutions staff on how to drive improvements and get results</a:t>
            </a:r>
          </a:p>
          <a:p>
            <a:pPr marL="285750" indent="-285750">
              <a:spcBef>
                <a:spcPts val="100"/>
              </a:spcBef>
              <a:spcAft>
                <a:spcPts val="100"/>
              </a:spcAft>
              <a:buFont typeface="Wingdings" panose="05000000000000000000" pitchFamily="2" charset="2"/>
              <a:buChar char="q"/>
            </a:pPr>
            <a:r>
              <a:rPr lang="en-US" sz="2000" dirty="0">
                <a:solidFill>
                  <a:schemeClr val="accent1">
                    <a:lumMod val="75000"/>
                  </a:schemeClr>
                </a:solidFill>
              </a:rPr>
              <a:t>First official BFZ Workgroup on 6/12 to build consensus on next steps</a:t>
            </a:r>
          </a:p>
          <a:p>
            <a:pPr marL="285750" indent="-285750">
              <a:spcBef>
                <a:spcPts val="100"/>
              </a:spcBef>
              <a:spcAft>
                <a:spcPts val="100"/>
              </a:spcAft>
              <a:buFont typeface="Wingdings" panose="05000000000000000000" pitchFamily="2" charset="2"/>
              <a:buChar char="q"/>
            </a:pPr>
            <a:r>
              <a:rPr lang="en-US" sz="2000" dirty="0">
                <a:solidFill>
                  <a:schemeClr val="accent1">
                    <a:lumMod val="75000"/>
                  </a:schemeClr>
                </a:solidFill>
              </a:rPr>
              <a:t>Partnership with Kaiser Permanente awarded to Fairfax along with select communities throughout the country</a:t>
            </a:r>
          </a:p>
          <a:p>
            <a:pPr marL="57150" indent="0">
              <a:buClr>
                <a:srgbClr val="0070C0"/>
              </a:buClr>
              <a:buNone/>
            </a:pPr>
            <a:r>
              <a:rPr lang="en-US" sz="2000" dirty="0">
                <a:solidFill>
                  <a:schemeClr val="accent1">
                    <a:lumMod val="75000"/>
                  </a:schemeClr>
                </a:solidFill>
              </a:rPr>
              <a:t> </a:t>
            </a:r>
          </a:p>
        </p:txBody>
      </p:sp>
      <p:pic>
        <p:nvPicPr>
          <p:cNvPr id="11" name="Picture 10">
            <a:extLst>
              <a:ext uri="{FF2B5EF4-FFF2-40B4-BE49-F238E27FC236}">
                <a16:creationId xmlns:a16="http://schemas.microsoft.com/office/drawing/2014/main" id="{0898BF47-D457-4281-8140-940EF0D51EC1}"/>
              </a:ext>
            </a:extLst>
          </p:cNvPr>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4070"/>
          <a:stretch/>
        </p:blipFill>
        <p:spPr bwMode="auto">
          <a:xfrm>
            <a:off x="9495692" y="0"/>
            <a:ext cx="2696307" cy="1042970"/>
          </a:xfrm>
          <a:prstGeom prst="rect">
            <a:avLst/>
          </a:prstGeom>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89168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2">
            <a:extLst>
              <a:ext uri="{FF2B5EF4-FFF2-40B4-BE49-F238E27FC236}">
                <a16:creationId xmlns:a16="http://schemas.microsoft.com/office/drawing/2014/main" id="{9BA8AAE7-EC70-4F6A-A436-259106E50941}"/>
              </a:ext>
            </a:extLst>
          </p:cNvPr>
          <p:cNvSpPr txBox="1">
            <a:spLocks noChangeArrowheads="1"/>
          </p:cNvSpPr>
          <p:nvPr/>
        </p:nvSpPr>
        <p:spPr bwMode="auto">
          <a:xfrm>
            <a:off x="8121154" y="3006965"/>
            <a:ext cx="3889018" cy="3763111"/>
          </a:xfrm>
          <a:prstGeom prst="rect">
            <a:avLst/>
          </a:prstGeom>
          <a:solidFill>
            <a:srgbClr val="F9F9F9"/>
          </a:solidFill>
          <a:ln w="25400">
            <a:solidFill>
              <a:schemeClr val="bg1">
                <a:lumMod val="95000"/>
              </a:schemeClr>
            </a:solidFill>
            <a:miter lim="800000"/>
            <a:headEnd/>
            <a:tailEnd/>
          </a:ln>
        </p:spPr>
        <p:txBody>
          <a:bodyPr rot="0" vert="horz" wrap="square" lIns="91440" tIns="45720" rIns="91440" bIns="45720" anchor="t" anchorCtr="0">
            <a:noAutofit/>
          </a:bodyPr>
          <a:lstStyle/>
          <a:p>
            <a:endParaRPr lang="en-US" sz="1600" dirty="0">
              <a:solidFill>
                <a:schemeClr val="accent1">
                  <a:lumMod val="75000"/>
                </a:schemeClr>
              </a:solidFill>
              <a:latin typeface="Calibri" panose="020F0502020204030204" pitchFamily="34" charset="0"/>
              <a:cs typeface="Calibri" panose="020F0502020204030204" pitchFamily="34" charset="0"/>
            </a:endParaRPr>
          </a:p>
        </p:txBody>
      </p:sp>
      <p:sp>
        <p:nvSpPr>
          <p:cNvPr id="23" name="Text Box 2">
            <a:extLst>
              <a:ext uri="{FF2B5EF4-FFF2-40B4-BE49-F238E27FC236}">
                <a16:creationId xmlns:a16="http://schemas.microsoft.com/office/drawing/2014/main" id="{BE11A764-42AC-4086-AC0B-6D706D5A6FB7}"/>
              </a:ext>
            </a:extLst>
          </p:cNvPr>
          <p:cNvSpPr txBox="1">
            <a:spLocks noChangeArrowheads="1"/>
          </p:cNvSpPr>
          <p:nvPr/>
        </p:nvSpPr>
        <p:spPr bwMode="auto">
          <a:xfrm>
            <a:off x="-5" y="1132206"/>
            <a:ext cx="12192000" cy="5725794"/>
          </a:xfrm>
          <a:prstGeom prst="rect">
            <a:avLst/>
          </a:prstGeom>
          <a:solidFill>
            <a:schemeClr val="bg1">
              <a:lumMod val="95000"/>
            </a:schemeClr>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pPr>
            <a:endParaRPr lang="en-US" sz="1200"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62E058C2-B1D6-445E-9769-4D5B13FE11F9}"/>
              </a:ext>
            </a:extLst>
          </p:cNvPr>
          <p:cNvSpPr/>
          <p:nvPr/>
        </p:nvSpPr>
        <p:spPr>
          <a:xfrm>
            <a:off x="0" y="1042970"/>
            <a:ext cx="12191999" cy="89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Text Box 2">
            <a:extLst>
              <a:ext uri="{FF2B5EF4-FFF2-40B4-BE49-F238E27FC236}">
                <a16:creationId xmlns:a16="http://schemas.microsoft.com/office/drawing/2014/main" id="{82741768-45F2-41A2-9700-6C47306EBE40}"/>
              </a:ext>
            </a:extLst>
          </p:cNvPr>
          <p:cNvSpPr txBox="1">
            <a:spLocks noChangeArrowheads="1"/>
          </p:cNvSpPr>
          <p:nvPr/>
        </p:nvSpPr>
        <p:spPr bwMode="auto">
          <a:xfrm>
            <a:off x="69427" y="742736"/>
            <a:ext cx="10032936" cy="293226"/>
          </a:xfrm>
          <a:prstGeom prst="rect">
            <a:avLst/>
          </a:prstGeom>
          <a:noFill/>
          <a:ln w="9525">
            <a:noFill/>
            <a:miter lim="800000"/>
            <a:headEnd/>
            <a:tailEnd/>
          </a:ln>
          <a:effectLst>
            <a:outerShdw blurRad="50800" dist="50800" dir="5400000" algn="ctr" rotWithShape="0">
              <a:srgbClr val="000000">
                <a:alpha val="0"/>
              </a:srgbClr>
            </a:outerShdw>
          </a:effectLst>
        </p:spPr>
        <p:txBody>
          <a:bodyPr rot="0" vert="horz" wrap="square" lIns="91440" tIns="45720" rIns="91440" bIns="45720" anchor="t" anchorCtr="0">
            <a:noAutofit/>
          </a:bodyPr>
          <a:lstStyle/>
          <a:p>
            <a:pPr marL="0" marR="0" algn="just">
              <a:lnSpc>
                <a:spcPct val="50000"/>
              </a:lnSpc>
              <a:spcBef>
                <a:spcPts val="3600"/>
              </a:spcBef>
              <a:spcAft>
                <a:spcPts val="600"/>
              </a:spcAft>
            </a:pPr>
            <a:r>
              <a:rPr lang="en-US" sz="3300" b="1" spc="160" dirty="0">
                <a:solidFill>
                  <a:srgbClr val="00458A"/>
                </a:solidFill>
                <a:effectLst>
                  <a:outerShdw blurRad="50800" dist="50800" dir="5400000" sx="0" sy="0" algn="ctr">
                    <a:srgbClr val="000000">
                      <a:alpha val="0"/>
                    </a:srgbClr>
                  </a:outerShdw>
                </a:effectLst>
                <a:latin typeface="Calibri" panose="020F0502020204030204" pitchFamily="34" charset="0"/>
                <a:ea typeface="Calibri" panose="020F0502020204030204" pitchFamily="34" charset="0"/>
                <a:cs typeface="Calibri" panose="020F0502020204030204" pitchFamily="34" charset="0"/>
              </a:rPr>
              <a:t>BAILEY’S SHELTER &amp; SUPPORTIVE HOUSING </a:t>
            </a:r>
            <a:endParaRPr lang="en-US" sz="3300" b="1" spc="16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7" name="Picture 26" descr="A large building&#10;&#10;Description automatically generated">
            <a:extLst>
              <a:ext uri="{FF2B5EF4-FFF2-40B4-BE49-F238E27FC236}">
                <a16:creationId xmlns:a16="http://schemas.microsoft.com/office/drawing/2014/main" id="{D35A4866-0E8D-4331-8F83-7032F1DFCD35}"/>
              </a:ext>
            </a:extLst>
          </p:cNvPr>
          <p:cNvPicPr>
            <a:picLocks noChangeAspect="1"/>
          </p:cNvPicPr>
          <p:nvPr/>
        </p:nvPicPr>
        <p:blipFill rotWithShape="1">
          <a:blip r:embed="rId2">
            <a:alphaModFix/>
          </a:blip>
          <a:srcRect t="6867" r="20000" b="9744"/>
          <a:stretch/>
        </p:blipFill>
        <p:spPr>
          <a:xfrm>
            <a:off x="-9" y="1132205"/>
            <a:ext cx="12191980" cy="5718787"/>
          </a:xfrm>
          <a:prstGeom prst="rect">
            <a:avLst/>
          </a:prstGeom>
        </p:spPr>
      </p:pic>
      <p:pic>
        <p:nvPicPr>
          <p:cNvPr id="28" name="Picture 27">
            <a:extLst>
              <a:ext uri="{FF2B5EF4-FFF2-40B4-BE49-F238E27FC236}">
                <a16:creationId xmlns:a16="http://schemas.microsoft.com/office/drawing/2014/main" id="{0A5CBAE6-B2AD-429E-A5FC-FBA64357247A}"/>
              </a:ext>
            </a:extLst>
          </p:cNvPr>
          <p:cNvPicPr/>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4070"/>
          <a:stretch/>
        </p:blipFill>
        <p:spPr bwMode="auto">
          <a:xfrm>
            <a:off x="9495692" y="0"/>
            <a:ext cx="2696307" cy="1042970"/>
          </a:xfrm>
          <a:prstGeom prst="rect">
            <a:avLst/>
          </a:prstGeom>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14184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2">
            <a:extLst>
              <a:ext uri="{FF2B5EF4-FFF2-40B4-BE49-F238E27FC236}">
                <a16:creationId xmlns:a16="http://schemas.microsoft.com/office/drawing/2014/main" id="{9BA8AAE7-EC70-4F6A-A436-259106E50941}"/>
              </a:ext>
            </a:extLst>
          </p:cNvPr>
          <p:cNvSpPr txBox="1">
            <a:spLocks noChangeArrowheads="1"/>
          </p:cNvSpPr>
          <p:nvPr/>
        </p:nvSpPr>
        <p:spPr bwMode="auto">
          <a:xfrm>
            <a:off x="8121154" y="3006965"/>
            <a:ext cx="3889018" cy="3763111"/>
          </a:xfrm>
          <a:prstGeom prst="rect">
            <a:avLst/>
          </a:prstGeom>
          <a:solidFill>
            <a:srgbClr val="F9F9F9"/>
          </a:solidFill>
          <a:ln w="25400">
            <a:solidFill>
              <a:schemeClr val="bg1">
                <a:lumMod val="95000"/>
              </a:schemeClr>
            </a:solidFill>
            <a:miter lim="800000"/>
            <a:headEnd/>
            <a:tailEnd/>
          </a:ln>
        </p:spPr>
        <p:txBody>
          <a:bodyPr rot="0" vert="horz" wrap="square" lIns="91440" tIns="45720" rIns="91440" bIns="45720" anchor="t" anchorCtr="0">
            <a:noAutofit/>
          </a:bodyPr>
          <a:lstStyle/>
          <a:p>
            <a:endParaRPr lang="en-US" sz="1600" dirty="0">
              <a:solidFill>
                <a:schemeClr val="accent1">
                  <a:lumMod val="75000"/>
                </a:schemeClr>
              </a:solidFill>
              <a:latin typeface="Calibri" panose="020F0502020204030204" pitchFamily="34" charset="0"/>
              <a:cs typeface="Calibri" panose="020F0502020204030204" pitchFamily="34" charset="0"/>
            </a:endParaRPr>
          </a:p>
        </p:txBody>
      </p:sp>
      <p:sp>
        <p:nvSpPr>
          <p:cNvPr id="23" name="Text Box 2">
            <a:extLst>
              <a:ext uri="{FF2B5EF4-FFF2-40B4-BE49-F238E27FC236}">
                <a16:creationId xmlns:a16="http://schemas.microsoft.com/office/drawing/2014/main" id="{BE11A764-42AC-4086-AC0B-6D706D5A6FB7}"/>
              </a:ext>
            </a:extLst>
          </p:cNvPr>
          <p:cNvSpPr txBox="1">
            <a:spLocks noChangeArrowheads="1"/>
          </p:cNvSpPr>
          <p:nvPr/>
        </p:nvSpPr>
        <p:spPr bwMode="auto">
          <a:xfrm>
            <a:off x="-5" y="1132206"/>
            <a:ext cx="12192000" cy="5725794"/>
          </a:xfrm>
          <a:prstGeom prst="rect">
            <a:avLst/>
          </a:prstGeom>
          <a:solidFill>
            <a:schemeClr val="bg1">
              <a:lumMod val="95000"/>
            </a:schemeClr>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pPr>
            <a:endParaRPr lang="en-US" sz="1200"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62E058C2-B1D6-445E-9769-4D5B13FE11F9}"/>
              </a:ext>
            </a:extLst>
          </p:cNvPr>
          <p:cNvSpPr/>
          <p:nvPr/>
        </p:nvSpPr>
        <p:spPr>
          <a:xfrm>
            <a:off x="0" y="1042970"/>
            <a:ext cx="12191999" cy="89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Text Box 2">
            <a:extLst>
              <a:ext uri="{FF2B5EF4-FFF2-40B4-BE49-F238E27FC236}">
                <a16:creationId xmlns:a16="http://schemas.microsoft.com/office/drawing/2014/main" id="{82741768-45F2-41A2-9700-6C47306EBE40}"/>
              </a:ext>
            </a:extLst>
          </p:cNvPr>
          <p:cNvSpPr txBox="1">
            <a:spLocks noChangeArrowheads="1"/>
          </p:cNvSpPr>
          <p:nvPr/>
        </p:nvSpPr>
        <p:spPr bwMode="auto">
          <a:xfrm>
            <a:off x="69427" y="742736"/>
            <a:ext cx="10032936" cy="293226"/>
          </a:xfrm>
          <a:prstGeom prst="rect">
            <a:avLst/>
          </a:prstGeom>
          <a:noFill/>
          <a:ln w="9525">
            <a:noFill/>
            <a:miter lim="800000"/>
            <a:headEnd/>
            <a:tailEnd/>
          </a:ln>
          <a:effectLst>
            <a:outerShdw blurRad="50800" dist="50800" dir="5400000" algn="ctr" rotWithShape="0">
              <a:srgbClr val="000000">
                <a:alpha val="0"/>
              </a:srgbClr>
            </a:outerShdw>
          </a:effectLst>
        </p:spPr>
        <p:txBody>
          <a:bodyPr rot="0" vert="horz" wrap="square" lIns="91440" tIns="45720" rIns="91440" bIns="45720" anchor="t" anchorCtr="0">
            <a:noAutofit/>
          </a:bodyPr>
          <a:lstStyle/>
          <a:p>
            <a:pPr marL="0" marR="0" algn="just">
              <a:lnSpc>
                <a:spcPct val="50000"/>
              </a:lnSpc>
              <a:spcBef>
                <a:spcPts val="3600"/>
              </a:spcBef>
              <a:spcAft>
                <a:spcPts val="600"/>
              </a:spcAft>
            </a:pPr>
            <a:r>
              <a:rPr lang="en-US" sz="3300" b="1" spc="160" dirty="0">
                <a:solidFill>
                  <a:srgbClr val="00458A"/>
                </a:solidFill>
                <a:effectLst>
                  <a:outerShdw blurRad="50800" dist="50800" dir="5400000" sx="0" sy="0" algn="ctr">
                    <a:srgbClr val="000000">
                      <a:alpha val="0"/>
                    </a:srgbClr>
                  </a:outerShdw>
                </a:effectLst>
                <a:latin typeface="Calibri" panose="020F0502020204030204" pitchFamily="34" charset="0"/>
                <a:ea typeface="Calibri" panose="020F0502020204030204" pitchFamily="34" charset="0"/>
                <a:cs typeface="Calibri" panose="020F0502020204030204" pitchFamily="34" charset="0"/>
              </a:rPr>
              <a:t>BAILEY’S SHELTER &amp; SUPPORTIVE HOUSING </a:t>
            </a:r>
            <a:endParaRPr lang="en-US" sz="3300" b="1" spc="16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Content Placeholder 3">
            <a:extLst>
              <a:ext uri="{FF2B5EF4-FFF2-40B4-BE49-F238E27FC236}">
                <a16:creationId xmlns:a16="http://schemas.microsoft.com/office/drawing/2014/main" id="{A2A4A51F-33BC-407E-A1A5-06EA1E9C41D4}"/>
              </a:ext>
            </a:extLst>
          </p:cNvPr>
          <p:cNvPicPr>
            <a:picLocks noChangeAspect="1"/>
          </p:cNvPicPr>
          <p:nvPr/>
        </p:nvPicPr>
        <p:blipFill rotWithShape="1">
          <a:blip r:embed="rId2"/>
          <a:srcRect t="16612" r="4890" b="1"/>
          <a:stretch/>
        </p:blipFill>
        <p:spPr>
          <a:xfrm>
            <a:off x="-9" y="1132205"/>
            <a:ext cx="12191980" cy="5718787"/>
          </a:xfrm>
          <a:prstGeom prst="rect">
            <a:avLst/>
          </a:prstGeom>
          <a:ln w="38100" cap="sq">
            <a:noFill/>
            <a:prstDash val="solid"/>
            <a:miter lim="800000"/>
          </a:ln>
          <a:effectLst>
            <a:outerShdw blurRad="50800" dist="38100" dir="2700000" algn="tl" rotWithShape="0">
              <a:srgbClr val="000000">
                <a:alpha val="43000"/>
              </a:srgbClr>
            </a:outerShdw>
          </a:effectLst>
        </p:spPr>
      </p:pic>
      <p:pic>
        <p:nvPicPr>
          <p:cNvPr id="9" name="Picture 8">
            <a:extLst>
              <a:ext uri="{FF2B5EF4-FFF2-40B4-BE49-F238E27FC236}">
                <a16:creationId xmlns:a16="http://schemas.microsoft.com/office/drawing/2014/main" id="{B1BFC896-E2ED-4F4E-8D84-7E69618A0158}"/>
              </a:ext>
            </a:extLst>
          </p:cNvPr>
          <p:cNvPicPr/>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4070"/>
          <a:stretch/>
        </p:blipFill>
        <p:spPr bwMode="auto">
          <a:xfrm>
            <a:off x="9495692" y="0"/>
            <a:ext cx="2696307" cy="1042970"/>
          </a:xfrm>
          <a:prstGeom prst="rect">
            <a:avLst/>
          </a:prstGeom>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46659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2">
            <a:extLst>
              <a:ext uri="{FF2B5EF4-FFF2-40B4-BE49-F238E27FC236}">
                <a16:creationId xmlns:a16="http://schemas.microsoft.com/office/drawing/2014/main" id="{9BA8AAE7-EC70-4F6A-A436-259106E50941}"/>
              </a:ext>
            </a:extLst>
          </p:cNvPr>
          <p:cNvSpPr txBox="1">
            <a:spLocks noChangeArrowheads="1"/>
          </p:cNvSpPr>
          <p:nvPr/>
        </p:nvSpPr>
        <p:spPr bwMode="auto">
          <a:xfrm>
            <a:off x="8121154" y="3006965"/>
            <a:ext cx="3889018" cy="3763111"/>
          </a:xfrm>
          <a:prstGeom prst="rect">
            <a:avLst/>
          </a:prstGeom>
          <a:solidFill>
            <a:srgbClr val="F9F9F9"/>
          </a:solidFill>
          <a:ln w="25400">
            <a:solidFill>
              <a:schemeClr val="bg1">
                <a:lumMod val="95000"/>
              </a:schemeClr>
            </a:solidFill>
            <a:miter lim="800000"/>
            <a:headEnd/>
            <a:tailEnd/>
          </a:ln>
        </p:spPr>
        <p:txBody>
          <a:bodyPr rot="0" vert="horz" wrap="square" lIns="91440" tIns="45720" rIns="91440" bIns="45720" anchor="t" anchorCtr="0">
            <a:noAutofit/>
          </a:bodyPr>
          <a:lstStyle/>
          <a:p>
            <a:endParaRPr lang="en-US" sz="1600" dirty="0">
              <a:solidFill>
                <a:schemeClr val="accent1">
                  <a:lumMod val="75000"/>
                </a:schemeClr>
              </a:solidFill>
              <a:latin typeface="Calibri" panose="020F0502020204030204" pitchFamily="34" charset="0"/>
              <a:cs typeface="Calibri" panose="020F0502020204030204" pitchFamily="34" charset="0"/>
            </a:endParaRPr>
          </a:p>
        </p:txBody>
      </p:sp>
      <p:sp>
        <p:nvSpPr>
          <p:cNvPr id="23" name="Text Box 2">
            <a:extLst>
              <a:ext uri="{FF2B5EF4-FFF2-40B4-BE49-F238E27FC236}">
                <a16:creationId xmlns:a16="http://schemas.microsoft.com/office/drawing/2014/main" id="{BE11A764-42AC-4086-AC0B-6D706D5A6FB7}"/>
              </a:ext>
            </a:extLst>
          </p:cNvPr>
          <p:cNvSpPr txBox="1">
            <a:spLocks noChangeArrowheads="1"/>
          </p:cNvSpPr>
          <p:nvPr/>
        </p:nvSpPr>
        <p:spPr bwMode="auto">
          <a:xfrm>
            <a:off x="-5" y="1132206"/>
            <a:ext cx="12192000" cy="5725794"/>
          </a:xfrm>
          <a:prstGeom prst="rect">
            <a:avLst/>
          </a:prstGeom>
          <a:solidFill>
            <a:schemeClr val="bg1">
              <a:lumMod val="95000"/>
            </a:schemeClr>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pPr>
            <a:endParaRPr lang="en-US" sz="1200"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62E058C2-B1D6-445E-9769-4D5B13FE11F9}"/>
              </a:ext>
            </a:extLst>
          </p:cNvPr>
          <p:cNvSpPr/>
          <p:nvPr/>
        </p:nvSpPr>
        <p:spPr>
          <a:xfrm>
            <a:off x="0" y="1042970"/>
            <a:ext cx="12191999" cy="89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Text Box 2">
            <a:extLst>
              <a:ext uri="{FF2B5EF4-FFF2-40B4-BE49-F238E27FC236}">
                <a16:creationId xmlns:a16="http://schemas.microsoft.com/office/drawing/2014/main" id="{82741768-45F2-41A2-9700-6C47306EBE40}"/>
              </a:ext>
            </a:extLst>
          </p:cNvPr>
          <p:cNvSpPr txBox="1">
            <a:spLocks noChangeArrowheads="1"/>
          </p:cNvSpPr>
          <p:nvPr/>
        </p:nvSpPr>
        <p:spPr bwMode="auto">
          <a:xfrm>
            <a:off x="69427" y="742736"/>
            <a:ext cx="10032936" cy="293226"/>
          </a:xfrm>
          <a:prstGeom prst="rect">
            <a:avLst/>
          </a:prstGeom>
          <a:noFill/>
          <a:ln w="9525">
            <a:noFill/>
            <a:miter lim="800000"/>
            <a:headEnd/>
            <a:tailEnd/>
          </a:ln>
          <a:effectLst>
            <a:outerShdw blurRad="50800" dist="50800" dir="5400000" algn="ctr" rotWithShape="0">
              <a:srgbClr val="000000">
                <a:alpha val="0"/>
              </a:srgbClr>
            </a:outerShdw>
          </a:effectLst>
        </p:spPr>
        <p:txBody>
          <a:bodyPr rot="0" vert="horz" wrap="square" lIns="91440" tIns="45720" rIns="91440" bIns="45720" anchor="t" anchorCtr="0">
            <a:noAutofit/>
          </a:bodyPr>
          <a:lstStyle/>
          <a:p>
            <a:pPr marL="0" marR="0" algn="just">
              <a:lnSpc>
                <a:spcPct val="50000"/>
              </a:lnSpc>
              <a:spcBef>
                <a:spcPts val="3600"/>
              </a:spcBef>
              <a:spcAft>
                <a:spcPts val="600"/>
              </a:spcAft>
            </a:pPr>
            <a:r>
              <a:rPr lang="en-US" sz="3300" b="1" spc="160" dirty="0">
                <a:solidFill>
                  <a:srgbClr val="00458A"/>
                </a:solidFill>
                <a:effectLst>
                  <a:outerShdw blurRad="50800" dist="50800" dir="5400000" sx="0" sy="0" algn="ctr">
                    <a:srgbClr val="000000">
                      <a:alpha val="0"/>
                    </a:srgbClr>
                  </a:outerShdw>
                </a:effectLst>
                <a:latin typeface="Calibri" panose="020F0502020204030204" pitchFamily="34" charset="0"/>
                <a:ea typeface="Calibri" panose="020F0502020204030204" pitchFamily="34" charset="0"/>
                <a:cs typeface="Calibri" panose="020F0502020204030204" pitchFamily="34" charset="0"/>
              </a:rPr>
              <a:t>BAILEY’S SHELTER &amp; SUPPORTIVE HOUSING </a:t>
            </a:r>
            <a:endParaRPr lang="en-US" sz="3300" b="1" spc="16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large building&#10;&#10;Description automatically generated">
            <a:extLst>
              <a:ext uri="{FF2B5EF4-FFF2-40B4-BE49-F238E27FC236}">
                <a16:creationId xmlns:a16="http://schemas.microsoft.com/office/drawing/2014/main" id="{E7637AAA-B4A0-410F-9BDB-A6808239428D}"/>
              </a:ext>
            </a:extLst>
          </p:cNvPr>
          <p:cNvPicPr>
            <a:picLocks noChangeAspect="1"/>
          </p:cNvPicPr>
          <p:nvPr/>
        </p:nvPicPr>
        <p:blipFill rotWithShape="1">
          <a:blip r:embed="rId2">
            <a:alphaModFix amt="10000"/>
          </a:blip>
          <a:srcRect t="6867" r="20000" b="9744"/>
          <a:stretch/>
        </p:blipFill>
        <p:spPr>
          <a:xfrm>
            <a:off x="-9" y="1139213"/>
            <a:ext cx="12191980" cy="5718787"/>
          </a:xfrm>
          <a:prstGeom prst="rect">
            <a:avLst/>
          </a:prstGeom>
        </p:spPr>
      </p:pic>
      <p:sp>
        <p:nvSpPr>
          <p:cNvPr id="11" name="Text Box 2">
            <a:extLst>
              <a:ext uri="{FF2B5EF4-FFF2-40B4-BE49-F238E27FC236}">
                <a16:creationId xmlns:a16="http://schemas.microsoft.com/office/drawing/2014/main" id="{A23F75BF-9606-4236-A7CF-C14C459A8988}"/>
              </a:ext>
            </a:extLst>
          </p:cNvPr>
          <p:cNvSpPr txBox="1">
            <a:spLocks noChangeArrowheads="1"/>
          </p:cNvSpPr>
          <p:nvPr/>
        </p:nvSpPr>
        <p:spPr bwMode="auto">
          <a:xfrm>
            <a:off x="601577" y="1428632"/>
            <a:ext cx="7787529" cy="3772136"/>
          </a:xfrm>
          <a:prstGeom prst="rect">
            <a:avLst/>
          </a:prstGeom>
          <a:noFill/>
          <a:ln w="12700">
            <a:noFill/>
            <a:miter lim="800000"/>
            <a:headEnd/>
            <a:tailEnd/>
          </a:ln>
        </p:spPr>
        <p:txBody>
          <a:bodyPr rot="0" vert="horz" wrap="square" lIns="91440" tIns="45720" rIns="91440" bIns="45720" anchor="t" anchorCtr="0">
            <a:noAutofit/>
          </a:bodyPr>
          <a:lstStyle/>
          <a:p>
            <a:pPr>
              <a:spcBef>
                <a:spcPts val="200"/>
              </a:spcBef>
              <a:spcAft>
                <a:spcPts val="600"/>
              </a:spcAft>
            </a:pPr>
            <a:r>
              <a:rPr lang="en-US" sz="2800" b="1" dirty="0">
                <a:solidFill>
                  <a:schemeClr val="accent1">
                    <a:lumMod val="75000"/>
                  </a:schemeClr>
                </a:solidFill>
              </a:rPr>
              <a:t>DEVELOPMENT PROCESS &amp; SCHEDULE </a:t>
            </a:r>
          </a:p>
          <a:p>
            <a:pPr marL="285750" indent="-285750">
              <a:spcBef>
                <a:spcPts val="200"/>
              </a:spcBef>
              <a:spcAft>
                <a:spcPts val="200"/>
              </a:spcAft>
              <a:buFont typeface="Wingdings" panose="05000000000000000000" pitchFamily="2" charset="2"/>
              <a:buChar char="q"/>
            </a:pPr>
            <a:r>
              <a:rPr lang="en-US" sz="2000" dirty="0">
                <a:solidFill>
                  <a:schemeClr val="accent1">
                    <a:lumMod val="75000"/>
                  </a:schemeClr>
                </a:solidFill>
              </a:rPr>
              <a:t>Site Acquisition	 	         	September 2016</a:t>
            </a:r>
          </a:p>
          <a:p>
            <a:pPr marL="285750" indent="-285750">
              <a:spcBef>
                <a:spcPts val="200"/>
              </a:spcBef>
              <a:spcAft>
                <a:spcPts val="200"/>
              </a:spcAft>
              <a:buFont typeface="Wingdings" panose="05000000000000000000" pitchFamily="2" charset="2"/>
              <a:buChar char="q"/>
            </a:pPr>
            <a:r>
              <a:rPr lang="en-US" sz="2000" dirty="0">
                <a:solidFill>
                  <a:schemeClr val="accent1">
                    <a:lumMod val="75000"/>
                  </a:schemeClr>
                </a:solidFill>
              </a:rPr>
              <a:t>Program/Concept Design	         	August – January  2017</a:t>
            </a:r>
          </a:p>
          <a:p>
            <a:pPr marL="285750" indent="-285750">
              <a:spcBef>
                <a:spcPts val="200"/>
              </a:spcBef>
              <a:spcAft>
                <a:spcPts val="200"/>
              </a:spcAft>
              <a:buFont typeface="Wingdings" panose="05000000000000000000" pitchFamily="2" charset="2"/>
              <a:buChar char="q"/>
            </a:pPr>
            <a:r>
              <a:rPr lang="en-US" sz="2000" dirty="0">
                <a:solidFill>
                  <a:schemeClr val="accent1">
                    <a:lumMod val="75000"/>
                  </a:schemeClr>
                </a:solidFill>
              </a:rPr>
              <a:t>Zoning/Land Use Actions 	    	November 2016 – July 2017</a:t>
            </a:r>
          </a:p>
          <a:p>
            <a:pPr marL="285750" indent="-285750">
              <a:spcBef>
                <a:spcPts val="200"/>
              </a:spcBef>
              <a:spcAft>
                <a:spcPts val="200"/>
              </a:spcAft>
              <a:buFont typeface="Wingdings" panose="05000000000000000000" pitchFamily="2" charset="2"/>
              <a:buChar char="q"/>
            </a:pPr>
            <a:r>
              <a:rPr lang="en-US" sz="2000" dirty="0">
                <a:solidFill>
                  <a:schemeClr val="accent1">
                    <a:lumMod val="75000"/>
                  </a:schemeClr>
                </a:solidFill>
              </a:rPr>
              <a:t>Design Development 		        	March – May 2017</a:t>
            </a:r>
          </a:p>
          <a:p>
            <a:pPr marL="285750" indent="-285750">
              <a:spcBef>
                <a:spcPts val="200"/>
              </a:spcBef>
              <a:spcAft>
                <a:spcPts val="200"/>
              </a:spcAft>
              <a:buFont typeface="Wingdings" panose="05000000000000000000" pitchFamily="2" charset="2"/>
              <a:buChar char="q"/>
            </a:pPr>
            <a:r>
              <a:rPr lang="en-US" sz="2000" dirty="0">
                <a:solidFill>
                  <a:schemeClr val="accent1">
                    <a:lumMod val="75000"/>
                  </a:schemeClr>
                </a:solidFill>
              </a:rPr>
              <a:t>Construction Document/Permits     	Summer – Fall 2017</a:t>
            </a:r>
          </a:p>
          <a:p>
            <a:pPr marL="285750" indent="-285750">
              <a:spcBef>
                <a:spcPts val="200"/>
              </a:spcBef>
              <a:spcAft>
                <a:spcPts val="200"/>
              </a:spcAft>
              <a:buFont typeface="Wingdings" panose="05000000000000000000" pitchFamily="2" charset="2"/>
              <a:buChar char="q"/>
            </a:pPr>
            <a:r>
              <a:rPr lang="en-US" sz="2000" dirty="0">
                <a:solidFill>
                  <a:schemeClr val="accent1">
                    <a:lumMod val="75000"/>
                  </a:schemeClr>
                </a:solidFill>
              </a:rPr>
              <a:t>Bidding /Contract Award		Fall 2017</a:t>
            </a:r>
          </a:p>
          <a:p>
            <a:pPr marL="285750" indent="-285750">
              <a:spcBef>
                <a:spcPts val="200"/>
              </a:spcBef>
              <a:spcAft>
                <a:spcPts val="200"/>
              </a:spcAft>
              <a:buFont typeface="Wingdings" panose="05000000000000000000" pitchFamily="2" charset="2"/>
              <a:buChar char="q"/>
            </a:pPr>
            <a:r>
              <a:rPr lang="en-US" sz="2000" dirty="0">
                <a:solidFill>
                  <a:schemeClr val="accent1">
                    <a:lumMod val="75000"/>
                  </a:schemeClr>
                </a:solidFill>
              </a:rPr>
              <a:t>Construction		         	   	Spring 2018 – Summer 2019</a:t>
            </a:r>
          </a:p>
          <a:p>
            <a:pPr marL="285750" indent="-285750">
              <a:spcBef>
                <a:spcPts val="200"/>
              </a:spcBef>
              <a:spcAft>
                <a:spcPts val="200"/>
              </a:spcAft>
              <a:buFont typeface="Wingdings" panose="05000000000000000000" pitchFamily="2" charset="2"/>
              <a:buChar char="q"/>
            </a:pPr>
            <a:r>
              <a:rPr lang="en-US" sz="2000" dirty="0">
                <a:solidFill>
                  <a:schemeClr val="accent1">
                    <a:lumMod val="75000"/>
                  </a:schemeClr>
                </a:solidFill>
              </a:rPr>
              <a:t>Occupancy				Late Fall 2019</a:t>
            </a:r>
          </a:p>
        </p:txBody>
      </p:sp>
      <p:pic>
        <p:nvPicPr>
          <p:cNvPr id="10" name="Picture 9">
            <a:extLst>
              <a:ext uri="{FF2B5EF4-FFF2-40B4-BE49-F238E27FC236}">
                <a16:creationId xmlns:a16="http://schemas.microsoft.com/office/drawing/2014/main" id="{B06F5585-77C8-4B3E-88CB-A1FF579E805F}"/>
              </a:ext>
            </a:extLst>
          </p:cNvPr>
          <p:cNvPicPr/>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4070"/>
          <a:stretch/>
        </p:blipFill>
        <p:spPr bwMode="auto">
          <a:xfrm>
            <a:off x="9495692" y="0"/>
            <a:ext cx="2696307" cy="1042970"/>
          </a:xfrm>
          <a:prstGeom prst="rect">
            <a:avLst/>
          </a:prstGeom>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74978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2">
            <a:extLst>
              <a:ext uri="{FF2B5EF4-FFF2-40B4-BE49-F238E27FC236}">
                <a16:creationId xmlns:a16="http://schemas.microsoft.com/office/drawing/2014/main" id="{9BA8AAE7-EC70-4F6A-A436-259106E50941}"/>
              </a:ext>
            </a:extLst>
          </p:cNvPr>
          <p:cNvSpPr txBox="1">
            <a:spLocks noChangeArrowheads="1"/>
          </p:cNvSpPr>
          <p:nvPr/>
        </p:nvSpPr>
        <p:spPr bwMode="auto">
          <a:xfrm>
            <a:off x="8121154" y="3006965"/>
            <a:ext cx="3889018" cy="3763111"/>
          </a:xfrm>
          <a:prstGeom prst="rect">
            <a:avLst/>
          </a:prstGeom>
          <a:solidFill>
            <a:srgbClr val="F9F9F9"/>
          </a:solidFill>
          <a:ln w="25400">
            <a:solidFill>
              <a:schemeClr val="bg1">
                <a:lumMod val="95000"/>
              </a:schemeClr>
            </a:solidFill>
            <a:miter lim="800000"/>
            <a:headEnd/>
            <a:tailEnd/>
          </a:ln>
        </p:spPr>
        <p:txBody>
          <a:bodyPr rot="0" vert="horz" wrap="square" lIns="91440" tIns="45720" rIns="91440" bIns="45720" anchor="t" anchorCtr="0">
            <a:noAutofit/>
          </a:bodyPr>
          <a:lstStyle/>
          <a:p>
            <a:endParaRPr lang="en-US" sz="1600" dirty="0">
              <a:solidFill>
                <a:schemeClr val="accent1">
                  <a:lumMod val="75000"/>
                </a:schemeClr>
              </a:solidFill>
              <a:latin typeface="Calibri" panose="020F0502020204030204" pitchFamily="34" charset="0"/>
              <a:cs typeface="Calibri" panose="020F0502020204030204" pitchFamily="34" charset="0"/>
            </a:endParaRPr>
          </a:p>
        </p:txBody>
      </p:sp>
      <p:sp>
        <p:nvSpPr>
          <p:cNvPr id="23" name="Text Box 2">
            <a:extLst>
              <a:ext uri="{FF2B5EF4-FFF2-40B4-BE49-F238E27FC236}">
                <a16:creationId xmlns:a16="http://schemas.microsoft.com/office/drawing/2014/main" id="{BE11A764-42AC-4086-AC0B-6D706D5A6FB7}"/>
              </a:ext>
            </a:extLst>
          </p:cNvPr>
          <p:cNvSpPr txBox="1">
            <a:spLocks noChangeArrowheads="1"/>
          </p:cNvSpPr>
          <p:nvPr/>
        </p:nvSpPr>
        <p:spPr bwMode="auto">
          <a:xfrm>
            <a:off x="-5" y="1132206"/>
            <a:ext cx="12192000" cy="5725794"/>
          </a:xfrm>
          <a:prstGeom prst="rect">
            <a:avLst/>
          </a:prstGeom>
          <a:solidFill>
            <a:schemeClr val="bg1">
              <a:lumMod val="95000"/>
            </a:schemeClr>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pPr>
            <a:endParaRPr lang="en-US" sz="1200"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62E058C2-B1D6-445E-9769-4D5B13FE11F9}"/>
              </a:ext>
            </a:extLst>
          </p:cNvPr>
          <p:cNvSpPr/>
          <p:nvPr/>
        </p:nvSpPr>
        <p:spPr>
          <a:xfrm>
            <a:off x="0" y="1042970"/>
            <a:ext cx="12191999" cy="89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Text Box 2">
            <a:extLst>
              <a:ext uri="{FF2B5EF4-FFF2-40B4-BE49-F238E27FC236}">
                <a16:creationId xmlns:a16="http://schemas.microsoft.com/office/drawing/2014/main" id="{82741768-45F2-41A2-9700-6C47306EBE40}"/>
              </a:ext>
            </a:extLst>
          </p:cNvPr>
          <p:cNvSpPr txBox="1">
            <a:spLocks noChangeArrowheads="1"/>
          </p:cNvSpPr>
          <p:nvPr/>
        </p:nvSpPr>
        <p:spPr bwMode="auto">
          <a:xfrm>
            <a:off x="69427" y="742736"/>
            <a:ext cx="10032936" cy="293226"/>
          </a:xfrm>
          <a:prstGeom prst="rect">
            <a:avLst/>
          </a:prstGeom>
          <a:noFill/>
          <a:ln w="9525">
            <a:noFill/>
            <a:miter lim="800000"/>
            <a:headEnd/>
            <a:tailEnd/>
          </a:ln>
          <a:effectLst>
            <a:outerShdw blurRad="50800" dist="50800" dir="5400000" algn="ctr" rotWithShape="0">
              <a:srgbClr val="000000">
                <a:alpha val="0"/>
              </a:srgbClr>
            </a:outerShdw>
          </a:effectLst>
        </p:spPr>
        <p:txBody>
          <a:bodyPr rot="0" vert="horz" wrap="square" lIns="91440" tIns="45720" rIns="91440" bIns="45720" anchor="t" anchorCtr="0">
            <a:noAutofit/>
          </a:bodyPr>
          <a:lstStyle/>
          <a:p>
            <a:pPr marL="0" marR="0" algn="just">
              <a:lnSpc>
                <a:spcPct val="50000"/>
              </a:lnSpc>
              <a:spcBef>
                <a:spcPts val="3600"/>
              </a:spcBef>
              <a:spcAft>
                <a:spcPts val="600"/>
              </a:spcAft>
            </a:pPr>
            <a:r>
              <a:rPr lang="en-US" sz="3300" b="1" spc="160" dirty="0">
                <a:solidFill>
                  <a:srgbClr val="00458A"/>
                </a:solidFill>
                <a:effectLst>
                  <a:outerShdw blurRad="50800" dist="50800" dir="5400000" sx="0" sy="0" algn="ctr">
                    <a:srgbClr val="000000">
                      <a:alpha val="0"/>
                    </a:srgbClr>
                  </a:outerShdw>
                </a:effectLst>
                <a:latin typeface="Calibri" panose="020F0502020204030204" pitchFamily="34" charset="0"/>
                <a:ea typeface="Calibri" panose="020F0502020204030204" pitchFamily="34" charset="0"/>
                <a:cs typeface="Calibri" panose="020F0502020204030204" pitchFamily="34" charset="0"/>
              </a:rPr>
              <a:t>BAILEY’S SHELTER &amp; SUPPORTIVE HOUSING </a:t>
            </a:r>
            <a:endParaRPr lang="en-US" sz="3300" b="1" spc="16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large building&#10;&#10;Description automatically generated">
            <a:extLst>
              <a:ext uri="{FF2B5EF4-FFF2-40B4-BE49-F238E27FC236}">
                <a16:creationId xmlns:a16="http://schemas.microsoft.com/office/drawing/2014/main" id="{E7637AAA-B4A0-410F-9BDB-A6808239428D}"/>
              </a:ext>
            </a:extLst>
          </p:cNvPr>
          <p:cNvPicPr>
            <a:picLocks noChangeAspect="1"/>
          </p:cNvPicPr>
          <p:nvPr/>
        </p:nvPicPr>
        <p:blipFill rotWithShape="1">
          <a:blip r:embed="rId2">
            <a:alphaModFix amt="10000"/>
          </a:blip>
          <a:srcRect t="6867" r="20000" b="9744"/>
          <a:stretch/>
        </p:blipFill>
        <p:spPr>
          <a:xfrm>
            <a:off x="-9" y="1139213"/>
            <a:ext cx="12191980" cy="5718787"/>
          </a:xfrm>
          <a:prstGeom prst="rect">
            <a:avLst/>
          </a:prstGeom>
        </p:spPr>
      </p:pic>
      <p:sp>
        <p:nvSpPr>
          <p:cNvPr id="11" name="Text Box 2">
            <a:extLst>
              <a:ext uri="{FF2B5EF4-FFF2-40B4-BE49-F238E27FC236}">
                <a16:creationId xmlns:a16="http://schemas.microsoft.com/office/drawing/2014/main" id="{A23F75BF-9606-4236-A7CF-C14C459A8988}"/>
              </a:ext>
            </a:extLst>
          </p:cNvPr>
          <p:cNvSpPr txBox="1">
            <a:spLocks noChangeArrowheads="1"/>
          </p:cNvSpPr>
          <p:nvPr/>
        </p:nvSpPr>
        <p:spPr bwMode="auto">
          <a:xfrm>
            <a:off x="601577" y="1428631"/>
            <a:ext cx="10582238" cy="4488591"/>
          </a:xfrm>
          <a:prstGeom prst="rect">
            <a:avLst/>
          </a:prstGeom>
          <a:noFill/>
          <a:ln w="12700">
            <a:noFill/>
            <a:miter lim="800000"/>
            <a:headEnd/>
            <a:tailEnd/>
          </a:ln>
        </p:spPr>
        <p:txBody>
          <a:bodyPr rot="0" vert="horz" wrap="square" lIns="91440" tIns="45720" rIns="91440" bIns="45720" anchor="t" anchorCtr="0">
            <a:noAutofit/>
          </a:bodyPr>
          <a:lstStyle/>
          <a:p>
            <a:pPr>
              <a:spcBef>
                <a:spcPts val="200"/>
              </a:spcBef>
              <a:spcAft>
                <a:spcPts val="600"/>
              </a:spcAft>
            </a:pPr>
            <a:r>
              <a:rPr lang="en-US" sz="2800" b="1" dirty="0">
                <a:solidFill>
                  <a:schemeClr val="accent1">
                    <a:lumMod val="75000"/>
                  </a:schemeClr>
                </a:solidFill>
              </a:rPr>
              <a:t>BUILDING PROGRAM AND FUNDING</a:t>
            </a:r>
          </a:p>
          <a:p>
            <a:pPr>
              <a:spcBef>
                <a:spcPts val="100"/>
              </a:spcBef>
              <a:spcAft>
                <a:spcPts val="100"/>
              </a:spcAft>
            </a:pPr>
            <a:r>
              <a:rPr lang="en-US" sz="2000" b="1" dirty="0">
                <a:solidFill>
                  <a:schemeClr val="accent1">
                    <a:lumMod val="75000"/>
                  </a:schemeClr>
                </a:solidFill>
              </a:rPr>
              <a:t>PROGRAM</a:t>
            </a:r>
          </a:p>
          <a:p>
            <a:pPr marL="285750" indent="-285750">
              <a:spcBef>
                <a:spcPts val="100"/>
              </a:spcBef>
              <a:spcAft>
                <a:spcPts val="100"/>
              </a:spcAft>
              <a:buFont typeface="Wingdings" panose="05000000000000000000" pitchFamily="2" charset="2"/>
              <a:buChar char="q"/>
            </a:pPr>
            <a:r>
              <a:rPr lang="en-US" sz="2000" dirty="0">
                <a:solidFill>
                  <a:schemeClr val="accent1">
                    <a:lumMod val="75000"/>
                  </a:schemeClr>
                </a:solidFill>
              </a:rPr>
              <a:t>Approximately 21,000 SF, 3 story building including a full cellar</a:t>
            </a:r>
          </a:p>
          <a:p>
            <a:pPr marL="285750" indent="-285750">
              <a:spcBef>
                <a:spcPts val="100"/>
              </a:spcBef>
              <a:spcAft>
                <a:spcPts val="100"/>
              </a:spcAft>
              <a:buFont typeface="Wingdings" panose="05000000000000000000" pitchFamily="2" charset="2"/>
              <a:buChar char="q"/>
            </a:pPr>
            <a:r>
              <a:rPr lang="en-US" sz="2000" dirty="0">
                <a:solidFill>
                  <a:schemeClr val="accent1">
                    <a:lumMod val="75000"/>
                  </a:schemeClr>
                </a:solidFill>
              </a:rPr>
              <a:t>Replacement facility for the existing Bailey’s Crossroads Community Shelter </a:t>
            </a:r>
          </a:p>
          <a:p>
            <a:pPr marL="285750" indent="-285750">
              <a:spcBef>
                <a:spcPts val="100"/>
              </a:spcBef>
              <a:spcAft>
                <a:spcPts val="100"/>
              </a:spcAft>
              <a:buFont typeface="Wingdings" panose="05000000000000000000" pitchFamily="2" charset="2"/>
              <a:buChar char="q"/>
            </a:pPr>
            <a:r>
              <a:rPr lang="en-US" sz="2000" dirty="0">
                <a:solidFill>
                  <a:schemeClr val="accent1">
                    <a:lumMod val="75000"/>
                  </a:schemeClr>
                </a:solidFill>
              </a:rPr>
              <a:t>52 emergency shelter beds including 4 medical respite beds</a:t>
            </a:r>
          </a:p>
          <a:p>
            <a:pPr marL="285750" indent="-285750">
              <a:spcBef>
                <a:spcPts val="100"/>
              </a:spcBef>
              <a:spcAft>
                <a:spcPts val="100"/>
              </a:spcAft>
              <a:buFont typeface="Wingdings" panose="05000000000000000000" pitchFamily="2" charset="2"/>
              <a:buChar char="q"/>
            </a:pPr>
            <a:r>
              <a:rPr lang="en-US" sz="2000" dirty="0">
                <a:solidFill>
                  <a:schemeClr val="accent1">
                    <a:lumMod val="75000"/>
                  </a:schemeClr>
                </a:solidFill>
              </a:rPr>
              <a:t>18 Permanent Supportive Housing units </a:t>
            </a:r>
          </a:p>
          <a:p>
            <a:pPr marL="285750" indent="-285750">
              <a:spcBef>
                <a:spcPts val="100"/>
              </a:spcBef>
              <a:spcAft>
                <a:spcPts val="100"/>
              </a:spcAft>
              <a:buFont typeface="Wingdings" panose="05000000000000000000" pitchFamily="2" charset="2"/>
              <a:buChar char="q"/>
            </a:pPr>
            <a:r>
              <a:rPr lang="en-US" sz="2000" dirty="0">
                <a:solidFill>
                  <a:schemeClr val="accent1">
                    <a:lumMod val="75000"/>
                  </a:schemeClr>
                </a:solidFill>
              </a:rPr>
              <a:t>Outdoor areas including parking and a sunken plaza/courtyard </a:t>
            </a:r>
          </a:p>
          <a:p>
            <a:pPr lvl="1">
              <a:spcBef>
                <a:spcPts val="100"/>
              </a:spcBef>
              <a:spcAft>
                <a:spcPts val="100"/>
              </a:spcAft>
              <a:buClr>
                <a:srgbClr val="0070C0"/>
              </a:buClr>
            </a:pPr>
            <a:endParaRPr lang="en-US" sz="900" dirty="0">
              <a:solidFill>
                <a:schemeClr val="accent1">
                  <a:lumMod val="75000"/>
                </a:schemeClr>
              </a:solidFill>
            </a:endParaRPr>
          </a:p>
          <a:p>
            <a:pPr>
              <a:spcBef>
                <a:spcPts val="100"/>
              </a:spcBef>
              <a:spcAft>
                <a:spcPts val="100"/>
              </a:spcAft>
              <a:buClr>
                <a:schemeClr val="bg2">
                  <a:lumMod val="50000"/>
                </a:schemeClr>
              </a:buClr>
            </a:pPr>
            <a:r>
              <a:rPr lang="en-US" sz="2000" b="1" dirty="0">
                <a:solidFill>
                  <a:schemeClr val="accent1">
                    <a:lumMod val="75000"/>
                  </a:schemeClr>
                </a:solidFill>
              </a:rPr>
              <a:t>FUNDING</a:t>
            </a:r>
          </a:p>
          <a:p>
            <a:pPr marL="285750" indent="-285750">
              <a:spcBef>
                <a:spcPts val="100"/>
              </a:spcBef>
              <a:spcAft>
                <a:spcPts val="100"/>
              </a:spcAft>
              <a:buFont typeface="Wingdings" panose="05000000000000000000" pitchFamily="2" charset="2"/>
              <a:buChar char="q"/>
            </a:pPr>
            <a:r>
              <a:rPr lang="en-US" sz="2000" dirty="0">
                <a:solidFill>
                  <a:schemeClr val="accent1">
                    <a:lumMod val="75000"/>
                  </a:schemeClr>
                </a:solidFill>
              </a:rPr>
              <a:t>Project funding approved as part of the 2016 Bond Referendum</a:t>
            </a:r>
          </a:p>
          <a:p>
            <a:pPr marL="285750" indent="-285750">
              <a:spcBef>
                <a:spcPts val="100"/>
              </a:spcBef>
              <a:spcAft>
                <a:spcPts val="100"/>
              </a:spcAft>
              <a:buFont typeface="Wingdings" panose="05000000000000000000" pitchFamily="2" charset="2"/>
              <a:buChar char="q"/>
            </a:pPr>
            <a:r>
              <a:rPr lang="en-US" sz="2000" dirty="0">
                <a:solidFill>
                  <a:schemeClr val="accent1">
                    <a:lumMod val="75000"/>
                  </a:schemeClr>
                </a:solidFill>
              </a:rPr>
              <a:t>First of four emergency shelters to be replaced/renovated through the bond, the others being the Eleanor Kennedy Community Shelter in South County, the Embry Rucker Community Shelter in North County, and the Patrick Henry Family Shelter in Falls Church</a:t>
            </a:r>
            <a:endParaRPr lang="en-US" sz="2800" b="1" dirty="0">
              <a:solidFill>
                <a:schemeClr val="accent1">
                  <a:lumMod val="75000"/>
                </a:schemeClr>
              </a:solidFill>
            </a:endParaRPr>
          </a:p>
          <a:p>
            <a:pPr marL="57150" indent="0">
              <a:buClr>
                <a:srgbClr val="0070C0"/>
              </a:buClr>
              <a:buNone/>
            </a:pPr>
            <a:r>
              <a:rPr lang="en-US" sz="2000" dirty="0">
                <a:solidFill>
                  <a:schemeClr val="accent1">
                    <a:lumMod val="75000"/>
                  </a:schemeClr>
                </a:solidFill>
              </a:rPr>
              <a:t> </a:t>
            </a:r>
          </a:p>
        </p:txBody>
      </p:sp>
      <p:pic>
        <p:nvPicPr>
          <p:cNvPr id="10" name="Picture 9">
            <a:extLst>
              <a:ext uri="{FF2B5EF4-FFF2-40B4-BE49-F238E27FC236}">
                <a16:creationId xmlns:a16="http://schemas.microsoft.com/office/drawing/2014/main" id="{781861FF-4EFD-4E36-BD23-D59C023DF1FB}"/>
              </a:ext>
            </a:extLst>
          </p:cNvPr>
          <p:cNvPicPr/>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4070"/>
          <a:stretch/>
        </p:blipFill>
        <p:spPr bwMode="auto">
          <a:xfrm>
            <a:off x="9495692" y="0"/>
            <a:ext cx="2696307" cy="1042970"/>
          </a:xfrm>
          <a:prstGeom prst="rect">
            <a:avLst/>
          </a:prstGeom>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17430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2">
            <a:extLst>
              <a:ext uri="{FF2B5EF4-FFF2-40B4-BE49-F238E27FC236}">
                <a16:creationId xmlns:a16="http://schemas.microsoft.com/office/drawing/2014/main" id="{9BA8AAE7-EC70-4F6A-A436-259106E50941}"/>
              </a:ext>
            </a:extLst>
          </p:cNvPr>
          <p:cNvSpPr txBox="1">
            <a:spLocks noChangeArrowheads="1"/>
          </p:cNvSpPr>
          <p:nvPr/>
        </p:nvSpPr>
        <p:spPr bwMode="auto">
          <a:xfrm>
            <a:off x="8121154" y="3006965"/>
            <a:ext cx="3889018" cy="3763111"/>
          </a:xfrm>
          <a:prstGeom prst="rect">
            <a:avLst/>
          </a:prstGeom>
          <a:solidFill>
            <a:srgbClr val="F9F9F9"/>
          </a:solidFill>
          <a:ln w="25400">
            <a:solidFill>
              <a:schemeClr val="bg1">
                <a:lumMod val="95000"/>
              </a:schemeClr>
            </a:solidFill>
            <a:miter lim="800000"/>
            <a:headEnd/>
            <a:tailEnd/>
          </a:ln>
        </p:spPr>
        <p:txBody>
          <a:bodyPr rot="0" vert="horz" wrap="square" lIns="91440" tIns="45720" rIns="91440" bIns="45720" anchor="t" anchorCtr="0">
            <a:noAutofit/>
          </a:bodyPr>
          <a:lstStyle/>
          <a:p>
            <a:endParaRPr lang="en-US" sz="1600" dirty="0">
              <a:solidFill>
                <a:schemeClr val="accent1">
                  <a:lumMod val="75000"/>
                </a:schemeClr>
              </a:solidFill>
              <a:latin typeface="Calibri" panose="020F0502020204030204" pitchFamily="34" charset="0"/>
              <a:cs typeface="Calibri" panose="020F0502020204030204" pitchFamily="34" charset="0"/>
            </a:endParaRPr>
          </a:p>
        </p:txBody>
      </p:sp>
      <p:sp>
        <p:nvSpPr>
          <p:cNvPr id="23" name="Text Box 2">
            <a:extLst>
              <a:ext uri="{FF2B5EF4-FFF2-40B4-BE49-F238E27FC236}">
                <a16:creationId xmlns:a16="http://schemas.microsoft.com/office/drawing/2014/main" id="{BE11A764-42AC-4086-AC0B-6D706D5A6FB7}"/>
              </a:ext>
            </a:extLst>
          </p:cNvPr>
          <p:cNvSpPr txBox="1">
            <a:spLocks noChangeArrowheads="1"/>
          </p:cNvSpPr>
          <p:nvPr/>
        </p:nvSpPr>
        <p:spPr bwMode="auto">
          <a:xfrm>
            <a:off x="-5" y="1132206"/>
            <a:ext cx="12192000" cy="5725794"/>
          </a:xfrm>
          <a:prstGeom prst="rect">
            <a:avLst/>
          </a:prstGeom>
          <a:solidFill>
            <a:schemeClr val="bg1">
              <a:lumMod val="95000"/>
            </a:schemeClr>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pPr>
            <a:endParaRPr lang="en-US" sz="1200"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62E058C2-B1D6-445E-9769-4D5B13FE11F9}"/>
              </a:ext>
            </a:extLst>
          </p:cNvPr>
          <p:cNvSpPr/>
          <p:nvPr/>
        </p:nvSpPr>
        <p:spPr>
          <a:xfrm>
            <a:off x="0" y="1042970"/>
            <a:ext cx="12191999" cy="89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Text Box 2">
            <a:extLst>
              <a:ext uri="{FF2B5EF4-FFF2-40B4-BE49-F238E27FC236}">
                <a16:creationId xmlns:a16="http://schemas.microsoft.com/office/drawing/2014/main" id="{82741768-45F2-41A2-9700-6C47306EBE40}"/>
              </a:ext>
            </a:extLst>
          </p:cNvPr>
          <p:cNvSpPr txBox="1">
            <a:spLocks noChangeArrowheads="1"/>
          </p:cNvSpPr>
          <p:nvPr/>
        </p:nvSpPr>
        <p:spPr bwMode="auto">
          <a:xfrm>
            <a:off x="69427" y="742736"/>
            <a:ext cx="10032936" cy="293226"/>
          </a:xfrm>
          <a:prstGeom prst="rect">
            <a:avLst/>
          </a:prstGeom>
          <a:solidFill>
            <a:schemeClr val="bg1"/>
          </a:solidFill>
          <a:ln w="9525">
            <a:noFill/>
            <a:miter lim="800000"/>
            <a:headEnd/>
            <a:tailEnd/>
          </a:ln>
          <a:effectLst>
            <a:outerShdw blurRad="50800" dist="50800" dir="5400000" algn="ctr" rotWithShape="0">
              <a:srgbClr val="000000">
                <a:alpha val="0"/>
              </a:srgbClr>
            </a:outerShdw>
          </a:effectLst>
        </p:spPr>
        <p:txBody>
          <a:bodyPr rot="0" vert="horz" wrap="square" lIns="91440" tIns="45720" rIns="91440" bIns="45720" anchor="t" anchorCtr="0">
            <a:noAutofit/>
          </a:bodyPr>
          <a:lstStyle/>
          <a:p>
            <a:pPr marL="0" marR="0" algn="just">
              <a:lnSpc>
                <a:spcPct val="50000"/>
              </a:lnSpc>
              <a:spcBef>
                <a:spcPts val="3600"/>
              </a:spcBef>
              <a:spcAft>
                <a:spcPts val="600"/>
              </a:spcAft>
            </a:pPr>
            <a:r>
              <a:rPr lang="en-US" sz="3300" b="1" spc="160" dirty="0">
                <a:solidFill>
                  <a:srgbClr val="00458A"/>
                </a:solidFill>
                <a:effectLst>
                  <a:outerShdw blurRad="50800" dist="50800" dir="5400000" sx="0" sy="0" algn="ctr">
                    <a:srgbClr val="000000">
                      <a:alpha val="0"/>
                    </a:srgbClr>
                  </a:outerShdw>
                </a:effectLst>
                <a:latin typeface="Calibri" panose="020F0502020204030204" pitchFamily="34" charset="0"/>
                <a:ea typeface="Calibri" panose="020F0502020204030204" pitchFamily="34" charset="0"/>
                <a:cs typeface="Calibri" panose="020F0502020204030204" pitchFamily="34" charset="0"/>
              </a:rPr>
              <a:t>BAILEY’S SHELTER &amp; SUPPORTIVE HOUSING </a:t>
            </a:r>
            <a:endParaRPr lang="en-US" sz="3300" b="1" spc="16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large building&#10;&#10;Description automatically generated">
            <a:extLst>
              <a:ext uri="{FF2B5EF4-FFF2-40B4-BE49-F238E27FC236}">
                <a16:creationId xmlns:a16="http://schemas.microsoft.com/office/drawing/2014/main" id="{E7637AAA-B4A0-410F-9BDB-A6808239428D}"/>
              </a:ext>
            </a:extLst>
          </p:cNvPr>
          <p:cNvPicPr>
            <a:picLocks noChangeAspect="1"/>
          </p:cNvPicPr>
          <p:nvPr/>
        </p:nvPicPr>
        <p:blipFill rotWithShape="1">
          <a:blip r:embed="rId2">
            <a:alphaModFix amt="10000"/>
          </a:blip>
          <a:srcRect t="6867" r="20000" b="9744"/>
          <a:stretch/>
        </p:blipFill>
        <p:spPr>
          <a:xfrm>
            <a:off x="-9" y="1139213"/>
            <a:ext cx="12191980" cy="5718787"/>
          </a:xfrm>
          <a:prstGeom prst="rect">
            <a:avLst/>
          </a:prstGeom>
        </p:spPr>
      </p:pic>
      <p:sp>
        <p:nvSpPr>
          <p:cNvPr id="11" name="Text Box 2">
            <a:extLst>
              <a:ext uri="{FF2B5EF4-FFF2-40B4-BE49-F238E27FC236}">
                <a16:creationId xmlns:a16="http://schemas.microsoft.com/office/drawing/2014/main" id="{A23F75BF-9606-4236-A7CF-C14C459A8988}"/>
              </a:ext>
            </a:extLst>
          </p:cNvPr>
          <p:cNvSpPr txBox="1">
            <a:spLocks noChangeArrowheads="1"/>
          </p:cNvSpPr>
          <p:nvPr/>
        </p:nvSpPr>
        <p:spPr bwMode="auto">
          <a:xfrm>
            <a:off x="601577" y="1428631"/>
            <a:ext cx="10582238" cy="4488591"/>
          </a:xfrm>
          <a:prstGeom prst="rect">
            <a:avLst/>
          </a:prstGeom>
          <a:noFill/>
          <a:ln w="12700">
            <a:noFill/>
            <a:miter lim="800000"/>
            <a:headEnd/>
            <a:tailEnd/>
          </a:ln>
        </p:spPr>
        <p:txBody>
          <a:bodyPr rot="0" vert="horz" wrap="square" lIns="91440" tIns="45720" rIns="91440" bIns="45720" anchor="t" anchorCtr="0">
            <a:noAutofit/>
          </a:bodyPr>
          <a:lstStyle/>
          <a:p>
            <a:pPr>
              <a:spcBef>
                <a:spcPts val="200"/>
              </a:spcBef>
              <a:spcAft>
                <a:spcPts val="600"/>
              </a:spcAft>
            </a:pPr>
            <a:r>
              <a:rPr lang="en-US" sz="2800" b="1" dirty="0">
                <a:solidFill>
                  <a:schemeClr val="accent1">
                    <a:lumMod val="75000"/>
                  </a:schemeClr>
                </a:solidFill>
              </a:rPr>
              <a:t>MORE DETAILS</a:t>
            </a:r>
          </a:p>
          <a:p>
            <a:pPr marL="285750" indent="-285750">
              <a:spcBef>
                <a:spcPts val="100"/>
              </a:spcBef>
              <a:spcAft>
                <a:spcPts val="100"/>
              </a:spcAft>
              <a:buFont typeface="Wingdings" panose="05000000000000000000" pitchFamily="2" charset="2"/>
              <a:buChar char="q"/>
            </a:pPr>
            <a:r>
              <a:rPr lang="en-US" sz="2000" dirty="0">
                <a:solidFill>
                  <a:schemeClr val="accent1">
                    <a:lumMod val="75000"/>
                  </a:schemeClr>
                </a:solidFill>
              </a:rPr>
              <a:t>Currently operated by New Hope Housing</a:t>
            </a:r>
          </a:p>
          <a:p>
            <a:pPr marL="285750" indent="-285750">
              <a:spcBef>
                <a:spcPts val="100"/>
              </a:spcBef>
              <a:spcAft>
                <a:spcPts val="100"/>
              </a:spcAft>
              <a:buFont typeface="Wingdings" panose="05000000000000000000" pitchFamily="2" charset="2"/>
              <a:buChar char="q"/>
            </a:pPr>
            <a:r>
              <a:rPr lang="en-US" sz="2000" dirty="0">
                <a:solidFill>
                  <a:schemeClr val="accent1">
                    <a:lumMod val="75000"/>
                  </a:schemeClr>
                </a:solidFill>
              </a:rPr>
              <a:t>Each shelter room will have its own private bathroom/shower and there will be communal bathroom/shower space on the cellar level</a:t>
            </a:r>
          </a:p>
          <a:p>
            <a:pPr marL="285750" indent="-285750">
              <a:spcBef>
                <a:spcPts val="100"/>
              </a:spcBef>
              <a:spcAft>
                <a:spcPts val="100"/>
              </a:spcAft>
              <a:buFont typeface="Wingdings" panose="05000000000000000000" pitchFamily="2" charset="2"/>
              <a:buChar char="q"/>
            </a:pPr>
            <a:r>
              <a:rPr lang="en-US" sz="2000" dirty="0">
                <a:solidFill>
                  <a:schemeClr val="accent1">
                    <a:lumMod val="75000"/>
                  </a:schemeClr>
                </a:solidFill>
              </a:rPr>
              <a:t>Increased meeting and gathering space for shelter clients, including a large Activity Room and an outdoor sunken plaza on the cellar level, a Multi-Purpose Room on the first floor, and private Interview Rooms on both</a:t>
            </a:r>
          </a:p>
          <a:p>
            <a:pPr marL="285750" indent="-285750">
              <a:spcBef>
                <a:spcPts val="100"/>
              </a:spcBef>
              <a:spcAft>
                <a:spcPts val="100"/>
              </a:spcAft>
              <a:buFont typeface="Wingdings" panose="05000000000000000000" pitchFamily="2" charset="2"/>
              <a:buChar char="q"/>
            </a:pPr>
            <a:r>
              <a:rPr lang="en-US" sz="2000" dirty="0">
                <a:solidFill>
                  <a:schemeClr val="accent1">
                    <a:lumMod val="75000"/>
                  </a:schemeClr>
                </a:solidFill>
              </a:rPr>
              <a:t>New Medical Respite Program beds, nearly doubling the current program size</a:t>
            </a:r>
          </a:p>
          <a:p>
            <a:pPr marL="285750" indent="-285750">
              <a:spcBef>
                <a:spcPts val="100"/>
              </a:spcBef>
              <a:spcAft>
                <a:spcPts val="100"/>
              </a:spcAft>
              <a:buFont typeface="Wingdings" panose="05000000000000000000" pitchFamily="2" charset="2"/>
              <a:buChar char="q"/>
            </a:pPr>
            <a:r>
              <a:rPr lang="en-US" sz="2000" dirty="0">
                <a:solidFill>
                  <a:schemeClr val="accent1">
                    <a:lumMod val="75000"/>
                  </a:schemeClr>
                </a:solidFill>
              </a:rPr>
              <a:t>Dedicated space for the Community Services Board and Health Department</a:t>
            </a:r>
          </a:p>
          <a:p>
            <a:pPr marL="285750" indent="-285750">
              <a:spcBef>
                <a:spcPts val="100"/>
              </a:spcBef>
              <a:spcAft>
                <a:spcPts val="100"/>
              </a:spcAft>
              <a:buFont typeface="Wingdings" panose="05000000000000000000" pitchFamily="2" charset="2"/>
              <a:buChar char="q"/>
            </a:pPr>
            <a:r>
              <a:rPr lang="en-US" sz="2000" dirty="0">
                <a:solidFill>
                  <a:schemeClr val="accent1">
                    <a:lumMod val="75000"/>
                  </a:schemeClr>
                </a:solidFill>
              </a:rPr>
              <a:t>18 Personal Living Quarters (PLQ) on the second and third floors, with two ADA accessible units</a:t>
            </a:r>
          </a:p>
          <a:p>
            <a:pPr marL="285750" indent="-285750">
              <a:spcBef>
                <a:spcPts val="100"/>
              </a:spcBef>
              <a:spcAft>
                <a:spcPts val="100"/>
              </a:spcAft>
              <a:buFont typeface="Wingdings" panose="05000000000000000000" pitchFamily="2" charset="2"/>
              <a:buChar char="q"/>
            </a:pPr>
            <a:r>
              <a:rPr lang="en-US" sz="2000" dirty="0">
                <a:solidFill>
                  <a:schemeClr val="accent1">
                    <a:lumMod val="75000"/>
                  </a:schemeClr>
                </a:solidFill>
              </a:rPr>
              <a:t>Common space available on both PLQ floors with access to internet and cable, as well as outdoor balcony space</a:t>
            </a:r>
          </a:p>
          <a:p>
            <a:pPr marL="57150" indent="0">
              <a:buClr>
                <a:srgbClr val="0070C0"/>
              </a:buClr>
              <a:buNone/>
            </a:pPr>
            <a:r>
              <a:rPr lang="en-US" sz="2000" dirty="0">
                <a:solidFill>
                  <a:schemeClr val="accent1">
                    <a:lumMod val="75000"/>
                  </a:schemeClr>
                </a:solidFill>
              </a:rPr>
              <a:t> </a:t>
            </a:r>
          </a:p>
        </p:txBody>
      </p:sp>
      <p:pic>
        <p:nvPicPr>
          <p:cNvPr id="10" name="Picture 9">
            <a:extLst>
              <a:ext uri="{FF2B5EF4-FFF2-40B4-BE49-F238E27FC236}">
                <a16:creationId xmlns:a16="http://schemas.microsoft.com/office/drawing/2014/main" id="{079F68AD-B5E1-47AB-9E33-EA3A3F483D12}"/>
              </a:ext>
            </a:extLst>
          </p:cNvPr>
          <p:cNvPicPr/>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4070"/>
          <a:stretch/>
        </p:blipFill>
        <p:spPr bwMode="auto">
          <a:xfrm>
            <a:off x="9495692" y="0"/>
            <a:ext cx="2696307" cy="1042970"/>
          </a:xfrm>
          <a:prstGeom prst="rect">
            <a:avLst/>
          </a:prstGeom>
          <a:ln>
            <a:noFill/>
          </a:ln>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51686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2">
            <a:extLst>
              <a:ext uri="{FF2B5EF4-FFF2-40B4-BE49-F238E27FC236}">
                <a16:creationId xmlns:a16="http://schemas.microsoft.com/office/drawing/2014/main" id="{2723FA89-9906-4A9C-8BB5-8553B40C3208}"/>
              </a:ext>
            </a:extLst>
          </p:cNvPr>
          <p:cNvSpPr txBox="1">
            <a:spLocks noChangeArrowheads="1"/>
          </p:cNvSpPr>
          <p:nvPr/>
        </p:nvSpPr>
        <p:spPr bwMode="auto">
          <a:xfrm>
            <a:off x="0" y="2822383"/>
            <a:ext cx="12192000" cy="4035618"/>
          </a:xfrm>
          <a:prstGeom prst="rect">
            <a:avLst/>
          </a:prstGeom>
          <a:solidFill>
            <a:schemeClr val="bg1">
              <a:lumMod val="95000"/>
            </a:schemeClr>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pPr>
            <a:endParaRPr lang="en-US" sz="1200"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Box 2">
            <a:extLst>
              <a:ext uri="{FF2B5EF4-FFF2-40B4-BE49-F238E27FC236}">
                <a16:creationId xmlns:a16="http://schemas.microsoft.com/office/drawing/2014/main" id="{D88F7A9B-518C-48F6-8189-750C71FE5013}"/>
              </a:ext>
            </a:extLst>
          </p:cNvPr>
          <p:cNvSpPr txBox="1">
            <a:spLocks noChangeArrowheads="1"/>
          </p:cNvSpPr>
          <p:nvPr/>
        </p:nvSpPr>
        <p:spPr bwMode="auto">
          <a:xfrm>
            <a:off x="148558" y="2239505"/>
            <a:ext cx="10126818" cy="503696"/>
          </a:xfrm>
          <a:prstGeom prst="rect">
            <a:avLst/>
          </a:prstGeom>
          <a:solidFill>
            <a:schemeClr val="bg1"/>
          </a:solidFill>
          <a:ln w="9525">
            <a:noFill/>
            <a:miter lim="800000"/>
            <a:headEnd/>
            <a:tailEnd/>
          </a:ln>
          <a:effectLst>
            <a:outerShdw blurRad="50800" dist="50800" dir="5400000" algn="ctr" rotWithShape="0">
              <a:srgbClr val="000000">
                <a:alpha val="0"/>
              </a:srgbClr>
            </a:outerShdw>
          </a:effectLst>
        </p:spPr>
        <p:txBody>
          <a:bodyPr rot="0" vert="horz" wrap="square" lIns="91440" tIns="45720" rIns="91440" bIns="45720" anchor="t" anchorCtr="0">
            <a:noAutofit/>
          </a:bodyPr>
          <a:lstStyle/>
          <a:p>
            <a:pPr marL="0" marR="0" algn="just">
              <a:lnSpc>
                <a:spcPct val="50000"/>
              </a:lnSpc>
              <a:spcBef>
                <a:spcPts val="3600"/>
              </a:spcBef>
              <a:spcAft>
                <a:spcPts val="600"/>
              </a:spcAft>
            </a:pPr>
            <a:r>
              <a:rPr lang="en-US" sz="3300" b="1" spc="160" dirty="0">
                <a:solidFill>
                  <a:srgbClr val="00458A"/>
                </a:solidFill>
                <a:effectLst>
                  <a:outerShdw blurRad="50800" dist="50800" dir="5400000" sx="0" sy="0" algn="ctr">
                    <a:srgbClr val="000000">
                      <a:alpha val="0"/>
                    </a:srgbClr>
                  </a:outerShdw>
                </a:effectLst>
                <a:latin typeface="Calibri" panose="020F0502020204030204" pitchFamily="34" charset="0"/>
                <a:ea typeface="Calibri" panose="020F0502020204030204" pitchFamily="34" charset="0"/>
                <a:cs typeface="Calibri" panose="020F0502020204030204" pitchFamily="34" charset="0"/>
              </a:rPr>
              <a:t>PARTNERSHIP UPDATES &amp; INITIATIVES</a:t>
            </a:r>
            <a:endParaRPr lang="en-US" sz="3300" b="1" spc="16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8">
            <a:extLst>
              <a:ext uri="{FF2B5EF4-FFF2-40B4-BE49-F238E27FC236}">
                <a16:creationId xmlns:a16="http://schemas.microsoft.com/office/drawing/2014/main" id="{81E4C51C-BC39-4CB8-9A07-30E41E6F4008}"/>
              </a:ext>
            </a:extLst>
          </p:cNvPr>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4070"/>
          <a:stretch/>
        </p:blipFill>
        <p:spPr bwMode="auto">
          <a:xfrm>
            <a:off x="7727315" y="823174"/>
            <a:ext cx="4316127" cy="1680722"/>
          </a:xfrm>
          <a:prstGeom prst="rect">
            <a:avLst/>
          </a:prstGeom>
          <a:ln>
            <a:noFill/>
          </a:ln>
          <a:effectLst/>
          <a:extLst>
            <a:ext uri="{53640926-AAD7-44D8-BBD7-CCE9431645EC}">
              <a14:shadowObscured xmlns:a14="http://schemas.microsoft.com/office/drawing/2010/main"/>
            </a:ext>
          </a:extLst>
        </p:spPr>
      </p:pic>
      <p:sp>
        <p:nvSpPr>
          <p:cNvPr id="20" name="Rectangle 19">
            <a:extLst>
              <a:ext uri="{FF2B5EF4-FFF2-40B4-BE49-F238E27FC236}">
                <a16:creationId xmlns:a16="http://schemas.microsoft.com/office/drawing/2014/main" id="{62E058C2-B1D6-445E-9769-4D5B13FE11F9}"/>
              </a:ext>
            </a:extLst>
          </p:cNvPr>
          <p:cNvSpPr/>
          <p:nvPr/>
        </p:nvSpPr>
        <p:spPr>
          <a:xfrm>
            <a:off x="-1" y="2653965"/>
            <a:ext cx="12191999" cy="89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Text Box 2">
            <a:extLst>
              <a:ext uri="{FF2B5EF4-FFF2-40B4-BE49-F238E27FC236}">
                <a16:creationId xmlns:a16="http://schemas.microsoft.com/office/drawing/2014/main" id="{EA509F68-8EB5-4B3F-AEBB-EC141B52EA29}"/>
              </a:ext>
            </a:extLst>
          </p:cNvPr>
          <p:cNvSpPr txBox="1">
            <a:spLocks noChangeArrowheads="1"/>
          </p:cNvSpPr>
          <p:nvPr/>
        </p:nvSpPr>
        <p:spPr bwMode="auto">
          <a:xfrm>
            <a:off x="428003" y="3526776"/>
            <a:ext cx="2350624" cy="3261952"/>
          </a:xfrm>
          <a:prstGeom prst="rect">
            <a:avLst/>
          </a:prstGeom>
          <a:solidFill>
            <a:srgbClr val="F9F9F9"/>
          </a:solidFill>
          <a:ln w="25400">
            <a:solidFill>
              <a:schemeClr val="bg1">
                <a:lumMod val="95000"/>
              </a:schemeClr>
            </a:solidFill>
            <a:miter lim="800000"/>
            <a:headEnd/>
            <a:tailEnd/>
          </a:ln>
        </p:spPr>
        <p:txBody>
          <a:bodyPr rot="0" vert="horz" wrap="square" lIns="91440" tIns="45720" rIns="91440" bIns="45720" anchor="t" anchorCtr="0">
            <a:noAutofit/>
          </a:bodyPr>
          <a:lstStyle/>
          <a:p>
            <a:pPr marL="285750" marR="0" indent="-285750">
              <a:lnSpc>
                <a:spcPct val="107000"/>
              </a:lnSpc>
              <a:spcBef>
                <a:spcPts val="300"/>
              </a:spcBef>
              <a:spcAft>
                <a:spcPts val="300"/>
              </a:spcAft>
              <a:buFont typeface="Wingdings" panose="05000000000000000000" pitchFamily="2" charset="2"/>
              <a:buChar char="q"/>
            </a:pPr>
            <a:r>
              <a:rPr lang="en-US" sz="16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2019 HUD CoC </a:t>
            </a:r>
            <a:r>
              <a:rPr lang="en-US" sz="16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Program Competition</a:t>
            </a:r>
            <a:endParaRPr lang="en-US" sz="16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 Box 2">
            <a:extLst>
              <a:ext uri="{FF2B5EF4-FFF2-40B4-BE49-F238E27FC236}">
                <a16:creationId xmlns:a16="http://schemas.microsoft.com/office/drawing/2014/main" id="{82335324-F287-48D8-AD13-D78C50DC7476}"/>
              </a:ext>
            </a:extLst>
          </p:cNvPr>
          <p:cNvSpPr txBox="1">
            <a:spLocks noChangeArrowheads="1"/>
          </p:cNvSpPr>
          <p:nvPr/>
        </p:nvSpPr>
        <p:spPr bwMode="auto">
          <a:xfrm>
            <a:off x="2990058" y="3526775"/>
            <a:ext cx="2350624" cy="3261952"/>
          </a:xfrm>
          <a:prstGeom prst="rect">
            <a:avLst/>
          </a:prstGeom>
          <a:solidFill>
            <a:srgbClr val="F9F9F9"/>
          </a:solidFill>
          <a:ln w="25400">
            <a:solidFill>
              <a:schemeClr val="bg1">
                <a:lumMod val="95000"/>
              </a:schemeClr>
            </a:solidFill>
            <a:miter lim="800000"/>
            <a:headEnd/>
            <a:tailEnd/>
          </a:ln>
        </p:spPr>
        <p:txBody>
          <a:bodyPr rot="0" vert="horz" wrap="square" lIns="91440" tIns="45720" rIns="91440" bIns="45720" anchor="t" anchorCtr="0">
            <a:noAutofit/>
          </a:bodyPr>
          <a:lstStyle/>
          <a:p>
            <a:pPr marL="285750" marR="0" indent="-285750">
              <a:lnSpc>
                <a:spcPct val="107000"/>
              </a:lnSpc>
              <a:spcBef>
                <a:spcPts val="300"/>
              </a:spcBef>
              <a:spcAft>
                <a:spcPts val="300"/>
              </a:spcAft>
              <a:buFont typeface="Wingdings" panose="05000000000000000000" pitchFamily="2" charset="2"/>
              <a:buChar char="q"/>
            </a:pPr>
            <a:r>
              <a:rPr lang="en-US" sz="16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Coordinated Entry</a:t>
            </a:r>
          </a:p>
          <a:p>
            <a:pPr marL="285750" marR="0" indent="-285750">
              <a:lnSpc>
                <a:spcPct val="107000"/>
              </a:lnSpc>
              <a:spcBef>
                <a:spcPts val="300"/>
              </a:spcBef>
              <a:spcAft>
                <a:spcPts val="300"/>
              </a:spcAft>
              <a:buFont typeface="Wingdings" panose="05000000000000000000" pitchFamily="2" charset="2"/>
              <a:buChar char="q"/>
            </a:pPr>
            <a:r>
              <a:rPr lang="en-US" sz="16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One Fairfax – Homeless Services Racial Equity Work</a:t>
            </a:r>
          </a:p>
        </p:txBody>
      </p:sp>
      <p:sp>
        <p:nvSpPr>
          <p:cNvPr id="15" name="Text Box 2">
            <a:extLst>
              <a:ext uri="{FF2B5EF4-FFF2-40B4-BE49-F238E27FC236}">
                <a16:creationId xmlns:a16="http://schemas.microsoft.com/office/drawing/2014/main" id="{765149EB-EBF0-4D72-8D0C-3FB6B5F82C1D}"/>
              </a:ext>
            </a:extLst>
          </p:cNvPr>
          <p:cNvSpPr txBox="1">
            <a:spLocks noChangeArrowheads="1"/>
          </p:cNvSpPr>
          <p:nvPr/>
        </p:nvSpPr>
        <p:spPr bwMode="auto">
          <a:xfrm>
            <a:off x="5531141" y="3526772"/>
            <a:ext cx="2350624" cy="3261952"/>
          </a:xfrm>
          <a:prstGeom prst="rect">
            <a:avLst/>
          </a:prstGeom>
          <a:solidFill>
            <a:srgbClr val="F9F9F9"/>
          </a:solidFill>
          <a:ln w="25400">
            <a:solidFill>
              <a:schemeClr val="bg1">
                <a:lumMod val="95000"/>
              </a:schemeClr>
            </a:solidFill>
            <a:miter lim="800000"/>
            <a:headEnd/>
            <a:tailEnd/>
          </a:ln>
        </p:spPr>
        <p:txBody>
          <a:bodyPr rot="0" vert="horz" wrap="square" lIns="91440" tIns="45720" rIns="91440" bIns="45720" anchor="t" anchorCtr="0">
            <a:noAutofit/>
          </a:bodyPr>
          <a:lstStyle/>
          <a:p>
            <a:pPr marL="285750" marR="0" indent="-285750">
              <a:lnSpc>
                <a:spcPct val="107000"/>
              </a:lnSpc>
              <a:spcBef>
                <a:spcPts val="300"/>
              </a:spcBef>
              <a:spcAft>
                <a:spcPts val="300"/>
              </a:spcAft>
              <a:buFont typeface="Wingdings" panose="05000000000000000000" pitchFamily="2" charset="2"/>
              <a:buChar char="q"/>
            </a:pPr>
            <a:r>
              <a:rPr lang="en-US" sz="16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HMIS Super Users Steering Committee</a:t>
            </a:r>
          </a:p>
        </p:txBody>
      </p:sp>
      <p:sp>
        <p:nvSpPr>
          <p:cNvPr id="17" name="Text Box 2">
            <a:extLst>
              <a:ext uri="{FF2B5EF4-FFF2-40B4-BE49-F238E27FC236}">
                <a16:creationId xmlns:a16="http://schemas.microsoft.com/office/drawing/2014/main" id="{E381E6F0-F794-4257-8D1B-E28B47BCF414}"/>
              </a:ext>
            </a:extLst>
          </p:cNvPr>
          <p:cNvSpPr txBox="1">
            <a:spLocks noChangeArrowheads="1"/>
          </p:cNvSpPr>
          <p:nvPr/>
        </p:nvSpPr>
        <p:spPr bwMode="auto">
          <a:xfrm>
            <a:off x="8072223" y="3526768"/>
            <a:ext cx="2350624" cy="3261952"/>
          </a:xfrm>
          <a:prstGeom prst="rect">
            <a:avLst/>
          </a:prstGeom>
          <a:solidFill>
            <a:srgbClr val="F9F9F9"/>
          </a:solidFill>
          <a:ln w="25400">
            <a:solidFill>
              <a:schemeClr val="bg1">
                <a:lumMod val="95000"/>
              </a:schemeClr>
            </a:solidFill>
            <a:miter lim="800000"/>
            <a:headEnd/>
            <a:tailEnd/>
          </a:ln>
        </p:spPr>
        <p:txBody>
          <a:bodyPr rot="0" vert="horz" wrap="square" lIns="91440" tIns="45720" rIns="91440" bIns="45720" anchor="t" anchorCtr="0">
            <a:noAutofit/>
          </a:bodyPr>
          <a:lstStyle/>
          <a:p>
            <a:pPr marL="285750" marR="0" indent="-285750">
              <a:lnSpc>
                <a:spcPct val="107000"/>
              </a:lnSpc>
              <a:spcBef>
                <a:spcPts val="300"/>
              </a:spcBef>
              <a:spcAft>
                <a:spcPts val="300"/>
              </a:spcAft>
              <a:buFont typeface="Wingdings" panose="05000000000000000000" pitchFamily="2" charset="2"/>
              <a:buChar char="q"/>
            </a:pPr>
            <a:r>
              <a:rPr lang="en-US" sz="16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Built for Zero</a:t>
            </a:r>
          </a:p>
          <a:p>
            <a:pPr marL="285750" marR="0" indent="-285750">
              <a:lnSpc>
                <a:spcPct val="107000"/>
              </a:lnSpc>
              <a:spcBef>
                <a:spcPts val="300"/>
              </a:spcBef>
              <a:spcAft>
                <a:spcPts val="300"/>
              </a:spcAft>
              <a:buFont typeface="Wingdings" panose="05000000000000000000" pitchFamily="2" charset="2"/>
              <a:buChar char="q"/>
            </a:pPr>
            <a:r>
              <a:rPr lang="en-US" sz="16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Bailey’s Shelter &amp; Supportive Housing</a:t>
            </a:r>
          </a:p>
          <a:p>
            <a:pPr marL="285750" marR="0" indent="-285750">
              <a:lnSpc>
                <a:spcPct val="107000"/>
              </a:lnSpc>
              <a:spcBef>
                <a:spcPts val="300"/>
              </a:spcBef>
              <a:spcAft>
                <a:spcPts val="300"/>
              </a:spcAft>
              <a:buFont typeface="Wingdings" panose="05000000000000000000" pitchFamily="2" charset="2"/>
              <a:buChar char="q"/>
            </a:pPr>
            <a:r>
              <a:rPr lang="en-US" sz="16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Training Curriculum</a:t>
            </a:r>
          </a:p>
          <a:p>
            <a:pPr marL="285750" marR="0" indent="-285750">
              <a:lnSpc>
                <a:spcPct val="107000"/>
              </a:lnSpc>
              <a:spcBef>
                <a:spcPts val="300"/>
              </a:spcBef>
              <a:spcAft>
                <a:spcPts val="300"/>
              </a:spcAft>
              <a:buFont typeface="Wingdings" panose="05000000000000000000" pitchFamily="2" charset="2"/>
              <a:buChar char="q"/>
            </a:pPr>
            <a:r>
              <a:rPr lang="en-US" sz="160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Artemis House Expansion</a:t>
            </a:r>
          </a:p>
        </p:txBody>
      </p:sp>
      <p:sp>
        <p:nvSpPr>
          <p:cNvPr id="2" name="Rectangle 1">
            <a:extLst>
              <a:ext uri="{FF2B5EF4-FFF2-40B4-BE49-F238E27FC236}">
                <a16:creationId xmlns:a16="http://schemas.microsoft.com/office/drawing/2014/main" id="{D7BA8F70-A4CC-4365-8B50-7FC3EF09B1AB}"/>
              </a:ext>
            </a:extLst>
          </p:cNvPr>
          <p:cNvSpPr/>
          <p:nvPr/>
        </p:nvSpPr>
        <p:spPr>
          <a:xfrm>
            <a:off x="428003" y="3061982"/>
            <a:ext cx="2350624" cy="469183"/>
          </a:xfrm>
          <a:prstGeom prst="rect">
            <a:avLst/>
          </a:prstGeom>
          <a:solidFill>
            <a:schemeClr val="bg1"/>
          </a:solid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300"/>
              </a:spcBef>
              <a:spcAft>
                <a:spcPts val="300"/>
              </a:spcAft>
            </a:pPr>
            <a:r>
              <a:rPr lang="en-US" cap="all" spc="5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FUNDING</a:t>
            </a:r>
          </a:p>
        </p:txBody>
      </p:sp>
      <p:sp>
        <p:nvSpPr>
          <p:cNvPr id="21" name="Rectangle 20">
            <a:extLst>
              <a:ext uri="{FF2B5EF4-FFF2-40B4-BE49-F238E27FC236}">
                <a16:creationId xmlns:a16="http://schemas.microsoft.com/office/drawing/2014/main" id="{5ADB67F6-CD5E-4305-AEE4-54B0FEC61263}"/>
              </a:ext>
            </a:extLst>
          </p:cNvPr>
          <p:cNvSpPr/>
          <p:nvPr/>
        </p:nvSpPr>
        <p:spPr>
          <a:xfrm>
            <a:off x="2990059" y="3061983"/>
            <a:ext cx="2350624" cy="469344"/>
          </a:xfrm>
          <a:prstGeom prst="rect">
            <a:avLst/>
          </a:prstGeom>
          <a:solidFill>
            <a:schemeClr val="bg1"/>
          </a:solid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300"/>
              </a:spcBef>
              <a:spcAft>
                <a:spcPts val="300"/>
              </a:spcAft>
            </a:pPr>
            <a:r>
              <a:rPr lang="en-US" cap="all" spc="5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POLICY</a:t>
            </a:r>
          </a:p>
        </p:txBody>
      </p:sp>
      <p:sp>
        <p:nvSpPr>
          <p:cNvPr id="22" name="Rectangle 21">
            <a:extLst>
              <a:ext uri="{FF2B5EF4-FFF2-40B4-BE49-F238E27FC236}">
                <a16:creationId xmlns:a16="http://schemas.microsoft.com/office/drawing/2014/main" id="{C565F325-DD6C-476A-A0DA-BA586AE54FF0}"/>
              </a:ext>
            </a:extLst>
          </p:cNvPr>
          <p:cNvSpPr/>
          <p:nvPr/>
        </p:nvSpPr>
        <p:spPr>
          <a:xfrm>
            <a:off x="5531143" y="3057432"/>
            <a:ext cx="2350624" cy="469343"/>
          </a:xfrm>
          <a:prstGeom prst="rect">
            <a:avLst/>
          </a:prstGeom>
          <a:solidFill>
            <a:schemeClr val="bg1"/>
          </a:solid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300"/>
              </a:spcBef>
              <a:spcAft>
                <a:spcPts val="300"/>
              </a:spcAft>
            </a:pPr>
            <a:r>
              <a:rPr lang="en-US" cap="all" spc="5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DATA</a:t>
            </a:r>
          </a:p>
        </p:txBody>
      </p:sp>
      <p:sp>
        <p:nvSpPr>
          <p:cNvPr id="23" name="Rectangle 22">
            <a:extLst>
              <a:ext uri="{FF2B5EF4-FFF2-40B4-BE49-F238E27FC236}">
                <a16:creationId xmlns:a16="http://schemas.microsoft.com/office/drawing/2014/main" id="{25F3FFBB-A8D0-47CB-998C-29A2474196D8}"/>
              </a:ext>
            </a:extLst>
          </p:cNvPr>
          <p:cNvSpPr/>
          <p:nvPr/>
        </p:nvSpPr>
        <p:spPr>
          <a:xfrm>
            <a:off x="8072227" y="3057432"/>
            <a:ext cx="2350624" cy="469343"/>
          </a:xfrm>
          <a:prstGeom prst="rect">
            <a:avLst/>
          </a:prstGeom>
          <a:solidFill>
            <a:schemeClr val="bg1"/>
          </a:solidFill>
          <a:ln w="254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300"/>
              </a:spcBef>
              <a:spcAft>
                <a:spcPts val="300"/>
              </a:spcAft>
            </a:pPr>
            <a:r>
              <a:rPr lang="en-US" cap="all" spc="5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NEW &amp; UPCOMING</a:t>
            </a:r>
          </a:p>
        </p:txBody>
      </p:sp>
    </p:spTree>
    <p:extLst>
      <p:ext uri="{BB962C8B-B14F-4D97-AF65-F5344CB8AC3E}">
        <p14:creationId xmlns:p14="http://schemas.microsoft.com/office/powerpoint/2010/main" val="2356825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
            <a:extLst>
              <a:ext uri="{FF2B5EF4-FFF2-40B4-BE49-F238E27FC236}">
                <a16:creationId xmlns:a16="http://schemas.microsoft.com/office/drawing/2014/main" id="{3077208E-CCA9-4A29-921A-EAC902E7D6DD}"/>
              </a:ext>
            </a:extLst>
          </p:cNvPr>
          <p:cNvSpPr txBox="1">
            <a:spLocks noChangeArrowheads="1"/>
          </p:cNvSpPr>
          <p:nvPr/>
        </p:nvSpPr>
        <p:spPr bwMode="auto">
          <a:xfrm>
            <a:off x="0" y="2822383"/>
            <a:ext cx="12192000" cy="4035618"/>
          </a:xfrm>
          <a:prstGeom prst="rect">
            <a:avLst/>
          </a:prstGeom>
          <a:solidFill>
            <a:schemeClr val="bg1">
              <a:lumMod val="95000"/>
            </a:schemeClr>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pPr>
            <a:endParaRPr lang="en-US" sz="1200"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 Box 2">
            <a:extLst>
              <a:ext uri="{FF2B5EF4-FFF2-40B4-BE49-F238E27FC236}">
                <a16:creationId xmlns:a16="http://schemas.microsoft.com/office/drawing/2014/main" id="{D88F7A9B-518C-48F6-8189-750C71FE5013}"/>
              </a:ext>
            </a:extLst>
          </p:cNvPr>
          <p:cNvSpPr txBox="1">
            <a:spLocks noChangeArrowheads="1"/>
          </p:cNvSpPr>
          <p:nvPr/>
        </p:nvSpPr>
        <p:spPr bwMode="auto">
          <a:xfrm>
            <a:off x="148558" y="2239505"/>
            <a:ext cx="10126818" cy="503696"/>
          </a:xfrm>
          <a:prstGeom prst="rect">
            <a:avLst/>
          </a:prstGeom>
          <a:solidFill>
            <a:schemeClr val="bg1"/>
          </a:solidFill>
          <a:ln w="9525">
            <a:noFill/>
            <a:miter lim="800000"/>
            <a:headEnd/>
            <a:tailEnd/>
          </a:ln>
          <a:effectLst>
            <a:outerShdw blurRad="50800" dist="50800" dir="5400000" algn="ctr" rotWithShape="0">
              <a:srgbClr val="000000">
                <a:alpha val="0"/>
              </a:srgbClr>
            </a:outerShdw>
          </a:effectLst>
        </p:spPr>
        <p:txBody>
          <a:bodyPr rot="0" vert="horz" wrap="square" lIns="91440" tIns="45720" rIns="91440" bIns="45720" anchor="t" anchorCtr="0">
            <a:noAutofit/>
          </a:bodyPr>
          <a:lstStyle/>
          <a:p>
            <a:pPr marL="0" marR="0" algn="just">
              <a:lnSpc>
                <a:spcPct val="50000"/>
              </a:lnSpc>
              <a:spcBef>
                <a:spcPts val="3600"/>
              </a:spcBef>
              <a:spcAft>
                <a:spcPts val="600"/>
              </a:spcAft>
            </a:pPr>
            <a:r>
              <a:rPr lang="en-US" sz="3300" b="1" spc="160" dirty="0">
                <a:solidFill>
                  <a:srgbClr val="00458A"/>
                </a:solidFill>
                <a:effectLst>
                  <a:outerShdw blurRad="50800" dist="50800" dir="5400000" sx="0" sy="0" algn="ctr">
                    <a:srgbClr val="000000">
                      <a:alpha val="0"/>
                    </a:srgbClr>
                  </a:outerShdw>
                </a:effectLst>
                <a:latin typeface="Calibri" panose="020F0502020204030204" pitchFamily="34" charset="0"/>
                <a:ea typeface="Calibri" panose="020F0502020204030204" pitchFamily="34" charset="0"/>
                <a:cs typeface="Calibri" panose="020F0502020204030204" pitchFamily="34" charset="0"/>
              </a:rPr>
              <a:t>SYSTEM PERFORMANCE MEASURES</a:t>
            </a:r>
            <a:endParaRPr lang="en-US" sz="3300" b="1" spc="16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8">
            <a:extLst>
              <a:ext uri="{FF2B5EF4-FFF2-40B4-BE49-F238E27FC236}">
                <a16:creationId xmlns:a16="http://schemas.microsoft.com/office/drawing/2014/main" id="{81E4C51C-BC39-4CB8-9A07-30E41E6F4008}"/>
              </a:ext>
            </a:extLst>
          </p:cNvPr>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4070"/>
          <a:stretch/>
        </p:blipFill>
        <p:spPr bwMode="auto">
          <a:xfrm>
            <a:off x="7727315" y="823174"/>
            <a:ext cx="4316127" cy="1680722"/>
          </a:xfrm>
          <a:prstGeom prst="rect">
            <a:avLst/>
          </a:prstGeom>
          <a:ln>
            <a:noFill/>
          </a:ln>
          <a:effectLst/>
          <a:extLst>
            <a:ext uri="{53640926-AAD7-44D8-BBD7-CCE9431645EC}">
              <a14:shadowObscured xmlns:a14="http://schemas.microsoft.com/office/drawing/2010/main"/>
            </a:ext>
          </a:extLst>
        </p:spPr>
      </p:pic>
      <p:sp>
        <p:nvSpPr>
          <p:cNvPr id="20" name="Rectangle 19">
            <a:extLst>
              <a:ext uri="{FF2B5EF4-FFF2-40B4-BE49-F238E27FC236}">
                <a16:creationId xmlns:a16="http://schemas.microsoft.com/office/drawing/2014/main" id="{62E058C2-B1D6-445E-9769-4D5B13FE11F9}"/>
              </a:ext>
            </a:extLst>
          </p:cNvPr>
          <p:cNvSpPr/>
          <p:nvPr/>
        </p:nvSpPr>
        <p:spPr>
          <a:xfrm>
            <a:off x="-1" y="2653965"/>
            <a:ext cx="12191999" cy="89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 name="Picture 3" descr="A picture containing object&#10;&#10;Description automatically generated">
            <a:extLst>
              <a:ext uri="{FF2B5EF4-FFF2-40B4-BE49-F238E27FC236}">
                <a16:creationId xmlns:a16="http://schemas.microsoft.com/office/drawing/2014/main" id="{EAC1E006-F6F0-4ADD-AC68-E7BBB35A621F}"/>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6872" t="14161" r="6669" b="12924"/>
          <a:stretch/>
        </p:blipFill>
        <p:spPr>
          <a:xfrm>
            <a:off x="325464" y="2822382"/>
            <a:ext cx="1170122" cy="986809"/>
          </a:xfrm>
          <a:prstGeom prst="rect">
            <a:avLst/>
          </a:prstGeom>
        </p:spPr>
      </p:pic>
      <p:sp>
        <p:nvSpPr>
          <p:cNvPr id="11" name="Text Box 2">
            <a:extLst>
              <a:ext uri="{FF2B5EF4-FFF2-40B4-BE49-F238E27FC236}">
                <a16:creationId xmlns:a16="http://schemas.microsoft.com/office/drawing/2014/main" id="{F14A7D09-04EE-4B5B-B513-487EB898FFE0}"/>
              </a:ext>
            </a:extLst>
          </p:cNvPr>
          <p:cNvSpPr txBox="1">
            <a:spLocks noChangeArrowheads="1"/>
          </p:cNvSpPr>
          <p:nvPr/>
        </p:nvSpPr>
        <p:spPr bwMode="auto">
          <a:xfrm>
            <a:off x="1557581" y="2910288"/>
            <a:ext cx="10047570" cy="898903"/>
          </a:xfrm>
          <a:prstGeom prst="rect">
            <a:avLst/>
          </a:prstGeom>
          <a:solidFill>
            <a:schemeClr val="bg1">
              <a:lumMod val="95000"/>
            </a:schemeClr>
          </a:solidFill>
          <a:ln w="9525">
            <a:noFill/>
            <a:miter lim="800000"/>
            <a:headEnd/>
            <a:tailEnd/>
          </a:ln>
        </p:spPr>
        <p:txBody>
          <a:bodyPr rot="0" vert="horz" wrap="square" lIns="91440" tIns="45720" rIns="91440" bIns="45720" anchor="t" anchorCtr="0">
            <a:noAutofit/>
          </a:bodyPr>
          <a:lstStyle/>
          <a:p>
            <a:pPr>
              <a:lnSpc>
                <a:spcPct val="107000"/>
              </a:lnSpc>
              <a:spcBef>
                <a:spcPts val="1200"/>
              </a:spcBef>
            </a:pPr>
            <a:r>
              <a:rPr lang="en-US" sz="2200" b="1"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Marcy Thompson </a:t>
            </a:r>
            <a:r>
              <a:rPr lang="en-US" sz="2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Principal, Homeless Services</a:t>
            </a:r>
          </a:p>
          <a:p>
            <a:pPr>
              <a:lnSpc>
                <a:spcPct val="107000"/>
              </a:lnSpc>
              <a:spcBef>
                <a:spcPts val="300"/>
              </a:spcBef>
              <a:spcAft>
                <a:spcPts val="300"/>
              </a:spcAft>
            </a:pPr>
            <a:r>
              <a:rPr lang="en-US" sz="2200" b="1" cap="all" spc="5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ICF </a:t>
            </a:r>
            <a:r>
              <a:rPr lang="en-US" sz="2200" dirty="0">
                <a:solidFill>
                  <a:schemeClr val="accent1">
                    <a:lumMod val="75000"/>
                  </a:schemeClr>
                </a:solidFill>
                <a:latin typeface="Calibri" panose="020F0502020204030204" pitchFamily="34" charset="0"/>
                <a:ea typeface="Times New Roman" panose="02020603050405020304" pitchFamily="18" charset="0"/>
                <a:cs typeface="Times New Roman" panose="02020603050405020304" pitchFamily="18" charset="0"/>
              </a:rPr>
              <a:t>| 9300 Lee Highway Fairfax VA 22931 </a:t>
            </a:r>
            <a:r>
              <a:rPr lang="en-US" sz="2200" b="1"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200"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682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2">
            <a:extLst>
              <a:ext uri="{FF2B5EF4-FFF2-40B4-BE49-F238E27FC236}">
                <a16:creationId xmlns:a16="http://schemas.microsoft.com/office/drawing/2014/main" id="{AD974D01-48C7-468E-99F5-ADB292EE6CFA}"/>
              </a:ext>
            </a:extLst>
          </p:cNvPr>
          <p:cNvSpPr txBox="1">
            <a:spLocks noChangeArrowheads="1"/>
          </p:cNvSpPr>
          <p:nvPr/>
        </p:nvSpPr>
        <p:spPr bwMode="auto">
          <a:xfrm>
            <a:off x="0" y="2822383"/>
            <a:ext cx="12192000" cy="4035618"/>
          </a:xfrm>
          <a:prstGeom prst="rect">
            <a:avLst/>
          </a:prstGeom>
          <a:solidFill>
            <a:schemeClr val="bg1">
              <a:lumMod val="95000"/>
            </a:schemeClr>
          </a:solidFill>
          <a:ln w="9525">
            <a:noFill/>
            <a:miter lim="800000"/>
            <a:headEnd/>
            <a:tailEnd/>
          </a:ln>
        </p:spPr>
        <p:txBody>
          <a:bodyPr rot="0" vert="horz" wrap="square" lIns="91440" tIns="45720" rIns="91440" bIns="45720" anchor="t" anchorCtr="0">
            <a:noAutofit/>
          </a:bodyPr>
          <a:lstStyle/>
          <a:p>
            <a:pPr marL="0" marR="0">
              <a:lnSpc>
                <a:spcPct val="107000"/>
              </a:lnSpc>
              <a:spcBef>
                <a:spcPts val="0"/>
              </a:spcBef>
            </a:pPr>
            <a:endParaRPr lang="en-US" sz="1200"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2">
            <a:extLst>
              <a:ext uri="{FF2B5EF4-FFF2-40B4-BE49-F238E27FC236}">
                <a16:creationId xmlns:a16="http://schemas.microsoft.com/office/drawing/2014/main" id="{F14A7D09-04EE-4B5B-B513-487EB898FFE0}"/>
              </a:ext>
            </a:extLst>
          </p:cNvPr>
          <p:cNvSpPr txBox="1">
            <a:spLocks noChangeArrowheads="1"/>
          </p:cNvSpPr>
          <p:nvPr/>
        </p:nvSpPr>
        <p:spPr bwMode="auto">
          <a:xfrm>
            <a:off x="8196043" y="2989412"/>
            <a:ext cx="3812061" cy="597603"/>
          </a:xfrm>
          <a:prstGeom prst="rect">
            <a:avLst/>
          </a:prstGeom>
          <a:solidFill>
            <a:schemeClr val="bg1"/>
          </a:solidFill>
          <a:ln w="25400">
            <a:solidFill>
              <a:schemeClr val="bg1">
                <a:lumMod val="95000"/>
              </a:schemeClr>
            </a:solidFill>
            <a:miter lim="800000"/>
            <a:headEnd/>
            <a:tailEnd/>
          </a:ln>
        </p:spPr>
        <p:txBody>
          <a:bodyPr rot="0" vert="horz" wrap="square" lIns="91440" tIns="45720" rIns="91440" bIns="45720" anchor="t" anchorCtr="0">
            <a:noAutofit/>
          </a:bodyPr>
          <a:lstStyle/>
          <a:p>
            <a:pPr marL="0" marR="0" algn="r">
              <a:lnSpc>
                <a:spcPct val="107000"/>
              </a:lnSpc>
              <a:spcBef>
                <a:spcPts val="0"/>
              </a:spcBef>
            </a:pPr>
            <a:r>
              <a:rPr lang="en-US" sz="1600" cap="all" spc="50" dirty="0">
                <a:solidFill>
                  <a:srgbClr val="2F5496"/>
                </a:solidFill>
                <a:effectLst/>
                <a:latin typeface="+mj-lt"/>
                <a:ea typeface="Calibri" panose="020F0502020204030204" pitchFamily="34" charset="0"/>
                <a:cs typeface="Times New Roman" panose="02020603050405020304" pitchFamily="18" charset="0"/>
              </a:rPr>
              <a:t>Thoughts, questions, or ideas </a:t>
            </a:r>
          </a:p>
          <a:p>
            <a:pPr marL="0" marR="0" algn="r">
              <a:lnSpc>
                <a:spcPct val="107000"/>
              </a:lnSpc>
              <a:spcBef>
                <a:spcPts val="0"/>
              </a:spcBef>
              <a:spcAft>
                <a:spcPts val="600"/>
              </a:spcAft>
            </a:pPr>
            <a:r>
              <a:rPr lang="en-US" sz="1600" cap="all" spc="50" dirty="0">
                <a:solidFill>
                  <a:srgbClr val="2F5496"/>
                </a:solidFill>
                <a:effectLst/>
                <a:latin typeface="+mj-lt"/>
                <a:ea typeface="Calibri" panose="020F0502020204030204" pitchFamily="34" charset="0"/>
                <a:cs typeface="Times New Roman" panose="02020603050405020304" pitchFamily="18" charset="0"/>
              </a:rPr>
              <a:t>about CoC meetings?</a:t>
            </a:r>
          </a:p>
          <a:p>
            <a:pPr algn="r">
              <a:lnSpc>
                <a:spcPct val="107000"/>
              </a:lnSpc>
            </a:pPr>
            <a:endParaRPr lang="en-US" sz="1600" cap="all" spc="50" dirty="0">
              <a:solidFill>
                <a:srgbClr val="2F5496"/>
              </a:solidFill>
              <a:effectLst/>
              <a:latin typeface="+mj-lt"/>
              <a:ea typeface="Calibri" panose="020F0502020204030204" pitchFamily="34" charset="0"/>
              <a:cs typeface="Times New Roman" panose="02020603050405020304" pitchFamily="18" charset="0"/>
            </a:endParaRPr>
          </a:p>
        </p:txBody>
      </p:sp>
      <p:sp>
        <p:nvSpPr>
          <p:cNvPr id="18" name="Text Box 2">
            <a:extLst>
              <a:ext uri="{FF2B5EF4-FFF2-40B4-BE49-F238E27FC236}">
                <a16:creationId xmlns:a16="http://schemas.microsoft.com/office/drawing/2014/main" id="{D88F7A9B-518C-48F6-8189-750C71FE5013}"/>
              </a:ext>
            </a:extLst>
          </p:cNvPr>
          <p:cNvSpPr txBox="1">
            <a:spLocks noChangeArrowheads="1"/>
          </p:cNvSpPr>
          <p:nvPr/>
        </p:nvSpPr>
        <p:spPr bwMode="auto">
          <a:xfrm>
            <a:off x="148558" y="1906293"/>
            <a:ext cx="10126818" cy="836908"/>
          </a:xfrm>
          <a:prstGeom prst="rect">
            <a:avLst/>
          </a:prstGeom>
          <a:solidFill>
            <a:schemeClr val="bg1"/>
          </a:solidFill>
          <a:ln w="9525">
            <a:noFill/>
            <a:miter lim="800000"/>
            <a:headEnd/>
            <a:tailEnd/>
          </a:ln>
          <a:effectLst>
            <a:outerShdw blurRad="50800" dist="50800" dir="5400000" algn="ctr" rotWithShape="0">
              <a:srgbClr val="000000">
                <a:alpha val="0"/>
              </a:srgbClr>
            </a:outerShdw>
          </a:effectLst>
        </p:spPr>
        <p:txBody>
          <a:bodyPr rot="0" vert="horz" wrap="square" lIns="91440" tIns="45720" rIns="91440" bIns="45720" anchor="t" anchorCtr="0">
            <a:noAutofit/>
          </a:bodyPr>
          <a:lstStyle/>
          <a:p>
            <a:pPr marL="0" marR="0" algn="just">
              <a:lnSpc>
                <a:spcPct val="50000"/>
              </a:lnSpc>
              <a:spcBef>
                <a:spcPts val="3600"/>
              </a:spcBef>
              <a:spcAft>
                <a:spcPts val="600"/>
              </a:spcAft>
            </a:pPr>
            <a:r>
              <a:rPr lang="en-US" sz="3000" spc="160" dirty="0">
                <a:solidFill>
                  <a:srgbClr val="00458A"/>
                </a:solidFill>
                <a:effectLst>
                  <a:outerShdw blurRad="50800" dist="50800" dir="5400000" sx="0" sy="0" algn="ctr">
                    <a:srgbClr val="000000">
                      <a:alpha val="0"/>
                    </a:srgbClr>
                  </a:outerShdw>
                </a:effectLst>
                <a:latin typeface="Calibri" panose="020F0502020204030204" pitchFamily="34" charset="0"/>
                <a:ea typeface="Calibri" panose="020F0502020204030204" pitchFamily="34" charset="0"/>
                <a:cs typeface="Calibri" panose="020F0502020204030204" pitchFamily="34" charset="0"/>
              </a:rPr>
              <a:t>FAIRFAX-FALLS CHURCH COMMUNITY </a:t>
            </a:r>
            <a:endParaRPr lang="en-US" sz="3000" spc="16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75000"/>
              </a:lnSpc>
              <a:spcBef>
                <a:spcPts val="0"/>
              </a:spcBef>
              <a:spcAft>
                <a:spcPts val="0"/>
              </a:spcAft>
            </a:pPr>
            <a:r>
              <a:rPr lang="en-US" sz="2800" b="1" dirty="0">
                <a:solidFill>
                  <a:srgbClr val="00458A"/>
                </a:solidFill>
                <a:effectLst>
                  <a:outerShdw blurRad="50800" dist="50800" dir="5400000" sx="0" sy="0" algn="ctr">
                    <a:srgbClr val="000000">
                      <a:alpha val="0"/>
                    </a:srgbClr>
                  </a:outerShdw>
                </a:effectLst>
                <a:latin typeface="Bahnschrift" panose="020B0502040204020203" pitchFamily="34" charset="0"/>
                <a:ea typeface="Calibri" panose="020F0502020204030204" pitchFamily="34" charset="0"/>
                <a:cs typeface="Times New Roman" panose="02020603050405020304" pitchFamily="18" charset="0"/>
              </a:rPr>
              <a:t>Partnership to Prevent and End Homelessness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9" name="Picture 18">
            <a:extLst>
              <a:ext uri="{FF2B5EF4-FFF2-40B4-BE49-F238E27FC236}">
                <a16:creationId xmlns:a16="http://schemas.microsoft.com/office/drawing/2014/main" id="{81E4C51C-BC39-4CB8-9A07-30E41E6F4008}"/>
              </a:ext>
            </a:extLst>
          </p:cNvPr>
          <p:cNvPicPr/>
          <p:nvPr/>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saturation sat="0"/>
                    </a14:imgEffect>
                    <a14:imgEffect>
                      <a14:brightnessContrast bright="40000"/>
                    </a14:imgEffect>
                  </a14:imgLayer>
                </a14:imgProps>
              </a:ext>
              <a:ext uri="{28A0092B-C50C-407E-A947-70E740481C1C}">
                <a14:useLocalDpi xmlns:a14="http://schemas.microsoft.com/office/drawing/2010/main" val="0"/>
              </a:ext>
            </a:extLst>
          </a:blip>
          <a:srcRect b="4070"/>
          <a:stretch/>
        </p:blipFill>
        <p:spPr bwMode="auto">
          <a:xfrm>
            <a:off x="7727315" y="823174"/>
            <a:ext cx="4316127" cy="1680722"/>
          </a:xfrm>
          <a:prstGeom prst="rect">
            <a:avLst/>
          </a:prstGeom>
          <a:ln>
            <a:noFill/>
          </a:ln>
          <a:effectLst/>
          <a:extLst>
            <a:ext uri="{53640926-AAD7-44D8-BBD7-CCE9431645EC}">
              <a14:shadowObscured xmlns:a14="http://schemas.microsoft.com/office/drawing/2010/main"/>
            </a:ext>
          </a:extLst>
        </p:spPr>
      </p:pic>
      <p:sp>
        <p:nvSpPr>
          <p:cNvPr id="20" name="Rectangle 19">
            <a:extLst>
              <a:ext uri="{FF2B5EF4-FFF2-40B4-BE49-F238E27FC236}">
                <a16:creationId xmlns:a16="http://schemas.microsoft.com/office/drawing/2014/main" id="{62E058C2-B1D6-445E-9769-4D5B13FE11F9}"/>
              </a:ext>
            </a:extLst>
          </p:cNvPr>
          <p:cNvSpPr/>
          <p:nvPr/>
        </p:nvSpPr>
        <p:spPr>
          <a:xfrm>
            <a:off x="-1" y="2653965"/>
            <a:ext cx="12191999" cy="8923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Text Box 2">
            <a:extLst>
              <a:ext uri="{FF2B5EF4-FFF2-40B4-BE49-F238E27FC236}">
                <a16:creationId xmlns:a16="http://schemas.microsoft.com/office/drawing/2014/main" id="{4652E413-7209-4B0F-B4FD-A0EEC925BE94}"/>
              </a:ext>
            </a:extLst>
          </p:cNvPr>
          <p:cNvSpPr txBox="1">
            <a:spLocks noChangeArrowheads="1"/>
          </p:cNvSpPr>
          <p:nvPr/>
        </p:nvSpPr>
        <p:spPr bwMode="auto">
          <a:xfrm>
            <a:off x="8196043" y="3587015"/>
            <a:ext cx="3812061" cy="1672882"/>
          </a:xfrm>
          <a:prstGeom prst="rect">
            <a:avLst/>
          </a:prstGeom>
          <a:solidFill>
            <a:schemeClr val="bg1"/>
          </a:solidFill>
          <a:ln w="25400">
            <a:solidFill>
              <a:schemeClr val="bg1">
                <a:lumMod val="95000"/>
              </a:schemeClr>
            </a:solidFill>
            <a:miter lim="800000"/>
            <a:headEnd/>
            <a:tailEnd/>
          </a:ln>
        </p:spPr>
        <p:txBody>
          <a:bodyPr rot="0" vert="horz" wrap="square" lIns="91440" tIns="45720" rIns="91440" bIns="45720" anchor="t" anchorCtr="0">
            <a:noAutofit/>
          </a:bodyPr>
          <a:lstStyle/>
          <a:p>
            <a:pPr marL="0" marR="0" algn="r">
              <a:lnSpc>
                <a:spcPct val="107000"/>
              </a:lnSpc>
            </a:pPr>
            <a:endParaRPr lang="en-US" sz="500" b="1" cap="all" spc="50" dirty="0">
              <a:solidFill>
                <a:srgbClr val="2F5496"/>
              </a:solidFill>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pPr>
            <a:r>
              <a:rPr lang="en-US" sz="1400" b="1" cap="all" spc="50" dirty="0">
                <a:solidFill>
                  <a:srgbClr val="2F5496"/>
                </a:solidFill>
                <a:latin typeface="Calibri" panose="020F0502020204030204" pitchFamily="34" charset="0"/>
                <a:ea typeface="Calibri" panose="020F0502020204030204" pitchFamily="34" charset="0"/>
                <a:cs typeface="Times New Roman" panose="02020603050405020304" pitchFamily="18" charset="0"/>
              </a:rPr>
              <a:t>Jamie Ergas, MSW, LSW</a:t>
            </a:r>
          </a:p>
          <a:p>
            <a:pPr marL="0" marR="0" algn="r">
              <a:lnSpc>
                <a:spcPct val="107000"/>
              </a:lnSpc>
              <a:spcBef>
                <a:spcPts val="0"/>
              </a:spcBef>
            </a:pPr>
            <a:r>
              <a:rPr lang="en-US" sz="1400"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rPr>
              <a:t>Continuum of Care Manager</a:t>
            </a:r>
          </a:p>
          <a:p>
            <a:pPr marL="0" marR="0" algn="r">
              <a:lnSpc>
                <a:spcPct val="107000"/>
              </a:lnSpc>
              <a:spcBef>
                <a:spcPts val="0"/>
              </a:spcBef>
            </a:pPr>
            <a:r>
              <a:rPr lang="en-US" sz="1400" spc="50" dirty="0">
                <a:solidFill>
                  <a:srgbClr val="2F5496"/>
                </a:solidFill>
                <a:latin typeface="Calibri" panose="020F0502020204030204" pitchFamily="34" charset="0"/>
                <a:ea typeface="Calibri" panose="020F0502020204030204" pitchFamily="34" charset="0"/>
                <a:cs typeface="Times New Roman" panose="02020603050405020304" pitchFamily="18" charset="0"/>
              </a:rPr>
              <a:t>Office to Prevent and End Homelessness</a:t>
            </a:r>
            <a:endParaRPr lang="en-US" sz="1400"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pPr>
            <a:r>
              <a:rPr lang="en-US" sz="1400" spc="50" dirty="0">
                <a:solidFill>
                  <a:srgbClr val="2F5496"/>
                </a:solidFill>
                <a:latin typeface="Calibri" panose="020F0502020204030204" pitchFamily="34" charset="0"/>
                <a:ea typeface="Calibri" panose="020F0502020204030204" pitchFamily="34" charset="0"/>
                <a:cs typeface="Times New Roman" panose="02020603050405020304" pitchFamily="18" charset="0"/>
              </a:rPr>
              <a:t>Direct: 703-324-3240 </a:t>
            </a:r>
            <a:endParaRPr lang="en-US" sz="1400" spc="50"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pPr>
            <a:r>
              <a:rPr lang="en-US" sz="1400" spc="50" dirty="0">
                <a:solidFill>
                  <a:srgbClr val="2F5496"/>
                </a:solidFill>
                <a:latin typeface="Calibri" panose="020F0502020204030204" pitchFamily="34" charset="0"/>
                <a:ea typeface="Calibri" panose="020F0502020204030204" pitchFamily="34" charset="0"/>
                <a:cs typeface="Times New Roman" panose="02020603050405020304" pitchFamily="18" charset="0"/>
              </a:rPr>
              <a:t>Cell: 703-223-2003</a:t>
            </a:r>
          </a:p>
          <a:p>
            <a:pPr algn="r">
              <a:lnSpc>
                <a:spcPct val="107000"/>
              </a:lnSpc>
            </a:pPr>
            <a:r>
              <a:rPr lang="en-US" sz="1400" spc="50" dirty="0">
                <a:solidFill>
                  <a:srgbClr val="2F5496"/>
                </a:solidFill>
                <a:latin typeface="Calibri" panose="020F0502020204030204" pitchFamily="34" charset="0"/>
                <a:cs typeface="Times New Roman" panose="02020603050405020304" pitchFamily="18" charset="0"/>
                <a:hlinkClick r:id="rId4"/>
              </a:rPr>
              <a:t>jamie.ergas@fairfaxcounty.gov</a:t>
            </a:r>
            <a:r>
              <a:rPr lang="en-US" sz="1400" spc="50" dirty="0">
                <a:solidFill>
                  <a:srgbClr val="2F5496"/>
                </a:solidFill>
                <a:latin typeface="Calibri" panose="020F0502020204030204" pitchFamily="34" charset="0"/>
                <a:cs typeface="Times New Roman" panose="02020603050405020304" pitchFamily="18" charset="0"/>
              </a:rPr>
              <a:t> </a:t>
            </a:r>
            <a:r>
              <a:rPr lang="en-US" sz="1400" dirty="0"/>
              <a:t> </a:t>
            </a:r>
            <a:r>
              <a:rPr lang="en-US" sz="1400" spc="50" dirty="0">
                <a:solidFill>
                  <a:srgbClr val="2F5496"/>
                </a:solidFill>
                <a:latin typeface="Calibri" panose="020F0502020204030204" pitchFamily="34" charset="0"/>
                <a:ea typeface="Calibri" panose="020F0502020204030204" pitchFamily="34" charset="0"/>
                <a:cs typeface="Times New Roman" panose="02020603050405020304" pitchFamily="18" charset="0"/>
              </a:rPr>
              <a:t> </a:t>
            </a:r>
            <a:endParaRPr lang="en-US" sz="1400"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107000"/>
              </a:lnSpc>
            </a:pPr>
            <a:endParaRPr lang="en-US" sz="1400" cap="all" spc="50" dirty="0">
              <a:solidFill>
                <a:srgbClr val="2F5496"/>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55572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1"/>
          </p:nvPr>
        </p:nvSpPr>
        <p:spPr>
          <a:xfrm>
            <a:off x="7486247" y="5578656"/>
            <a:ext cx="2289125" cy="431233"/>
          </a:xfrm>
        </p:spPr>
        <p:txBody>
          <a:bodyPr/>
          <a:lstStyle/>
          <a:p>
            <a:r>
              <a:rPr lang="en-US" dirty="0"/>
              <a:t>June 13, 2019</a:t>
            </a:r>
          </a:p>
        </p:txBody>
      </p:sp>
      <p:sp>
        <p:nvSpPr>
          <p:cNvPr id="4" name="Title 3"/>
          <p:cNvSpPr>
            <a:spLocks noGrp="1"/>
          </p:cNvSpPr>
          <p:nvPr>
            <p:ph type="title"/>
          </p:nvPr>
        </p:nvSpPr>
        <p:spPr>
          <a:xfrm>
            <a:off x="5410201" y="3200400"/>
            <a:ext cx="4573221" cy="2593872"/>
          </a:xfrm>
        </p:spPr>
        <p:txBody>
          <a:bodyPr rtlCol="0">
            <a:noAutofit/>
          </a:bodyPr>
          <a:lstStyle/>
          <a:p>
            <a:pPr algn="ctr">
              <a:defRPr/>
            </a:pPr>
            <a:br>
              <a:rPr lang="en-US" sz="2800" b="1" dirty="0"/>
            </a:br>
            <a:r>
              <a:rPr lang="en-US" sz="2800" dirty="0"/>
              <a:t>System Performance Measures: </a:t>
            </a:r>
            <a:br>
              <a:rPr lang="en-US" sz="2800" dirty="0"/>
            </a:br>
            <a:r>
              <a:rPr lang="en-US" sz="2800" dirty="0"/>
              <a:t>Why they Matter </a:t>
            </a:r>
          </a:p>
        </p:txBody>
      </p:sp>
      <p:sp>
        <p:nvSpPr>
          <p:cNvPr id="17" name="Text Placeholder 16"/>
          <p:cNvSpPr>
            <a:spLocks noGrp="1"/>
          </p:cNvSpPr>
          <p:nvPr>
            <p:ph type="body" sz="quarter" idx="12"/>
          </p:nvPr>
        </p:nvSpPr>
        <p:spPr>
          <a:xfrm>
            <a:off x="2311255" y="5510551"/>
            <a:ext cx="4365171" cy="1221036"/>
          </a:xfrm>
        </p:spPr>
        <p:txBody>
          <a:bodyPr/>
          <a:lstStyle/>
          <a:p>
            <a:r>
              <a:rPr lang="en-US" sz="1400" dirty="0"/>
              <a:t>Marcy Thompson, Principal, Homeless Services</a:t>
            </a:r>
          </a:p>
          <a:p>
            <a:r>
              <a:rPr lang="en-US" sz="1400" dirty="0">
                <a:hlinkClick r:id="rId3"/>
              </a:rPr>
              <a:t>marcy.thompson@icf.com</a:t>
            </a:r>
            <a:r>
              <a:rPr lang="en-US" sz="1400" dirty="0"/>
              <a:t> </a:t>
            </a:r>
          </a:p>
        </p:txBody>
      </p:sp>
      <p:sp>
        <p:nvSpPr>
          <p:cNvPr id="8" name="Rectangle 7">
            <a:extLst>
              <a:ext uri="{FF2B5EF4-FFF2-40B4-BE49-F238E27FC236}">
                <a16:creationId xmlns:a16="http://schemas.microsoft.com/office/drawing/2014/main" id="{1C66AA18-3250-4FAA-B348-4112396D3993}"/>
              </a:ext>
            </a:extLst>
          </p:cNvPr>
          <p:cNvSpPr/>
          <p:nvPr/>
        </p:nvSpPr>
        <p:spPr>
          <a:xfrm>
            <a:off x="10568354" y="509954"/>
            <a:ext cx="1169377" cy="3692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lumMod val="50000"/>
                  </a:schemeClr>
                </a:solidFill>
              </a:rPr>
              <a:t>icf.com</a:t>
            </a:r>
          </a:p>
        </p:txBody>
      </p:sp>
    </p:spTree>
    <p:extLst>
      <p:ext uri="{BB962C8B-B14F-4D97-AF65-F5344CB8AC3E}">
        <p14:creationId xmlns:p14="http://schemas.microsoft.com/office/powerpoint/2010/main" val="2296224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p:nvPr/>
        </p:nvSpPr>
        <p:spPr>
          <a:xfrm>
            <a:off x="938580" y="1653449"/>
            <a:ext cx="5454160" cy="2277547"/>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marL="457200" indent="-457200" defTabSz="642915">
              <a:spcBef>
                <a:spcPts val="400"/>
              </a:spcBef>
              <a:spcAft>
                <a:spcPts val="400"/>
              </a:spcAft>
              <a:buSzPct val="100000"/>
              <a:buFont typeface="Wingdings" panose="05000000000000000000" pitchFamily="2" charset="2"/>
              <a:buChar char="§"/>
              <a:defRPr>
                <a:solidFill>
                  <a:srgbClr val="000000"/>
                </a:solidFill>
              </a:defRPr>
            </a:pPr>
            <a:r>
              <a:rPr sz="3200" dirty="0">
                <a:latin typeface="Arial" panose="020B0604020202020204" pitchFamily="34" charset="0"/>
                <a:cs typeface="Arial" panose="020B0604020202020204" pitchFamily="34" charset="0"/>
              </a:rPr>
              <a:t>Many parts</a:t>
            </a:r>
            <a:endParaRPr lang="en-US" sz="100" dirty="0">
              <a:latin typeface="Arial" panose="020B0604020202020204" pitchFamily="34" charset="0"/>
              <a:cs typeface="Arial" panose="020B0604020202020204" pitchFamily="34" charset="0"/>
              <a:sym typeface="Helvetica Light"/>
            </a:endParaRPr>
          </a:p>
          <a:p>
            <a:pPr marL="457200" indent="-457200" defTabSz="642915">
              <a:spcBef>
                <a:spcPts val="400"/>
              </a:spcBef>
              <a:spcAft>
                <a:spcPts val="400"/>
              </a:spcAft>
              <a:buSzPct val="100000"/>
              <a:buFont typeface="Wingdings" panose="05000000000000000000" pitchFamily="2" charset="2"/>
              <a:buChar char="§"/>
              <a:defRPr>
                <a:solidFill>
                  <a:srgbClr val="000000"/>
                </a:solidFill>
              </a:defRPr>
            </a:pPr>
            <a:r>
              <a:rPr sz="3200" dirty="0">
                <a:latin typeface="Arial" panose="020B0604020202020204" pitchFamily="34" charset="0"/>
                <a:cs typeface="Arial" panose="020B0604020202020204" pitchFamily="34" charset="0"/>
              </a:rPr>
              <a:t>Doing different things</a:t>
            </a:r>
            <a:endParaRPr lang="en-US" sz="100" dirty="0">
              <a:latin typeface="Arial" panose="020B0604020202020204" pitchFamily="34" charset="0"/>
              <a:cs typeface="Arial" panose="020B0604020202020204" pitchFamily="34" charset="0"/>
              <a:sym typeface="Helvetica Light"/>
            </a:endParaRPr>
          </a:p>
          <a:p>
            <a:pPr marL="457200" indent="-457200" defTabSz="642915">
              <a:spcBef>
                <a:spcPts val="400"/>
              </a:spcBef>
              <a:spcAft>
                <a:spcPts val="400"/>
              </a:spcAft>
              <a:buSzPct val="100000"/>
              <a:buFont typeface="Wingdings" panose="05000000000000000000" pitchFamily="2" charset="2"/>
              <a:buChar char="§"/>
              <a:defRPr>
                <a:solidFill>
                  <a:srgbClr val="000000"/>
                </a:solidFill>
              </a:defRPr>
            </a:pPr>
            <a:r>
              <a:rPr sz="3200" dirty="0">
                <a:latin typeface="Arial" panose="020B0604020202020204" pitchFamily="34" charset="0"/>
                <a:cs typeface="Arial" panose="020B0604020202020204" pitchFamily="34" charset="0"/>
              </a:rPr>
              <a:t>Working together</a:t>
            </a:r>
            <a:endParaRPr lang="en-US" sz="100" dirty="0">
              <a:latin typeface="Arial" panose="020B0604020202020204" pitchFamily="34" charset="0"/>
              <a:cs typeface="Arial" panose="020B0604020202020204" pitchFamily="34" charset="0"/>
              <a:sym typeface="Helvetica Light"/>
            </a:endParaRPr>
          </a:p>
          <a:p>
            <a:pPr marL="457200" indent="-457200" defTabSz="642915">
              <a:spcBef>
                <a:spcPts val="400"/>
              </a:spcBef>
              <a:spcAft>
                <a:spcPts val="400"/>
              </a:spcAft>
              <a:buSzPct val="100000"/>
              <a:buFont typeface="Wingdings" panose="05000000000000000000" pitchFamily="2" charset="2"/>
              <a:buChar char="§"/>
              <a:defRPr>
                <a:solidFill>
                  <a:srgbClr val="000000"/>
                </a:solidFill>
              </a:defRPr>
            </a:pPr>
            <a:r>
              <a:rPr sz="3200" dirty="0">
                <a:latin typeface="Arial" panose="020B0604020202020204" pitchFamily="34" charset="0"/>
                <a:cs typeface="Arial" panose="020B0604020202020204" pitchFamily="34" charset="0"/>
              </a:rPr>
              <a:t>Toward a common goal</a:t>
            </a:r>
          </a:p>
        </p:txBody>
      </p:sp>
      <p:sp>
        <p:nvSpPr>
          <p:cNvPr id="68" name="Shape 68"/>
          <p:cNvSpPr>
            <a:spLocks noGrp="1"/>
          </p:cNvSpPr>
          <p:nvPr>
            <p:ph type="title"/>
          </p:nvPr>
        </p:nvSpPr>
        <p:spPr>
          <a:xfrm>
            <a:off x="789189" y="723631"/>
            <a:ext cx="7900542" cy="1143000"/>
          </a:xfrm>
          <a:prstGeom prst="rect">
            <a:avLst/>
          </a:prstGeom>
        </p:spPr>
        <p:txBody>
          <a:bodyPr>
            <a:noAutofit/>
          </a:bodyPr>
          <a:lstStyle/>
          <a:p>
            <a:pPr defTabSz="374904">
              <a:defRPr sz="1800">
                <a:solidFill>
                  <a:srgbClr val="000000"/>
                </a:solidFill>
              </a:defRPr>
            </a:pPr>
            <a:r>
              <a:rPr sz="4000" dirty="0">
                <a:solidFill>
                  <a:schemeClr val="accent1">
                    <a:lumMod val="75000"/>
                  </a:schemeClr>
                </a:solidFill>
                <a:latin typeface="+mn-lt"/>
              </a:rPr>
              <a:t>What is a </a:t>
            </a:r>
            <a:r>
              <a:rPr sz="4000" b="1" dirty="0">
                <a:solidFill>
                  <a:schemeClr val="accent1">
                    <a:lumMod val="75000"/>
                  </a:schemeClr>
                </a:solidFill>
                <a:latin typeface="+mn-lt"/>
              </a:rPr>
              <a:t>System</a:t>
            </a:r>
            <a:r>
              <a:rPr sz="4000" dirty="0">
                <a:solidFill>
                  <a:schemeClr val="accent1">
                    <a:lumMod val="75000"/>
                  </a:schemeClr>
                </a:solidFill>
                <a:latin typeface="+mn-lt"/>
              </a:rPr>
              <a:t>?</a:t>
            </a:r>
          </a:p>
        </p:txBody>
      </p:sp>
      <p:pic>
        <p:nvPicPr>
          <p:cNvPr id="12" name="image3.jpeg" descr="pasted-image.jpg">
            <a:extLst>
              <a:ext uri="{FF2B5EF4-FFF2-40B4-BE49-F238E27FC236}">
                <a16:creationId xmlns:a16="http://schemas.microsoft.com/office/drawing/2014/main" id="{701D4DF4-99D4-494F-9612-0E2847317782}"/>
              </a:ext>
            </a:extLst>
          </p:cNvPr>
          <p:cNvPicPr/>
          <p:nvPr/>
        </p:nvPicPr>
        <p:blipFill>
          <a:blip r:embed="rId3"/>
          <a:stretch>
            <a:fillRect/>
          </a:stretch>
        </p:blipFill>
        <p:spPr>
          <a:xfrm rot="10800000">
            <a:off x="7056481" y="3301782"/>
            <a:ext cx="4668715" cy="3108543"/>
          </a:xfrm>
          <a:prstGeom prst="rect">
            <a:avLst/>
          </a:prstGeom>
          <a:ln w="12700">
            <a:miter lim="400000"/>
          </a:ln>
        </p:spPr>
      </p:pic>
      <p:pic>
        <p:nvPicPr>
          <p:cNvPr id="4" name="Picture 3">
            <a:extLst>
              <a:ext uri="{FF2B5EF4-FFF2-40B4-BE49-F238E27FC236}">
                <a16:creationId xmlns:a16="http://schemas.microsoft.com/office/drawing/2014/main" id="{188F8516-85D8-485D-802A-59B9AA246A07}"/>
              </a:ext>
            </a:extLst>
          </p:cNvPr>
          <p:cNvPicPr>
            <a:picLocks noChangeAspect="1"/>
          </p:cNvPicPr>
          <p:nvPr/>
        </p:nvPicPr>
        <p:blipFill rotWithShape="1">
          <a:blip r:embed="rId4"/>
          <a:srcRect l="547" t="5265" r="547"/>
          <a:stretch/>
        </p:blipFill>
        <p:spPr>
          <a:xfrm>
            <a:off x="0" y="0"/>
            <a:ext cx="12192000" cy="286602"/>
          </a:xfrm>
          <a:prstGeom prst="rect">
            <a:avLst/>
          </a:prstGeom>
        </p:spPr>
      </p:pic>
      <p:pic>
        <p:nvPicPr>
          <p:cNvPr id="15" name="Picture 14" descr="A picture containing object&#10;&#10;Description automatically generated">
            <a:extLst>
              <a:ext uri="{FF2B5EF4-FFF2-40B4-BE49-F238E27FC236}">
                <a16:creationId xmlns:a16="http://schemas.microsoft.com/office/drawing/2014/main" id="{9B92EED8-5B70-4D8F-9C59-C6BF9C111D04}"/>
              </a:ext>
            </a:extLst>
          </p:cNvPr>
          <p:cNvPicPr>
            <a:picLocks noChangeAspect="1"/>
          </p:cNvPicPr>
          <p:nvPr/>
        </p:nvPicPr>
        <p:blipFill rotWithShape="1">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l="6872" t="14161" r="6669" b="12924"/>
          <a:stretch/>
        </p:blipFill>
        <p:spPr>
          <a:xfrm>
            <a:off x="178033" y="5915025"/>
            <a:ext cx="913887" cy="770716"/>
          </a:xfrm>
          <a:prstGeom prst="rect">
            <a:avLst/>
          </a:prstGeom>
        </p:spPr>
      </p:pic>
    </p:spTree>
    <p:extLst>
      <p:ext uri="{BB962C8B-B14F-4D97-AF65-F5344CB8AC3E}">
        <p14:creationId xmlns:p14="http://schemas.microsoft.com/office/powerpoint/2010/main" val="390409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a:solidFill>
                  <a:schemeClr val="accent1">
                    <a:lumMod val="75000"/>
                  </a:schemeClr>
                </a:solidFill>
                <a:latin typeface="+mn-lt"/>
                <a:cs typeface="Arial" panose="020B0604020202020204" pitchFamily="34" charset="0"/>
              </a:rPr>
              <a:t>Purpose of System Performance Measures</a:t>
            </a:r>
          </a:p>
        </p:txBody>
      </p:sp>
      <p:sp>
        <p:nvSpPr>
          <p:cNvPr id="3" name="Content Placeholder 2"/>
          <p:cNvSpPr>
            <a:spLocks noGrp="1"/>
          </p:cNvSpPr>
          <p:nvPr>
            <p:ph idx="1"/>
          </p:nvPr>
        </p:nvSpPr>
        <p:spPr>
          <a:xfrm>
            <a:off x="1533525" y="1554957"/>
            <a:ext cx="9448800" cy="4495800"/>
          </a:xfrm>
        </p:spPr>
        <p:txBody>
          <a:bodyPr>
            <a:normAutofit/>
          </a:bodyPr>
          <a:lstStyle/>
          <a:p>
            <a:pPr>
              <a:spcBef>
                <a:spcPts val="800"/>
              </a:spcBef>
              <a:spcAft>
                <a:spcPts val="800"/>
              </a:spcAft>
              <a:buFont typeface="Wingdings" panose="05000000000000000000" pitchFamily="2" charset="2"/>
              <a:buChar char="§"/>
            </a:pPr>
            <a:r>
              <a:rPr lang="en-US" sz="2500" b="0" dirty="0">
                <a:latin typeface="Arial" panose="020B0604020202020204" pitchFamily="34" charset="0"/>
                <a:cs typeface="Arial" panose="020B0604020202020204" pitchFamily="34" charset="0"/>
              </a:rPr>
              <a:t>Ensure common understanding of system intent and goals, along with the projects that make up the CoC’s system</a:t>
            </a:r>
          </a:p>
          <a:p>
            <a:pPr>
              <a:spcBef>
                <a:spcPts val="800"/>
              </a:spcBef>
              <a:spcAft>
                <a:spcPts val="800"/>
              </a:spcAft>
              <a:buFont typeface="Wingdings" panose="05000000000000000000" pitchFamily="2" charset="2"/>
              <a:buChar char="§"/>
            </a:pPr>
            <a:r>
              <a:rPr lang="en-US" sz="2500" b="0" dirty="0">
                <a:latin typeface="Arial" panose="020B0604020202020204" pitchFamily="34" charset="0"/>
                <a:cs typeface="Arial" panose="020B0604020202020204" pitchFamily="34" charset="0"/>
              </a:rPr>
              <a:t>Focus on measuring the cumulative impact of programs, not just their individual impact</a:t>
            </a:r>
          </a:p>
          <a:p>
            <a:pPr>
              <a:spcBef>
                <a:spcPts val="800"/>
              </a:spcBef>
              <a:spcAft>
                <a:spcPts val="800"/>
              </a:spcAft>
              <a:buFont typeface="Wingdings" panose="05000000000000000000" pitchFamily="2" charset="2"/>
              <a:buChar char="§"/>
            </a:pPr>
            <a:r>
              <a:rPr lang="en-US" sz="2500" b="0" dirty="0">
                <a:latin typeface="Arial" panose="020B0604020202020204" pitchFamily="34" charset="0"/>
                <a:cs typeface="Arial" panose="020B0604020202020204" pitchFamily="34" charset="0"/>
              </a:rPr>
              <a:t>Help CoCs gauge their progress toward preventing and ending homelessness</a:t>
            </a:r>
          </a:p>
          <a:p>
            <a:pPr>
              <a:spcBef>
                <a:spcPts val="800"/>
              </a:spcBef>
              <a:spcAft>
                <a:spcPts val="800"/>
              </a:spcAft>
              <a:buFont typeface="Wingdings" panose="05000000000000000000" pitchFamily="2" charset="2"/>
              <a:buChar char="§"/>
            </a:pPr>
            <a:r>
              <a:rPr lang="en-US" sz="2500" b="0" dirty="0">
                <a:latin typeface="Arial" panose="020B0604020202020204" pitchFamily="34" charset="0"/>
                <a:cs typeface="Arial" panose="020B0604020202020204" pitchFamily="34" charset="0"/>
              </a:rPr>
              <a:t>Identify areas for improvement</a:t>
            </a:r>
          </a:p>
          <a:p>
            <a:pPr>
              <a:spcBef>
                <a:spcPts val="800"/>
              </a:spcBef>
              <a:spcAft>
                <a:spcPts val="800"/>
              </a:spcAft>
              <a:buFont typeface="Wingdings" panose="05000000000000000000" pitchFamily="2" charset="2"/>
              <a:buChar char="§"/>
            </a:pPr>
            <a:r>
              <a:rPr lang="en-US" sz="2500" b="0" dirty="0">
                <a:latin typeface="Arial" panose="020B0604020202020204" pitchFamily="34" charset="0"/>
                <a:cs typeface="Arial" panose="020B0604020202020204" pitchFamily="34" charset="0"/>
              </a:rPr>
              <a:t>Meet HEARTH requirements</a:t>
            </a:r>
          </a:p>
          <a:p>
            <a:pPr>
              <a:spcBef>
                <a:spcPts val="800"/>
              </a:spcBef>
              <a:spcAft>
                <a:spcPts val="800"/>
              </a:spcAft>
            </a:pPr>
            <a:endParaRPr lang="en-US" sz="2500" dirty="0">
              <a:solidFill>
                <a:schemeClr val="bg1">
                  <a:lumMod val="50000"/>
                </a:schemeClr>
              </a:solidFill>
              <a:latin typeface="Arial" panose="020B0604020202020204" pitchFamily="34" charset="0"/>
              <a:cs typeface="Arial" panose="020B0604020202020204" pitchFamily="34" charset="0"/>
            </a:endParaRPr>
          </a:p>
        </p:txBody>
      </p:sp>
      <p:pic>
        <p:nvPicPr>
          <p:cNvPr id="6" name="Picture 5" descr="A picture containing object&#10;&#10;Description automatically generated">
            <a:extLst>
              <a:ext uri="{FF2B5EF4-FFF2-40B4-BE49-F238E27FC236}">
                <a16:creationId xmlns:a16="http://schemas.microsoft.com/office/drawing/2014/main" id="{7693FE88-7A17-424E-A559-F167A75EBE5A}"/>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6872" t="14161" r="6669" b="12924"/>
          <a:stretch/>
        </p:blipFill>
        <p:spPr>
          <a:xfrm>
            <a:off x="178033" y="5915025"/>
            <a:ext cx="913887" cy="770716"/>
          </a:xfrm>
          <a:prstGeom prst="rect">
            <a:avLst/>
          </a:prstGeom>
        </p:spPr>
      </p:pic>
      <p:pic>
        <p:nvPicPr>
          <p:cNvPr id="7" name="Picture 6">
            <a:extLst>
              <a:ext uri="{FF2B5EF4-FFF2-40B4-BE49-F238E27FC236}">
                <a16:creationId xmlns:a16="http://schemas.microsoft.com/office/drawing/2014/main" id="{22C3D1B7-4492-4DEC-982A-5ED6D032DB27}"/>
              </a:ext>
            </a:extLst>
          </p:cNvPr>
          <p:cNvPicPr>
            <a:picLocks noChangeAspect="1"/>
          </p:cNvPicPr>
          <p:nvPr/>
        </p:nvPicPr>
        <p:blipFill rotWithShape="1">
          <a:blip r:embed="rId5"/>
          <a:srcRect l="547" t="5265" r="547"/>
          <a:stretch/>
        </p:blipFill>
        <p:spPr>
          <a:xfrm>
            <a:off x="0" y="0"/>
            <a:ext cx="12192000" cy="286602"/>
          </a:xfrm>
          <a:prstGeom prst="rect">
            <a:avLst/>
          </a:prstGeom>
        </p:spPr>
      </p:pic>
    </p:spTree>
    <p:extLst>
      <p:ext uri="{BB962C8B-B14F-4D97-AF65-F5344CB8AC3E}">
        <p14:creationId xmlns:p14="http://schemas.microsoft.com/office/powerpoint/2010/main" val="373548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Shape 283"/>
          <p:cNvSpPr>
            <a:spLocks noGrp="1"/>
          </p:cNvSpPr>
          <p:nvPr>
            <p:ph type="title"/>
          </p:nvPr>
        </p:nvSpPr>
        <p:spPr>
          <a:xfrm>
            <a:off x="2209800" y="-1"/>
            <a:ext cx="8458200" cy="1333502"/>
          </a:xfrm>
          <a:prstGeom prst="rect">
            <a:avLst/>
          </a:prstGeom>
        </p:spPr>
        <p:txBody>
          <a:bodyPr vert="horz" lIns="0" tIns="0" rIns="0" bIns="0" rtlCol="0" anchor="ctr">
            <a:normAutofit/>
          </a:bodyPr>
          <a:lstStyle>
            <a:lvl1pPr>
              <a:defRPr sz="3500"/>
            </a:lvl1pPr>
          </a:lstStyle>
          <a:p>
            <a:pPr lvl="0">
              <a:defRPr sz="1800">
                <a:solidFill>
                  <a:srgbClr val="000000"/>
                </a:solidFill>
              </a:defRPr>
            </a:pPr>
            <a:r>
              <a:rPr>
                <a:solidFill>
                  <a:srgbClr val="FFFFFF"/>
                </a:solidFill>
              </a:rPr>
              <a:t>Setting Local Performance Targets</a:t>
            </a:r>
          </a:p>
        </p:txBody>
      </p:sp>
      <p:sp>
        <p:nvSpPr>
          <p:cNvPr id="284" name="Shape 284"/>
          <p:cNvSpPr>
            <a:spLocks noGrp="1"/>
          </p:cNvSpPr>
          <p:nvPr>
            <p:ph type="body" idx="1"/>
          </p:nvPr>
        </p:nvSpPr>
        <p:spPr>
          <a:xfrm>
            <a:off x="942977" y="938489"/>
            <a:ext cx="5572124" cy="4693886"/>
          </a:xfrm>
          <a:prstGeom prst="rect">
            <a:avLst/>
          </a:prstGeom>
        </p:spPr>
        <p:txBody>
          <a:bodyPr vert="horz" lIns="0" tIns="0" rIns="0" bIns="0" rtlCol="0">
            <a:noAutofit/>
          </a:bodyPr>
          <a:lstStyle/>
          <a:p>
            <a:pPr defTabSz="749808">
              <a:lnSpc>
                <a:spcPct val="114000"/>
              </a:lnSpc>
              <a:spcBef>
                <a:spcPts val="600"/>
              </a:spcBef>
              <a:spcAft>
                <a:spcPts val="600"/>
              </a:spcAft>
              <a:buSzPct val="100000"/>
              <a:buFont typeface="Wingdings" panose="05000000000000000000" pitchFamily="2" charset="2"/>
              <a:buChar char="§"/>
              <a:defRPr sz="1800">
                <a:solidFill>
                  <a:srgbClr val="000000"/>
                </a:solidFill>
              </a:defRPr>
            </a:pPr>
            <a:r>
              <a:rPr sz="2000" dirty="0">
                <a:latin typeface="Arial" panose="020B0604020202020204" pitchFamily="34" charset="0"/>
                <a:cs typeface="Arial" panose="020B0604020202020204" pitchFamily="34" charset="0"/>
              </a:rPr>
              <a:t>HUD will use the system performance data to establish national targets</a:t>
            </a:r>
          </a:p>
          <a:p>
            <a:pPr defTabSz="749808">
              <a:lnSpc>
                <a:spcPct val="114000"/>
              </a:lnSpc>
              <a:spcBef>
                <a:spcPts val="600"/>
              </a:spcBef>
              <a:spcAft>
                <a:spcPts val="600"/>
              </a:spcAft>
              <a:buSzPct val="100000"/>
              <a:buFont typeface="Wingdings" panose="05000000000000000000" pitchFamily="2" charset="2"/>
              <a:buChar char="§"/>
              <a:defRPr sz="1800">
                <a:solidFill>
                  <a:srgbClr val="000000"/>
                </a:solidFill>
              </a:defRPr>
            </a:pPr>
            <a:r>
              <a:rPr sz="2000" dirty="0">
                <a:latin typeface="Arial" panose="020B0604020202020204" pitchFamily="34" charset="0"/>
                <a:cs typeface="Arial" panose="020B0604020202020204" pitchFamily="34" charset="0"/>
              </a:rPr>
              <a:t>Communities should use national targets as benchmarks for setting local targets</a:t>
            </a:r>
          </a:p>
          <a:p>
            <a:pPr defTabSz="749808">
              <a:lnSpc>
                <a:spcPct val="100000"/>
              </a:lnSpc>
              <a:spcBef>
                <a:spcPts val="600"/>
              </a:spcBef>
              <a:buSzPct val="100000"/>
              <a:buFont typeface="Wingdings" panose="05000000000000000000" pitchFamily="2" charset="2"/>
              <a:buChar char="§"/>
              <a:defRPr sz="1800">
                <a:solidFill>
                  <a:srgbClr val="000000"/>
                </a:solidFill>
              </a:defRPr>
            </a:pPr>
            <a:r>
              <a:rPr sz="2000" dirty="0">
                <a:latin typeface="Arial" panose="020B0604020202020204" pitchFamily="34" charset="0"/>
                <a:cs typeface="Arial" panose="020B0604020202020204" pitchFamily="34" charset="0"/>
              </a:rPr>
              <a:t>Local targets should take into account</a:t>
            </a:r>
          </a:p>
          <a:p>
            <a:pPr marL="613792" lvl="2" indent="-285750" defTabSz="749808">
              <a:lnSpc>
                <a:spcPct val="100000"/>
              </a:lnSpc>
              <a:spcBef>
                <a:spcPts val="0"/>
              </a:spcBef>
              <a:buClr>
                <a:srgbClr val="595959"/>
              </a:buClr>
              <a:buFont typeface="Wingdings" panose="05000000000000000000" pitchFamily="2" charset="2"/>
              <a:buChar char="§"/>
              <a:defRPr sz="1800">
                <a:solidFill>
                  <a:srgbClr val="000000"/>
                </a:solidFill>
              </a:defRPr>
            </a:pPr>
            <a:r>
              <a:rPr dirty="0">
                <a:solidFill>
                  <a:schemeClr val="accent1">
                    <a:lumMod val="75000"/>
                  </a:schemeClr>
                </a:solidFill>
                <a:latin typeface="Arial" panose="020B0604020202020204" pitchFamily="34" charset="0"/>
                <a:cs typeface="Arial" panose="020B0604020202020204" pitchFamily="34" charset="0"/>
              </a:rPr>
              <a:t>The nature of the local homeless population (e.g., prevalence of youth)</a:t>
            </a:r>
          </a:p>
          <a:p>
            <a:pPr marL="613792" lvl="2" indent="-285750" defTabSz="749808">
              <a:lnSpc>
                <a:spcPct val="100000"/>
              </a:lnSpc>
              <a:spcBef>
                <a:spcPts val="0"/>
              </a:spcBef>
              <a:buClr>
                <a:srgbClr val="595959"/>
              </a:buClr>
              <a:buFont typeface="Wingdings" panose="05000000000000000000" pitchFamily="2" charset="2"/>
              <a:buChar char="§"/>
              <a:defRPr sz="1800">
                <a:solidFill>
                  <a:srgbClr val="000000"/>
                </a:solidFill>
              </a:defRPr>
            </a:pPr>
            <a:r>
              <a:rPr dirty="0">
                <a:solidFill>
                  <a:schemeClr val="accent1">
                    <a:lumMod val="75000"/>
                  </a:schemeClr>
                </a:solidFill>
                <a:latin typeface="Arial" panose="020B0604020202020204" pitchFamily="34" charset="0"/>
                <a:cs typeface="Arial" panose="020B0604020202020204" pitchFamily="34" charset="0"/>
              </a:rPr>
              <a:t>Local priorities as CoCs implement system change</a:t>
            </a:r>
          </a:p>
          <a:p>
            <a:pPr marL="613792" lvl="2" indent="-285750" defTabSz="749808">
              <a:lnSpc>
                <a:spcPct val="100000"/>
              </a:lnSpc>
              <a:spcBef>
                <a:spcPts val="0"/>
              </a:spcBef>
              <a:spcAft>
                <a:spcPts val="600"/>
              </a:spcAft>
              <a:buClr>
                <a:srgbClr val="595959"/>
              </a:buClr>
              <a:buFont typeface="Wingdings" panose="05000000000000000000" pitchFamily="2" charset="2"/>
              <a:buChar char="§"/>
              <a:defRPr sz="1800">
                <a:solidFill>
                  <a:srgbClr val="000000"/>
                </a:solidFill>
              </a:defRPr>
            </a:pPr>
            <a:r>
              <a:rPr dirty="0">
                <a:solidFill>
                  <a:schemeClr val="accent1">
                    <a:lumMod val="75000"/>
                  </a:schemeClr>
                </a:solidFill>
                <a:latin typeface="Arial" panose="020B0604020202020204" pitchFamily="34" charset="0"/>
                <a:cs typeface="Arial" panose="020B0604020202020204" pitchFamily="34" charset="0"/>
              </a:rPr>
              <a:t>Other unique local circumstances</a:t>
            </a:r>
          </a:p>
          <a:p>
            <a:pPr defTabSz="749808">
              <a:lnSpc>
                <a:spcPct val="114000"/>
              </a:lnSpc>
              <a:spcBef>
                <a:spcPts val="600"/>
              </a:spcBef>
              <a:spcAft>
                <a:spcPts val="600"/>
              </a:spcAft>
              <a:buSzPct val="100000"/>
              <a:buFont typeface="Wingdings" panose="05000000000000000000" pitchFamily="2" charset="2"/>
              <a:buChar char="§"/>
              <a:defRPr sz="1800">
                <a:solidFill>
                  <a:srgbClr val="000000"/>
                </a:solidFill>
              </a:defRPr>
            </a:pPr>
            <a:r>
              <a:rPr sz="2000" dirty="0">
                <a:latin typeface="Arial" panose="020B0604020202020204" pitchFamily="34" charset="0"/>
                <a:cs typeface="Arial" panose="020B0604020202020204" pitchFamily="34" charset="0"/>
              </a:rPr>
              <a:t>HUD is not setting targets for subpopulations but communities should account for subpopulation types when setting targets</a:t>
            </a:r>
          </a:p>
        </p:txBody>
      </p:sp>
      <p:sp>
        <p:nvSpPr>
          <p:cNvPr id="286" name="Shape 286"/>
          <p:cNvSpPr/>
          <p:nvPr/>
        </p:nvSpPr>
        <p:spPr>
          <a:xfrm>
            <a:off x="8466239" y="1084439"/>
            <a:ext cx="1905001" cy="1449942"/>
          </a:xfrm>
          <a:prstGeom prst="rect">
            <a:avLst/>
          </a:prstGeom>
          <a:solidFill>
            <a:srgbClr val="7C9647"/>
          </a:solidFill>
          <a:ln w="12700">
            <a:miter lim="400000"/>
          </a:ln>
          <a:effectLst>
            <a:outerShdw blurRad="38100" dist="23000" dir="5400000" rotWithShape="0">
              <a:srgbClr val="000000">
                <a:alpha val="35000"/>
              </a:srgbClr>
            </a:outerShdw>
          </a:effectLst>
          <a:extLst>
            <a:ext uri="{C572A759-6A51-4108-AA02-DFA0A04FC94B}">
              <ma14:wrappingTextBoxFlag xmlns:ma14="http://schemas.microsoft.com/office/mac/drawingml/2011/main" xmlns="" val="1"/>
            </a:ext>
          </a:extLst>
        </p:spPr>
        <p:txBody>
          <a:bodyPr lIns="0" tIns="0" rIns="0" bIns="0" anchor="ctr"/>
          <a:lstStyle/>
          <a:p>
            <a:pPr lvl="0" algn="ctr"/>
            <a:r>
              <a:rPr sz="2500">
                <a:solidFill>
                  <a:srgbClr val="FFFFFF"/>
                </a:solidFill>
              </a:rPr>
              <a:t> National</a:t>
            </a:r>
          </a:p>
          <a:p>
            <a:pPr lvl="0" algn="ctr"/>
            <a:r>
              <a:rPr sz="2500">
                <a:solidFill>
                  <a:srgbClr val="FFFFFF"/>
                </a:solidFill>
              </a:rPr>
              <a:t>Targets</a:t>
            </a:r>
          </a:p>
        </p:txBody>
      </p:sp>
      <p:sp>
        <p:nvSpPr>
          <p:cNvPr id="287" name="Shape 287"/>
          <p:cNvSpPr/>
          <p:nvPr/>
        </p:nvSpPr>
        <p:spPr>
          <a:xfrm>
            <a:off x="7151173" y="1541439"/>
            <a:ext cx="1165165" cy="58477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3000">
                <a:solidFill>
                  <a:srgbClr val="535353"/>
                </a:solidFill>
              </a:defRPr>
            </a:lvl1pPr>
          </a:lstStyle>
          <a:p>
            <a:pPr lvl="0">
              <a:defRPr sz="1800">
                <a:solidFill>
                  <a:srgbClr val="000000"/>
                </a:solidFill>
              </a:defRPr>
            </a:pPr>
            <a:r>
              <a:rPr sz="3200" dirty="0">
                <a:solidFill>
                  <a:schemeClr val="tx1">
                    <a:lumMod val="50000"/>
                    <a:lumOff val="50000"/>
                  </a:schemeClr>
                </a:solidFill>
                <a:latin typeface="Arial" panose="020B0604020202020204" pitchFamily="34" charset="0"/>
                <a:cs typeface="Arial" panose="020B0604020202020204" pitchFamily="34" charset="0"/>
              </a:rPr>
              <a:t>HUD</a:t>
            </a:r>
          </a:p>
        </p:txBody>
      </p:sp>
      <p:sp>
        <p:nvSpPr>
          <p:cNvPr id="288" name="Shape 288"/>
          <p:cNvSpPr/>
          <p:nvPr/>
        </p:nvSpPr>
        <p:spPr>
          <a:xfrm>
            <a:off x="8471002" y="2828431"/>
            <a:ext cx="1905001" cy="1449942"/>
          </a:xfrm>
          <a:prstGeom prst="rect">
            <a:avLst/>
          </a:prstGeom>
          <a:solidFill>
            <a:srgbClr val="7C9647"/>
          </a:solidFill>
          <a:ln w="12700">
            <a:miter lim="400000"/>
          </a:ln>
          <a:effectLst>
            <a:outerShdw blurRad="38100" dist="23000" dir="5400000" rotWithShape="0">
              <a:srgbClr val="000000">
                <a:alpha val="35000"/>
              </a:srgbClr>
            </a:outerShdw>
          </a:effectLst>
        </p:spPr>
        <p:txBody>
          <a:bodyPr lIns="0" tIns="0" rIns="0" bIns="0" anchor="ctr"/>
          <a:lstStyle/>
          <a:p>
            <a:pPr lvl="0" algn="ctr">
              <a:defRPr sz="2500">
                <a:solidFill>
                  <a:srgbClr val="FFFFFF"/>
                </a:solidFill>
              </a:defRPr>
            </a:pPr>
            <a:endParaRPr sz="2500"/>
          </a:p>
        </p:txBody>
      </p:sp>
      <p:sp>
        <p:nvSpPr>
          <p:cNvPr id="289" name="Shape 289"/>
          <p:cNvSpPr/>
          <p:nvPr/>
        </p:nvSpPr>
        <p:spPr>
          <a:xfrm>
            <a:off x="7151173" y="3285432"/>
            <a:ext cx="1165165" cy="492443"/>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lvl1pPr>
              <a:defRPr sz="3000">
                <a:solidFill>
                  <a:srgbClr val="535353"/>
                </a:solidFill>
              </a:defRPr>
            </a:lvl1pPr>
          </a:lstStyle>
          <a:p>
            <a:pPr lvl="0">
              <a:defRPr sz="1800">
                <a:solidFill>
                  <a:srgbClr val="000000"/>
                </a:solidFill>
              </a:defRPr>
            </a:pPr>
            <a:r>
              <a:rPr sz="3200" dirty="0">
                <a:solidFill>
                  <a:schemeClr val="tx1">
                    <a:lumMod val="50000"/>
                    <a:lumOff val="50000"/>
                  </a:schemeClr>
                </a:solidFill>
                <a:latin typeface="Arial" panose="020B0604020202020204" pitchFamily="34" charset="0"/>
                <a:cs typeface="Arial" panose="020B0604020202020204" pitchFamily="34" charset="0"/>
              </a:rPr>
              <a:t>CoCs</a:t>
            </a:r>
          </a:p>
        </p:txBody>
      </p:sp>
      <p:sp>
        <p:nvSpPr>
          <p:cNvPr id="290" name="Shape 290"/>
          <p:cNvSpPr/>
          <p:nvPr/>
        </p:nvSpPr>
        <p:spPr>
          <a:xfrm flipV="1">
            <a:off x="8927625" y="3429000"/>
            <a:ext cx="1" cy="1449942"/>
          </a:xfrm>
          <a:prstGeom prst="line">
            <a:avLst/>
          </a:prstGeom>
          <a:ln w="25400">
            <a:solidFill>
              <a:srgbClr val="FFFFFF"/>
            </a:solidFill>
          </a:ln>
        </p:spPr>
        <p:txBody>
          <a:bodyPr lIns="0" tIns="0" rIns="0" bIns="0"/>
          <a:lstStyle/>
          <a:p>
            <a:pPr defTabSz="457200">
              <a:defRPr sz="1200">
                <a:latin typeface="+mn-lt"/>
                <a:ea typeface="+mn-ea"/>
                <a:cs typeface="+mn-cs"/>
                <a:sym typeface="Helvetica"/>
              </a:defRPr>
            </a:pPr>
            <a:endParaRPr sz="1200"/>
          </a:p>
        </p:txBody>
      </p:sp>
      <p:sp>
        <p:nvSpPr>
          <p:cNvPr id="291" name="Shape 291"/>
          <p:cNvSpPr/>
          <p:nvPr/>
        </p:nvSpPr>
        <p:spPr>
          <a:xfrm flipV="1">
            <a:off x="9309101" y="3429000"/>
            <a:ext cx="1" cy="1449942"/>
          </a:xfrm>
          <a:prstGeom prst="line">
            <a:avLst/>
          </a:prstGeom>
          <a:ln w="25400">
            <a:solidFill>
              <a:srgbClr val="FFFFFF"/>
            </a:solidFill>
          </a:ln>
        </p:spPr>
        <p:txBody>
          <a:bodyPr lIns="0" tIns="0" rIns="0" bIns="0"/>
          <a:lstStyle/>
          <a:p>
            <a:pPr defTabSz="457200">
              <a:defRPr sz="1200">
                <a:latin typeface="+mn-lt"/>
                <a:ea typeface="+mn-ea"/>
                <a:cs typeface="+mn-cs"/>
                <a:sym typeface="Helvetica"/>
              </a:defRPr>
            </a:pPr>
            <a:endParaRPr sz="1200"/>
          </a:p>
        </p:txBody>
      </p:sp>
      <p:sp>
        <p:nvSpPr>
          <p:cNvPr id="292" name="Shape 292"/>
          <p:cNvSpPr/>
          <p:nvPr/>
        </p:nvSpPr>
        <p:spPr>
          <a:xfrm flipV="1">
            <a:off x="9693003" y="3429000"/>
            <a:ext cx="1" cy="1449942"/>
          </a:xfrm>
          <a:prstGeom prst="line">
            <a:avLst/>
          </a:prstGeom>
          <a:ln w="25400">
            <a:solidFill>
              <a:srgbClr val="FFFFFF"/>
            </a:solidFill>
          </a:ln>
        </p:spPr>
        <p:txBody>
          <a:bodyPr lIns="0" tIns="0" rIns="0" bIns="0"/>
          <a:lstStyle/>
          <a:p>
            <a:pPr defTabSz="457200">
              <a:defRPr sz="1200">
                <a:latin typeface="+mn-lt"/>
                <a:ea typeface="+mn-ea"/>
                <a:cs typeface="+mn-cs"/>
                <a:sym typeface="Helvetica"/>
              </a:defRPr>
            </a:pPr>
            <a:endParaRPr sz="1200"/>
          </a:p>
        </p:txBody>
      </p:sp>
      <p:sp>
        <p:nvSpPr>
          <p:cNvPr id="293" name="Shape 293"/>
          <p:cNvSpPr/>
          <p:nvPr/>
        </p:nvSpPr>
        <p:spPr>
          <a:xfrm flipV="1">
            <a:off x="10074479" y="3429000"/>
            <a:ext cx="1" cy="1449942"/>
          </a:xfrm>
          <a:prstGeom prst="line">
            <a:avLst/>
          </a:prstGeom>
          <a:ln w="25400">
            <a:solidFill>
              <a:srgbClr val="FFFFFF"/>
            </a:solidFill>
          </a:ln>
        </p:spPr>
        <p:txBody>
          <a:bodyPr lIns="0" tIns="0" rIns="0" bIns="0"/>
          <a:lstStyle/>
          <a:p>
            <a:pPr defTabSz="457200">
              <a:defRPr sz="1200">
                <a:latin typeface="+mn-lt"/>
                <a:ea typeface="+mn-ea"/>
                <a:cs typeface="+mn-cs"/>
                <a:sym typeface="Helvetica"/>
              </a:defRPr>
            </a:pPr>
            <a:endParaRPr sz="1200"/>
          </a:p>
        </p:txBody>
      </p:sp>
      <p:sp>
        <p:nvSpPr>
          <p:cNvPr id="294" name="Shape 294"/>
          <p:cNvSpPr/>
          <p:nvPr/>
        </p:nvSpPr>
        <p:spPr>
          <a:xfrm flipH="1">
            <a:off x="8514036" y="3781299"/>
            <a:ext cx="1895476" cy="1"/>
          </a:xfrm>
          <a:prstGeom prst="line">
            <a:avLst/>
          </a:prstGeom>
          <a:ln w="25400">
            <a:solidFill>
              <a:srgbClr val="FFFFFF"/>
            </a:solidFill>
          </a:ln>
        </p:spPr>
        <p:txBody>
          <a:bodyPr lIns="0" tIns="0" rIns="0" bIns="0"/>
          <a:lstStyle/>
          <a:p>
            <a:pPr defTabSz="457200">
              <a:defRPr sz="1200">
                <a:latin typeface="+mn-lt"/>
                <a:ea typeface="+mn-ea"/>
                <a:cs typeface="+mn-cs"/>
                <a:sym typeface="Helvetica"/>
              </a:defRPr>
            </a:pPr>
            <a:endParaRPr sz="1200"/>
          </a:p>
        </p:txBody>
      </p:sp>
      <p:sp>
        <p:nvSpPr>
          <p:cNvPr id="295" name="Shape 295"/>
          <p:cNvSpPr/>
          <p:nvPr/>
        </p:nvSpPr>
        <p:spPr>
          <a:xfrm flipH="1">
            <a:off x="8523561" y="4166671"/>
            <a:ext cx="1895476" cy="1"/>
          </a:xfrm>
          <a:prstGeom prst="line">
            <a:avLst/>
          </a:prstGeom>
          <a:ln w="25400">
            <a:solidFill>
              <a:srgbClr val="FFFFFF"/>
            </a:solidFill>
          </a:ln>
        </p:spPr>
        <p:txBody>
          <a:bodyPr lIns="0" tIns="0" rIns="0" bIns="0"/>
          <a:lstStyle/>
          <a:p>
            <a:pPr defTabSz="457200">
              <a:defRPr sz="1200">
                <a:latin typeface="+mn-lt"/>
                <a:ea typeface="+mn-ea"/>
                <a:cs typeface="+mn-cs"/>
                <a:sym typeface="Helvetica"/>
              </a:defRPr>
            </a:pPr>
            <a:endParaRPr sz="1200"/>
          </a:p>
        </p:txBody>
      </p:sp>
      <p:sp>
        <p:nvSpPr>
          <p:cNvPr id="296" name="Shape 296"/>
          <p:cNvSpPr/>
          <p:nvPr/>
        </p:nvSpPr>
        <p:spPr>
          <a:xfrm flipH="1">
            <a:off x="8514036" y="4524988"/>
            <a:ext cx="1895476" cy="1"/>
          </a:xfrm>
          <a:prstGeom prst="line">
            <a:avLst/>
          </a:prstGeom>
          <a:ln w="25400">
            <a:solidFill>
              <a:srgbClr val="FFFFFF"/>
            </a:solidFill>
          </a:ln>
        </p:spPr>
        <p:txBody>
          <a:bodyPr lIns="0" tIns="0" rIns="0" bIns="0"/>
          <a:lstStyle/>
          <a:p>
            <a:pPr defTabSz="457200">
              <a:defRPr sz="1200">
                <a:latin typeface="+mn-lt"/>
                <a:ea typeface="+mn-ea"/>
                <a:cs typeface="+mn-cs"/>
                <a:sym typeface="Helvetica"/>
              </a:defRPr>
            </a:pPr>
            <a:endParaRPr sz="1200"/>
          </a:p>
        </p:txBody>
      </p:sp>
      <p:sp>
        <p:nvSpPr>
          <p:cNvPr id="297" name="Shape 297"/>
          <p:cNvSpPr/>
          <p:nvPr/>
        </p:nvSpPr>
        <p:spPr>
          <a:xfrm flipV="1">
            <a:off x="6966135" y="891484"/>
            <a:ext cx="1" cy="4418658"/>
          </a:xfrm>
          <a:prstGeom prst="line">
            <a:avLst/>
          </a:prstGeom>
          <a:ln w="25400">
            <a:solidFill>
              <a:srgbClr val="4F81BD"/>
            </a:solidFill>
          </a:ln>
          <a:effectLst>
            <a:outerShdw blurRad="38100" dist="20000" dir="5400000" rotWithShape="0">
              <a:srgbClr val="000000">
                <a:alpha val="38000"/>
              </a:srgbClr>
            </a:outerShdw>
          </a:effectLst>
        </p:spPr>
        <p:txBody>
          <a:bodyPr lIns="45719" rIns="45719"/>
          <a:lstStyle/>
          <a:p>
            <a:pPr defTabSz="457200">
              <a:defRPr sz="1200">
                <a:latin typeface="+mn-lt"/>
                <a:ea typeface="+mn-ea"/>
                <a:cs typeface="+mn-cs"/>
                <a:sym typeface="Helvetica"/>
              </a:defRPr>
            </a:pPr>
            <a:endParaRPr sz="1200"/>
          </a:p>
        </p:txBody>
      </p:sp>
      <p:pic>
        <p:nvPicPr>
          <p:cNvPr id="18" name="Picture 17" descr="A picture containing object&#10;&#10;Description automatically generated">
            <a:extLst>
              <a:ext uri="{FF2B5EF4-FFF2-40B4-BE49-F238E27FC236}">
                <a16:creationId xmlns:a16="http://schemas.microsoft.com/office/drawing/2014/main" id="{25DA3BA9-C412-4812-8101-130FECA94C58}"/>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6872" t="14161" r="6669" b="12924"/>
          <a:stretch/>
        </p:blipFill>
        <p:spPr>
          <a:xfrm>
            <a:off x="178033" y="5915025"/>
            <a:ext cx="913887" cy="770716"/>
          </a:xfrm>
          <a:prstGeom prst="rect">
            <a:avLst/>
          </a:prstGeom>
        </p:spPr>
      </p:pic>
      <p:pic>
        <p:nvPicPr>
          <p:cNvPr id="22" name="Picture 21">
            <a:extLst>
              <a:ext uri="{FF2B5EF4-FFF2-40B4-BE49-F238E27FC236}">
                <a16:creationId xmlns:a16="http://schemas.microsoft.com/office/drawing/2014/main" id="{336A2B12-51BA-447E-90F3-0D3BC69BF9A3}"/>
              </a:ext>
            </a:extLst>
          </p:cNvPr>
          <p:cNvPicPr>
            <a:picLocks noChangeAspect="1"/>
          </p:cNvPicPr>
          <p:nvPr/>
        </p:nvPicPr>
        <p:blipFill rotWithShape="1">
          <a:blip r:embed="rId5"/>
          <a:srcRect l="547" t="5265" r="547"/>
          <a:stretch/>
        </p:blipFill>
        <p:spPr>
          <a:xfrm>
            <a:off x="0" y="0"/>
            <a:ext cx="12192000" cy="286602"/>
          </a:xfrm>
          <a:prstGeom prst="rect">
            <a:avLst/>
          </a:prstGeom>
        </p:spPr>
      </p:pic>
    </p:spTree>
    <p:extLst>
      <p:ext uri="{BB962C8B-B14F-4D97-AF65-F5344CB8AC3E}">
        <p14:creationId xmlns:p14="http://schemas.microsoft.com/office/powerpoint/2010/main" val="101600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75" y="652889"/>
            <a:ext cx="8543925" cy="630237"/>
          </a:xfrm>
        </p:spPr>
        <p:txBody>
          <a:bodyPr>
            <a:normAutofit fontScale="90000"/>
          </a:bodyPr>
          <a:lstStyle/>
          <a:p>
            <a:r>
              <a:rPr lang="en-US" b="1" dirty="0">
                <a:solidFill>
                  <a:schemeClr val="accent1">
                    <a:lumMod val="75000"/>
                  </a:schemeClr>
                </a:solidFill>
                <a:latin typeface="+mn-lt"/>
              </a:rPr>
              <a:t>Measures and Desired Outcomes</a:t>
            </a:r>
          </a:p>
        </p:txBody>
      </p:sp>
      <p:sp>
        <p:nvSpPr>
          <p:cNvPr id="3" name="Content Placeholder 2"/>
          <p:cNvSpPr>
            <a:spLocks noGrp="1"/>
          </p:cNvSpPr>
          <p:nvPr>
            <p:ph idx="1"/>
          </p:nvPr>
        </p:nvSpPr>
        <p:spPr>
          <a:xfrm>
            <a:off x="1438275" y="1542442"/>
            <a:ext cx="10575692" cy="4372583"/>
          </a:xfrm>
        </p:spPr>
        <p:txBody>
          <a:bodyPr>
            <a:noAutofit/>
          </a:bodyPr>
          <a:lstStyle/>
          <a:p>
            <a:pPr>
              <a:buFont typeface="Wingdings" panose="05000000000000000000" pitchFamily="2" charset="2"/>
              <a:buChar char="§"/>
            </a:pPr>
            <a:r>
              <a:rPr lang="en-US" sz="1900" b="1" dirty="0">
                <a:latin typeface="Arial" panose="020B0604020202020204" pitchFamily="34" charset="0"/>
                <a:cs typeface="Arial" panose="020B0604020202020204" pitchFamily="34" charset="0"/>
              </a:rPr>
              <a:t>Measure 1:  </a:t>
            </a:r>
            <a:r>
              <a:rPr lang="en-US" sz="1900" dirty="0">
                <a:latin typeface="Arial" panose="020B0604020202020204" pitchFamily="34" charset="0"/>
                <a:cs typeface="Arial" panose="020B0604020202020204" pitchFamily="34" charset="0"/>
              </a:rPr>
              <a:t>Length of Time Persons Remain Homeless</a:t>
            </a:r>
            <a:endParaRPr lang="en-US" sz="1900" dirty="0">
              <a:solidFill>
                <a:srgbClr val="595959"/>
              </a:solidFill>
              <a:latin typeface="Arial" panose="020B0604020202020204" pitchFamily="34" charset="0"/>
              <a:cs typeface="Arial" panose="020B0604020202020204" pitchFamily="34" charset="0"/>
            </a:endParaRPr>
          </a:p>
          <a:p>
            <a:pPr>
              <a:buFont typeface="Wingdings" panose="05000000000000000000" pitchFamily="2" charset="2"/>
              <a:buChar char="§"/>
            </a:pPr>
            <a:r>
              <a:rPr lang="en-US" sz="1900" b="1" dirty="0">
                <a:latin typeface="Arial" panose="020B0604020202020204" pitchFamily="34" charset="0"/>
                <a:cs typeface="Arial" panose="020B0604020202020204" pitchFamily="34" charset="0"/>
              </a:rPr>
              <a:t>Measure 2:  </a:t>
            </a:r>
            <a:r>
              <a:rPr lang="en-US" sz="1900" dirty="0">
                <a:latin typeface="Arial" panose="020B0604020202020204" pitchFamily="34" charset="0"/>
                <a:cs typeface="Arial" panose="020B0604020202020204" pitchFamily="34" charset="0"/>
              </a:rPr>
              <a:t>The Extent to which Persons who Exit Homelessness to Permanent Housing </a:t>
            </a:r>
          </a:p>
          <a:p>
            <a:pPr marL="0" indent="0">
              <a:spcBef>
                <a:spcPts val="200"/>
              </a:spcBef>
              <a:buNone/>
            </a:pPr>
            <a:r>
              <a:rPr lang="en-US" sz="1900" dirty="0">
                <a:latin typeface="Arial" panose="020B0604020202020204" pitchFamily="34" charset="0"/>
                <a:cs typeface="Arial" panose="020B0604020202020204" pitchFamily="34" charset="0"/>
              </a:rPr>
              <a:t>                         Destinations Return to Homelessness within 6, 12, and 24 Months</a:t>
            </a:r>
          </a:p>
          <a:p>
            <a:pPr>
              <a:buFont typeface="Wingdings" panose="05000000000000000000" pitchFamily="2" charset="2"/>
              <a:buChar char="§"/>
            </a:pPr>
            <a:r>
              <a:rPr lang="en-US" sz="1900" b="1" dirty="0">
                <a:latin typeface="Arial" panose="020B0604020202020204" pitchFamily="34" charset="0"/>
                <a:cs typeface="Arial" panose="020B0604020202020204" pitchFamily="34" charset="0"/>
              </a:rPr>
              <a:t>Measure 3:  </a:t>
            </a:r>
            <a:r>
              <a:rPr lang="en-US" sz="1900" dirty="0">
                <a:latin typeface="Arial" panose="020B0604020202020204" pitchFamily="34" charset="0"/>
                <a:cs typeface="Arial" panose="020B0604020202020204" pitchFamily="34" charset="0"/>
              </a:rPr>
              <a:t>Number of Homeless Persons </a:t>
            </a:r>
          </a:p>
          <a:p>
            <a:pPr>
              <a:buFont typeface="Wingdings" panose="05000000000000000000" pitchFamily="2" charset="2"/>
              <a:buChar char="§"/>
            </a:pPr>
            <a:r>
              <a:rPr lang="en-US" sz="1900" b="1" dirty="0">
                <a:latin typeface="Arial" panose="020B0604020202020204" pitchFamily="34" charset="0"/>
                <a:cs typeface="Arial" panose="020B0604020202020204" pitchFamily="34" charset="0"/>
              </a:rPr>
              <a:t>Measure 4:  </a:t>
            </a:r>
            <a:r>
              <a:rPr lang="en-US" sz="1900" dirty="0">
                <a:latin typeface="Arial" panose="020B0604020202020204" pitchFamily="34" charset="0"/>
                <a:cs typeface="Arial" panose="020B0604020202020204" pitchFamily="34" charset="0"/>
              </a:rPr>
              <a:t>Employment and Income Growth for Homeless Persons in </a:t>
            </a:r>
          </a:p>
          <a:p>
            <a:pPr marL="0" indent="0">
              <a:spcBef>
                <a:spcPts val="200"/>
              </a:spcBef>
              <a:buNone/>
            </a:pPr>
            <a:r>
              <a:rPr lang="en-US" sz="1900" dirty="0">
                <a:latin typeface="Arial" panose="020B0604020202020204" pitchFamily="34" charset="0"/>
                <a:cs typeface="Arial" panose="020B0604020202020204" pitchFamily="34" charset="0"/>
              </a:rPr>
              <a:t>                        CoC Program-funded Projects</a:t>
            </a:r>
          </a:p>
          <a:p>
            <a:pPr>
              <a:buFont typeface="Wingdings" panose="05000000000000000000" pitchFamily="2" charset="2"/>
              <a:buChar char="§"/>
            </a:pPr>
            <a:r>
              <a:rPr lang="en-US" sz="1900" b="1" dirty="0">
                <a:latin typeface="Arial" panose="020B0604020202020204" pitchFamily="34" charset="0"/>
                <a:cs typeface="Arial" panose="020B0604020202020204" pitchFamily="34" charset="0"/>
              </a:rPr>
              <a:t>Measure 5:  </a:t>
            </a:r>
            <a:r>
              <a:rPr lang="en-US" sz="1900" dirty="0">
                <a:latin typeface="Arial" panose="020B0604020202020204" pitchFamily="34" charset="0"/>
                <a:cs typeface="Arial" panose="020B0604020202020204" pitchFamily="34" charset="0"/>
              </a:rPr>
              <a:t>Number of Persons who Homeless for the First Time</a:t>
            </a:r>
          </a:p>
          <a:p>
            <a:pPr>
              <a:buFont typeface="Wingdings" panose="05000000000000000000" pitchFamily="2" charset="2"/>
              <a:buChar char="§"/>
            </a:pPr>
            <a:r>
              <a:rPr lang="en-US" sz="1900" b="1" dirty="0">
                <a:latin typeface="Arial" panose="020B0604020202020204" pitchFamily="34" charset="0"/>
                <a:cs typeface="Arial" panose="020B0604020202020204" pitchFamily="34" charset="0"/>
              </a:rPr>
              <a:t>Measure 6:  </a:t>
            </a:r>
            <a:r>
              <a:rPr lang="en-US" sz="1900" dirty="0">
                <a:latin typeface="Arial" panose="020B0604020202020204" pitchFamily="34" charset="0"/>
                <a:cs typeface="Arial" panose="020B0604020202020204" pitchFamily="34" charset="0"/>
              </a:rPr>
              <a:t>Homelessness Prevention and Housing Placement of Persons Defined by </a:t>
            </a:r>
          </a:p>
          <a:p>
            <a:pPr marL="0" indent="0">
              <a:spcBef>
                <a:spcPts val="200"/>
              </a:spcBef>
              <a:buNone/>
            </a:pPr>
            <a:r>
              <a:rPr lang="en-US" sz="1900" dirty="0">
                <a:latin typeface="Arial" panose="020B0604020202020204" pitchFamily="34" charset="0"/>
                <a:cs typeface="Arial" panose="020B0604020202020204" pitchFamily="34" charset="0"/>
              </a:rPr>
              <a:t>                        Category 3 of HUD’s Homeless Definition in CoC Program-funded Projects</a:t>
            </a:r>
          </a:p>
          <a:p>
            <a:pPr>
              <a:buFont typeface="Wingdings" panose="05000000000000000000" pitchFamily="2" charset="2"/>
              <a:buChar char="§"/>
            </a:pPr>
            <a:r>
              <a:rPr lang="en-US" sz="1900" b="1" dirty="0">
                <a:latin typeface="Arial" panose="020B0604020202020204" pitchFamily="34" charset="0"/>
                <a:cs typeface="Arial" panose="020B0604020202020204" pitchFamily="34" charset="0"/>
              </a:rPr>
              <a:t>Measure 7a: </a:t>
            </a:r>
            <a:r>
              <a:rPr lang="en-US" sz="1900" dirty="0">
                <a:latin typeface="Arial" panose="020B0604020202020204" pitchFamily="34" charset="0"/>
                <a:cs typeface="Arial" panose="020B0604020202020204" pitchFamily="34" charset="0"/>
              </a:rPr>
              <a:t>Successful Placement from Street Outreach</a:t>
            </a:r>
          </a:p>
          <a:p>
            <a:pPr>
              <a:buFont typeface="Wingdings" panose="05000000000000000000" pitchFamily="2" charset="2"/>
              <a:buChar char="§"/>
            </a:pPr>
            <a:r>
              <a:rPr lang="en-US" sz="1900" b="1" dirty="0">
                <a:latin typeface="Arial" panose="020B0604020202020204" pitchFamily="34" charset="0"/>
                <a:cs typeface="Arial" panose="020B0604020202020204" pitchFamily="34" charset="0"/>
              </a:rPr>
              <a:t>Measure 7b: </a:t>
            </a:r>
            <a:r>
              <a:rPr lang="en-US" sz="1900" dirty="0">
                <a:latin typeface="Arial" panose="020B0604020202020204" pitchFamily="34" charset="0"/>
                <a:cs typeface="Arial" panose="020B0604020202020204" pitchFamily="34" charset="0"/>
              </a:rPr>
              <a:t>Successful Placement in or Retention of PH</a:t>
            </a:r>
          </a:p>
          <a:p>
            <a:endParaRPr lang="en-US" sz="1900" dirty="0">
              <a:latin typeface="Arial" panose="020B0604020202020204" pitchFamily="34" charset="0"/>
              <a:cs typeface="Arial" panose="020B0604020202020204" pitchFamily="34" charset="0"/>
            </a:endParaRPr>
          </a:p>
          <a:p>
            <a:endParaRPr lang="en-US" sz="1900" dirty="0">
              <a:latin typeface="Arial" panose="020B0604020202020204" pitchFamily="34" charset="0"/>
              <a:cs typeface="Arial" panose="020B0604020202020204" pitchFamily="34" charset="0"/>
            </a:endParaRPr>
          </a:p>
          <a:p>
            <a:endParaRPr lang="en-US" sz="1900" dirty="0">
              <a:latin typeface="Arial" panose="020B0604020202020204" pitchFamily="34" charset="0"/>
              <a:cs typeface="Arial" panose="020B0604020202020204" pitchFamily="34" charset="0"/>
            </a:endParaRPr>
          </a:p>
          <a:p>
            <a:endParaRPr lang="en-US" sz="1900" dirty="0">
              <a:latin typeface="Arial" panose="020B0604020202020204" pitchFamily="34" charset="0"/>
              <a:cs typeface="Arial" panose="020B0604020202020204" pitchFamily="34" charset="0"/>
            </a:endParaRPr>
          </a:p>
          <a:p>
            <a:pPr marL="400050" lvl="2" indent="0">
              <a:spcBef>
                <a:spcPts val="1000"/>
              </a:spcBef>
              <a:buNone/>
            </a:pPr>
            <a:r>
              <a:rPr lang="en-US" sz="1900" b="1" dirty="0">
                <a:solidFill>
                  <a:srgbClr val="595959"/>
                </a:solidFill>
                <a:latin typeface="Arial" panose="020B0604020202020204" pitchFamily="34" charset="0"/>
                <a:cs typeface="Arial" panose="020B0604020202020204" pitchFamily="34" charset="0"/>
              </a:rPr>
              <a:t> </a:t>
            </a:r>
            <a:endParaRPr lang="en-US" sz="1900" dirty="0">
              <a:solidFill>
                <a:srgbClr val="595959"/>
              </a:solidFill>
              <a:latin typeface="Arial" panose="020B0604020202020204" pitchFamily="34" charset="0"/>
              <a:cs typeface="Arial" panose="020B0604020202020204" pitchFamily="34" charset="0"/>
            </a:endParaRPr>
          </a:p>
          <a:p>
            <a:endParaRPr lang="en-US" sz="1900" dirty="0">
              <a:latin typeface="Arial" panose="020B0604020202020204" pitchFamily="34" charset="0"/>
              <a:cs typeface="Arial" panose="020B0604020202020204" pitchFamily="34" charset="0"/>
            </a:endParaRPr>
          </a:p>
          <a:p>
            <a:endParaRPr lang="en-US" sz="1900" dirty="0">
              <a:latin typeface="Arial" panose="020B0604020202020204" pitchFamily="34" charset="0"/>
              <a:cs typeface="Arial" panose="020B0604020202020204" pitchFamily="34" charset="0"/>
            </a:endParaRPr>
          </a:p>
          <a:p>
            <a:endParaRPr lang="en-US" sz="1900" dirty="0">
              <a:latin typeface="Arial" panose="020B0604020202020204" pitchFamily="34" charset="0"/>
              <a:cs typeface="Arial" panose="020B0604020202020204" pitchFamily="34" charset="0"/>
            </a:endParaRPr>
          </a:p>
        </p:txBody>
      </p:sp>
      <p:pic>
        <p:nvPicPr>
          <p:cNvPr id="6" name="Picture 5" descr="A picture containing object&#10;&#10;Description automatically generated">
            <a:extLst>
              <a:ext uri="{FF2B5EF4-FFF2-40B4-BE49-F238E27FC236}">
                <a16:creationId xmlns:a16="http://schemas.microsoft.com/office/drawing/2014/main" id="{0543EBBB-0AA9-4E4C-A9D8-0215AB837E65}"/>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6872" t="14161" r="6669" b="12924"/>
          <a:stretch/>
        </p:blipFill>
        <p:spPr>
          <a:xfrm>
            <a:off x="178033" y="5915025"/>
            <a:ext cx="913887" cy="770716"/>
          </a:xfrm>
          <a:prstGeom prst="rect">
            <a:avLst/>
          </a:prstGeom>
        </p:spPr>
      </p:pic>
      <p:pic>
        <p:nvPicPr>
          <p:cNvPr id="7" name="Picture 6">
            <a:extLst>
              <a:ext uri="{FF2B5EF4-FFF2-40B4-BE49-F238E27FC236}">
                <a16:creationId xmlns:a16="http://schemas.microsoft.com/office/drawing/2014/main" id="{16A3B703-AD72-4C09-B138-90BBB8061902}"/>
              </a:ext>
            </a:extLst>
          </p:cNvPr>
          <p:cNvPicPr>
            <a:picLocks noChangeAspect="1"/>
          </p:cNvPicPr>
          <p:nvPr/>
        </p:nvPicPr>
        <p:blipFill rotWithShape="1">
          <a:blip r:embed="rId5"/>
          <a:srcRect l="547" t="5265" r="547"/>
          <a:stretch/>
        </p:blipFill>
        <p:spPr>
          <a:xfrm>
            <a:off x="0" y="0"/>
            <a:ext cx="12192000" cy="286602"/>
          </a:xfrm>
          <a:prstGeom prst="rect">
            <a:avLst/>
          </a:prstGeom>
        </p:spPr>
      </p:pic>
    </p:spTree>
    <p:extLst>
      <p:ext uri="{BB962C8B-B14F-4D97-AF65-F5344CB8AC3E}">
        <p14:creationId xmlns:p14="http://schemas.microsoft.com/office/powerpoint/2010/main" val="130305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718343"/>
            <a:ext cx="8362950" cy="630237"/>
          </a:xfrm>
        </p:spPr>
        <p:txBody>
          <a:bodyPr>
            <a:normAutofit fontScale="90000"/>
          </a:bodyPr>
          <a:lstStyle/>
          <a:p>
            <a:r>
              <a:rPr lang="en-US" b="1" dirty="0">
                <a:solidFill>
                  <a:schemeClr val="accent1">
                    <a:lumMod val="75000"/>
                  </a:schemeClr>
                </a:solidFill>
                <a:latin typeface="+mn-lt"/>
              </a:rPr>
              <a:t>System Performance in Context</a:t>
            </a:r>
          </a:p>
        </p:txBody>
      </p:sp>
      <p:sp>
        <p:nvSpPr>
          <p:cNvPr id="3" name="Content Placeholder 2"/>
          <p:cNvSpPr>
            <a:spLocks noGrp="1"/>
          </p:cNvSpPr>
          <p:nvPr>
            <p:ph idx="1"/>
          </p:nvPr>
        </p:nvSpPr>
        <p:spPr>
          <a:xfrm>
            <a:off x="1371601" y="1563687"/>
            <a:ext cx="9524999" cy="4351338"/>
          </a:xfrm>
        </p:spPr>
        <p:txBody>
          <a:bodyPr>
            <a:noAutofit/>
          </a:bodyPr>
          <a:lstStyle/>
          <a:p>
            <a:pPr>
              <a:lnSpc>
                <a:spcPct val="100000"/>
              </a:lnSpc>
              <a:spcBef>
                <a:spcPts val="800"/>
              </a:spcBef>
              <a:spcAft>
                <a:spcPts val="800"/>
              </a:spcAft>
              <a:buFont typeface="Wingdings" panose="05000000000000000000" pitchFamily="2" charset="2"/>
              <a:buChar char="§"/>
            </a:pPr>
            <a:r>
              <a:rPr lang="en-US" sz="2500" dirty="0">
                <a:latin typeface="Arial" panose="020B0604020202020204" pitchFamily="34" charset="0"/>
                <a:cs typeface="Arial" panose="020B0604020202020204" pitchFamily="34" charset="0"/>
              </a:rPr>
              <a:t>The performance measures are interrelated and, when analyzed relative to each other, provide a more complete picture of system performance</a:t>
            </a:r>
          </a:p>
          <a:p>
            <a:pPr>
              <a:lnSpc>
                <a:spcPct val="100000"/>
              </a:lnSpc>
              <a:spcBef>
                <a:spcPts val="800"/>
              </a:spcBef>
              <a:spcAft>
                <a:spcPts val="800"/>
              </a:spcAft>
              <a:buFont typeface="Wingdings" panose="05000000000000000000" pitchFamily="2" charset="2"/>
              <a:buChar char="§"/>
            </a:pPr>
            <a:r>
              <a:rPr lang="en-US" sz="2500" dirty="0">
                <a:latin typeface="Arial" panose="020B0604020202020204" pitchFamily="34" charset="0"/>
                <a:cs typeface="Arial" panose="020B0604020202020204" pitchFamily="34" charset="0"/>
              </a:rPr>
              <a:t>Communities must begin to understand the full impact of decisions</a:t>
            </a:r>
          </a:p>
          <a:p>
            <a:pPr>
              <a:lnSpc>
                <a:spcPct val="100000"/>
              </a:lnSpc>
              <a:spcBef>
                <a:spcPts val="800"/>
              </a:spcBef>
              <a:spcAft>
                <a:spcPts val="800"/>
              </a:spcAft>
              <a:buFont typeface="Wingdings" panose="05000000000000000000" pitchFamily="2" charset="2"/>
              <a:buChar char="§"/>
            </a:pPr>
            <a:r>
              <a:rPr lang="en-US" sz="2500" dirty="0">
                <a:latin typeface="Arial" panose="020B0604020202020204" pitchFamily="34" charset="0"/>
                <a:cs typeface="Arial" panose="020B0604020202020204" pitchFamily="34" charset="0"/>
              </a:rPr>
              <a:t>Some decisions are “</a:t>
            </a:r>
            <a:r>
              <a:rPr lang="en-US" sz="2500" dirty="0" err="1">
                <a:latin typeface="Arial" panose="020B0604020202020204" pitchFamily="34" charset="0"/>
                <a:cs typeface="Arial" panose="020B0604020202020204" pitchFamily="34" charset="0"/>
              </a:rPr>
              <a:t>bandaid</a:t>
            </a:r>
            <a:r>
              <a:rPr lang="en-US" sz="2500" dirty="0">
                <a:latin typeface="Arial" panose="020B0604020202020204" pitchFamily="34" charset="0"/>
                <a:cs typeface="Arial" panose="020B0604020202020204" pitchFamily="34" charset="0"/>
              </a:rPr>
              <a:t>” decisions that appear to fix a short-term issue but create other issues, whereas other decisions create overall better impacts – the measures are intended to highlight some of this</a:t>
            </a:r>
          </a:p>
        </p:txBody>
      </p:sp>
      <p:pic>
        <p:nvPicPr>
          <p:cNvPr id="6" name="Picture 5" descr="A picture containing object&#10;&#10;Description automatically generated">
            <a:extLst>
              <a:ext uri="{FF2B5EF4-FFF2-40B4-BE49-F238E27FC236}">
                <a16:creationId xmlns:a16="http://schemas.microsoft.com/office/drawing/2014/main" id="{DF270C20-5F11-4AEB-B248-0DAF6620154E}"/>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6872" t="14161" r="6669" b="12924"/>
          <a:stretch/>
        </p:blipFill>
        <p:spPr>
          <a:xfrm>
            <a:off x="178033" y="5915025"/>
            <a:ext cx="913887" cy="770716"/>
          </a:xfrm>
          <a:prstGeom prst="rect">
            <a:avLst/>
          </a:prstGeom>
        </p:spPr>
      </p:pic>
      <p:pic>
        <p:nvPicPr>
          <p:cNvPr id="7" name="Picture 6">
            <a:extLst>
              <a:ext uri="{FF2B5EF4-FFF2-40B4-BE49-F238E27FC236}">
                <a16:creationId xmlns:a16="http://schemas.microsoft.com/office/drawing/2014/main" id="{02F2D2F9-A5F1-44C9-9504-57091FD2012E}"/>
              </a:ext>
            </a:extLst>
          </p:cNvPr>
          <p:cNvPicPr>
            <a:picLocks noChangeAspect="1"/>
          </p:cNvPicPr>
          <p:nvPr/>
        </p:nvPicPr>
        <p:blipFill rotWithShape="1">
          <a:blip r:embed="rId5"/>
          <a:srcRect l="547" t="5265" r="547"/>
          <a:stretch/>
        </p:blipFill>
        <p:spPr>
          <a:xfrm>
            <a:off x="0" y="0"/>
            <a:ext cx="12192000" cy="286602"/>
          </a:xfrm>
          <a:prstGeom prst="rect">
            <a:avLst/>
          </a:prstGeom>
        </p:spPr>
      </p:pic>
    </p:spTree>
    <p:extLst>
      <p:ext uri="{BB962C8B-B14F-4D97-AF65-F5344CB8AC3E}">
        <p14:creationId xmlns:p14="http://schemas.microsoft.com/office/powerpoint/2010/main" val="3402951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1234</TotalTime>
  <Words>1774</Words>
  <Application>Microsoft Office PowerPoint</Application>
  <PresentationFormat>Widescreen</PresentationFormat>
  <Paragraphs>361</Paragraphs>
  <Slides>30</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Arial </vt:lpstr>
      <vt:lpstr>Bahnschrift</vt:lpstr>
      <vt:lpstr>Calibri</vt:lpstr>
      <vt:lpstr>Calibri Light</vt:lpstr>
      <vt:lpstr>Wingdings</vt:lpstr>
      <vt:lpstr>Wingdings 3</vt:lpstr>
      <vt:lpstr>Office Theme</vt:lpstr>
      <vt:lpstr>PowerPoint Presentation</vt:lpstr>
      <vt:lpstr>PowerPoint Presentation</vt:lpstr>
      <vt:lpstr>PowerPoint Presentation</vt:lpstr>
      <vt:lpstr> System Performance Measures:  Why they Matter </vt:lpstr>
      <vt:lpstr>What is a System?</vt:lpstr>
      <vt:lpstr>Purpose of System Performance Measures</vt:lpstr>
      <vt:lpstr>Setting Local Performance Targets</vt:lpstr>
      <vt:lpstr>Measures and Desired Outcomes</vt:lpstr>
      <vt:lpstr>System Performance in Context</vt:lpstr>
      <vt:lpstr>Where to Start?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Ergas, Jamie</dc:creator>
  <cp:lastModifiedBy>Ergas, Jamie</cp:lastModifiedBy>
  <cp:revision>191</cp:revision>
  <cp:lastPrinted>2019-06-12T14:05:27Z</cp:lastPrinted>
  <dcterms:created xsi:type="dcterms:W3CDTF">2019-05-28T15:28:47Z</dcterms:created>
  <dcterms:modified xsi:type="dcterms:W3CDTF">2019-06-12T14:05:41Z</dcterms:modified>
</cp:coreProperties>
</file>