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98" r:id="rId3"/>
    <p:sldId id="403" r:id="rId4"/>
    <p:sldId id="404" r:id="rId5"/>
    <p:sldId id="405" r:id="rId6"/>
    <p:sldId id="406" r:id="rId7"/>
    <p:sldId id="400" r:id="rId8"/>
    <p:sldId id="428" r:id="rId9"/>
    <p:sldId id="402" r:id="rId10"/>
    <p:sldId id="412" r:id="rId11"/>
    <p:sldId id="414" r:id="rId12"/>
    <p:sldId id="429" r:id="rId13"/>
    <p:sldId id="430" r:id="rId14"/>
    <p:sldId id="425" r:id="rId15"/>
    <p:sldId id="426" r:id="rId16"/>
    <p:sldId id="427" r:id="rId17"/>
    <p:sldId id="407" r:id="rId18"/>
    <p:sldId id="408" r:id="rId19"/>
    <p:sldId id="419" r:id="rId20"/>
    <p:sldId id="415" r:id="rId21"/>
    <p:sldId id="409" r:id="rId22"/>
    <p:sldId id="401" r:id="rId23"/>
    <p:sldId id="43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B0"/>
    <a:srgbClr val="008D8A"/>
    <a:srgbClr val="006666"/>
    <a:srgbClr val="AD4F0F"/>
    <a:srgbClr val="2861AE"/>
    <a:srgbClr val="0099CC"/>
    <a:srgbClr val="66FFFF"/>
    <a:srgbClr val="47ADD1"/>
    <a:srgbClr val="0385B9"/>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76381" autoAdjust="0"/>
  </p:normalViewPr>
  <p:slideViewPr>
    <p:cSldViewPr snapToGrid="0">
      <p:cViewPr varScale="1">
        <p:scale>
          <a:sx n="100" d="100"/>
          <a:sy n="100" d="100"/>
        </p:scale>
        <p:origin x="114" y="312"/>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rgas\Desktop\Copy%20of%200347B%20-%20Services%20Datasets%20and%20Bed%20List%2020210302%20-%20HMIS%20for%20case%20file%20review.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77228491821265E-2"/>
          <c:y val="7.1534649207030412E-2"/>
          <c:w val="0.92370408768379897"/>
          <c:h val="0.92393022676694048"/>
        </c:manualLayout>
      </c:layout>
      <c:barChart>
        <c:barDir val="col"/>
        <c:grouping val="clustered"/>
        <c:varyColors val="0"/>
        <c:ser>
          <c:idx val="0"/>
          <c:order val="0"/>
          <c:tx>
            <c:strRef>
              <c:f>Sheet3!$A$17</c:f>
              <c:strCache>
                <c:ptCount val="1"/>
                <c:pt idx="0">
                  <c:v>ESG, HOME (reg.), CoC)</c:v>
                </c:pt>
              </c:strCache>
            </c:strRef>
          </c:tx>
          <c:spPr>
            <a:gradFill>
              <a:gsLst>
                <a:gs pos="0">
                  <a:srgbClr val="0099CC"/>
                </a:gs>
                <a:gs pos="0">
                  <a:schemeClr val="accent1">
                    <a:lumMod val="50000"/>
                  </a:schemeClr>
                </a:gs>
                <a:gs pos="54000">
                  <a:srgbClr val="2861AE"/>
                </a:gs>
                <a:gs pos="100000">
                  <a:srgbClr val="0099CC"/>
                </a:gs>
              </a:gsLst>
              <a:lin ang="5400000" scaled="1"/>
            </a:gradFill>
            <a:ln>
              <a:noFill/>
            </a:ln>
            <a:effectLst/>
          </c:spPr>
          <c:invertIfNegative val="0"/>
          <c:dLbls>
            <c:dLbl>
              <c:idx val="0"/>
              <c:layout>
                <c:manualLayout>
                  <c:x val="-2.5130433998059383E-3"/>
                  <c:y val="5.9050184752683262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accent1">
                            <a:lumMod val="50000"/>
                          </a:schemeClr>
                        </a:solidFill>
                        <a:latin typeface="+mn-lt"/>
                        <a:ea typeface="+mn-ea"/>
                        <a:cs typeface="+mn-cs"/>
                      </a:defRPr>
                    </a:pPr>
                    <a:r>
                      <a:rPr lang="en-US" sz="2400" b="1"/>
                      <a:t>$4 BILLION</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DBA-44E9-A154-F8123452535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Sheet3!$B$17</c:f>
              <c:numCache>
                <c:formatCode>_("$"* #,##0_);_("$"* \(#,##0\);_("$"* "-"??_);_(@_)</c:formatCode>
                <c:ptCount val="1"/>
                <c:pt idx="0">
                  <c:v>4090000000</c:v>
                </c:pt>
              </c:numCache>
            </c:numRef>
          </c:val>
          <c:extLst>
            <c:ext xmlns:c16="http://schemas.microsoft.com/office/drawing/2014/chart" uri="{C3380CC4-5D6E-409C-BE32-E72D297353CC}">
              <c16:uniqueId val="{00000001-CDBA-44E9-A154-F8123452535D}"/>
            </c:ext>
          </c:extLst>
        </c:ser>
        <c:ser>
          <c:idx val="1"/>
          <c:order val="1"/>
          <c:tx>
            <c:strRef>
              <c:f>Sheet3!$A$18</c:f>
              <c:strCache>
                <c:ptCount val="1"/>
                <c:pt idx="0">
                  <c:v>ERA, ESG-CV, EHV, HOME</c:v>
                </c:pt>
              </c:strCache>
            </c:strRef>
          </c:tx>
          <c:spPr>
            <a:gradFill>
              <a:gsLst>
                <a:gs pos="0">
                  <a:schemeClr val="accent1">
                    <a:lumMod val="5000"/>
                    <a:lumOff val="95000"/>
                  </a:schemeClr>
                </a:gs>
                <a:gs pos="0">
                  <a:schemeClr val="accent2"/>
                </a:gs>
                <a:gs pos="54000">
                  <a:schemeClr val="accent2">
                    <a:lumMod val="75000"/>
                  </a:schemeClr>
                </a:gs>
                <a:gs pos="100000">
                  <a:srgbClr val="AD4F0F"/>
                </a:gs>
              </a:gsLst>
              <a:lin ang="5400000" scaled="1"/>
            </a:gradFill>
            <a:ln>
              <a:noFill/>
            </a:ln>
            <a:effectLst/>
          </c:spPr>
          <c:invertIfNegative val="0"/>
          <c:dPt>
            <c:idx val="0"/>
            <c:invertIfNegative val="0"/>
            <c:bubble3D val="0"/>
            <c:spPr>
              <a:gradFill>
                <a:gsLst>
                  <a:gs pos="0">
                    <a:schemeClr val="accent1">
                      <a:lumMod val="5000"/>
                      <a:lumOff val="95000"/>
                    </a:schemeClr>
                  </a:gs>
                  <a:gs pos="0">
                    <a:srgbClr val="006666"/>
                  </a:gs>
                  <a:gs pos="30000">
                    <a:srgbClr val="008D8A"/>
                  </a:gs>
                  <a:gs pos="100000">
                    <a:srgbClr val="00B4B0"/>
                  </a:gs>
                </a:gsLst>
                <a:lin ang="5400000" scaled="1"/>
              </a:gradFill>
              <a:ln>
                <a:noFill/>
              </a:ln>
              <a:effectLst/>
            </c:spPr>
            <c:extLst>
              <c:ext xmlns:c16="http://schemas.microsoft.com/office/drawing/2014/chart" uri="{C3380CC4-5D6E-409C-BE32-E72D297353CC}">
                <c16:uniqueId val="{00000002-CDBA-44E9-A154-F8123452535D}"/>
              </c:ext>
            </c:extLst>
          </c:dPt>
          <c:dLbls>
            <c:dLbl>
              <c:idx val="0"/>
              <c:layout>
                <c:manualLayout>
                  <c:x val="-6.4261850142726331E-17"/>
                  <c:y val="5.9050184752684476E-3"/>
                </c:manualLayout>
              </c:layout>
              <c:tx>
                <c:rich>
                  <a:bodyPr/>
                  <a:lstStyle/>
                  <a:p>
                    <a:r>
                      <a:rPr lang="en-US"/>
                      <a:t>$60 BILLION</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DBA-44E9-A154-F8123452535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Sheet3!$B$18</c:f>
              <c:numCache>
                <c:formatCode>_("$"* #,##0_);_("$"* \(#,##0\);_("$"* "-"??_);_(@_)</c:formatCode>
                <c:ptCount val="1"/>
                <c:pt idx="0">
                  <c:v>60600000000</c:v>
                </c:pt>
              </c:numCache>
            </c:numRef>
          </c:val>
          <c:extLst>
            <c:ext xmlns:c16="http://schemas.microsoft.com/office/drawing/2014/chart" uri="{C3380CC4-5D6E-409C-BE32-E72D297353CC}">
              <c16:uniqueId val="{00000003-CDBA-44E9-A154-F8123452535D}"/>
            </c:ext>
          </c:extLst>
        </c:ser>
        <c:dLbls>
          <c:showLegendKey val="0"/>
          <c:showVal val="0"/>
          <c:showCatName val="0"/>
          <c:showSerName val="0"/>
          <c:showPercent val="0"/>
          <c:showBubbleSize val="0"/>
        </c:dLbls>
        <c:gapWidth val="500"/>
        <c:overlap val="-11"/>
        <c:axId val="857875800"/>
        <c:axId val="857880392"/>
      </c:barChart>
      <c:catAx>
        <c:axId val="857875800"/>
        <c:scaling>
          <c:orientation val="minMax"/>
        </c:scaling>
        <c:delete val="1"/>
        <c:axPos val="b"/>
        <c:numFmt formatCode="General" sourceLinked="1"/>
        <c:majorTickMark val="none"/>
        <c:minorTickMark val="none"/>
        <c:tickLblPos val="nextTo"/>
        <c:crossAx val="857880392"/>
        <c:crosses val="autoZero"/>
        <c:auto val="1"/>
        <c:lblAlgn val="ctr"/>
        <c:lblOffset val="100"/>
        <c:noMultiLvlLbl val="0"/>
      </c:catAx>
      <c:valAx>
        <c:axId val="857880392"/>
        <c:scaling>
          <c:orientation val="minMax"/>
        </c:scaling>
        <c:delete val="1"/>
        <c:axPos val="l"/>
        <c:majorGridlines>
          <c:spPr>
            <a:ln w="9525" cap="flat" cmpd="sng" algn="ctr">
              <a:solidFill>
                <a:schemeClr val="bg1">
                  <a:lumMod val="95000"/>
                </a:schemeClr>
              </a:solidFill>
              <a:round/>
            </a:ln>
            <a:effectLst/>
          </c:spPr>
        </c:majorGridlines>
        <c:numFmt formatCode="_(&quot;$&quot;* #,##0_);_(&quot;$&quot;* \(#,##0\);_(&quot;$&quot;* &quot;-&quot;??_);_(@_)" sourceLinked="1"/>
        <c:majorTickMark val="none"/>
        <c:minorTickMark val="none"/>
        <c:tickLblPos val="nextTo"/>
        <c:crossAx val="85787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8F98F-EF67-4FA0-9ABE-AF32CC8AC3D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9B3749-CA95-45FD-A4E8-1C91FC0B177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0E9D3D6-E3A3-4341-8518-CB033081844A}" type="datetimeFigureOut">
              <a:rPr lang="en-US" smtClean="0"/>
              <a:t>7/21/2021</a:t>
            </a:fld>
            <a:endParaRPr lang="en-US"/>
          </a:p>
        </p:txBody>
      </p:sp>
      <p:sp>
        <p:nvSpPr>
          <p:cNvPr id="4" name="Footer Placeholder 3">
            <a:extLst>
              <a:ext uri="{FF2B5EF4-FFF2-40B4-BE49-F238E27FC236}">
                <a16:creationId xmlns:a16="http://schemas.microsoft.com/office/drawing/2014/main" id="{124E7264-2F7A-49DF-B8F5-896E8CA0290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035790-0D5C-4B97-92A7-7777E4C49C0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910BFEE-0F33-438F-B3F1-EBD75D57E896}" type="slidenum">
              <a:rPr lang="en-US" smtClean="0"/>
              <a:t>‹#›</a:t>
            </a:fld>
            <a:endParaRPr lang="en-US"/>
          </a:p>
        </p:txBody>
      </p:sp>
    </p:spTree>
    <p:extLst>
      <p:ext uri="{BB962C8B-B14F-4D97-AF65-F5344CB8AC3E}">
        <p14:creationId xmlns:p14="http://schemas.microsoft.com/office/powerpoint/2010/main" val="1448246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6B77C2-1D3D-42D6-9C17-F6D73AF9C60A}" type="datetimeFigureOut">
              <a:rPr lang="en-US" smtClean="0"/>
              <a:t>7/21/2021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361641-3C09-41D8-855D-142023CCD519}" type="slidenum">
              <a:rPr lang="en-US" smtClean="0"/>
              <a:t>‹#›</a:t>
            </a:fld>
            <a:endParaRPr lang="en-US"/>
          </a:p>
        </p:txBody>
      </p:sp>
    </p:spTree>
    <p:extLst>
      <p:ext uri="{BB962C8B-B14F-4D97-AF65-F5344CB8AC3E}">
        <p14:creationId xmlns:p14="http://schemas.microsoft.com/office/powerpoint/2010/main" val="228918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Wingdings" panose="05000000000000000000" pitchFamily="2" charset="2"/>
              <a:buChar char=""/>
            </a:pPr>
            <a:r>
              <a:rPr lang="en-US" sz="1800" kern="1200" spc="5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Purpose of the meeting (build and strengthen common understanding of homeless services system initiatives and performance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800" kern="1200" spc="5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Introduce yourself in the chat (name, agency, pro-nouns)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800" kern="1200" spc="5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Please mute when you are not speaking</a:t>
            </a: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a:t>
            </a:fld>
            <a:endParaRPr lang="en-US"/>
          </a:p>
        </p:txBody>
      </p:sp>
    </p:spTree>
    <p:extLst>
      <p:ext uri="{BB962C8B-B14F-4D97-AF65-F5344CB8AC3E}">
        <p14:creationId xmlns:p14="http://schemas.microsoft.com/office/powerpoint/2010/main" val="364445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10</a:t>
            </a:fld>
            <a:endParaRPr lang="en-US"/>
          </a:p>
        </p:txBody>
      </p:sp>
    </p:spTree>
    <p:extLst>
      <p:ext uri="{BB962C8B-B14F-4D97-AF65-F5344CB8AC3E}">
        <p14:creationId xmlns:p14="http://schemas.microsoft.com/office/powerpoint/2010/main" val="345869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11</a:t>
            </a:fld>
            <a:endParaRPr lang="en-US"/>
          </a:p>
        </p:txBody>
      </p:sp>
    </p:spTree>
    <p:extLst>
      <p:ext uri="{BB962C8B-B14F-4D97-AF65-F5344CB8AC3E}">
        <p14:creationId xmlns:p14="http://schemas.microsoft.com/office/powerpoint/2010/main" val="420750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12</a:t>
            </a:fld>
            <a:endParaRPr lang="en-US"/>
          </a:p>
        </p:txBody>
      </p:sp>
    </p:spTree>
    <p:extLst>
      <p:ext uri="{BB962C8B-B14F-4D97-AF65-F5344CB8AC3E}">
        <p14:creationId xmlns:p14="http://schemas.microsoft.com/office/powerpoint/2010/main" val="23293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13</a:t>
            </a:fld>
            <a:endParaRPr lang="en-US"/>
          </a:p>
        </p:txBody>
      </p:sp>
    </p:spTree>
    <p:extLst>
      <p:ext uri="{BB962C8B-B14F-4D97-AF65-F5344CB8AC3E}">
        <p14:creationId xmlns:p14="http://schemas.microsoft.com/office/powerpoint/2010/main" val="188276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14</a:t>
            </a:fld>
            <a:endParaRPr lang="en-US"/>
          </a:p>
        </p:txBody>
      </p:sp>
    </p:spTree>
    <p:extLst>
      <p:ext uri="{BB962C8B-B14F-4D97-AF65-F5344CB8AC3E}">
        <p14:creationId xmlns:p14="http://schemas.microsoft.com/office/powerpoint/2010/main" val="248821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15</a:t>
            </a:fld>
            <a:endParaRPr lang="en-US"/>
          </a:p>
        </p:txBody>
      </p:sp>
    </p:spTree>
    <p:extLst>
      <p:ext uri="{BB962C8B-B14F-4D97-AF65-F5344CB8AC3E}">
        <p14:creationId xmlns:p14="http://schemas.microsoft.com/office/powerpoint/2010/main" val="105021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16</a:t>
            </a:fld>
            <a:endParaRPr lang="en-US"/>
          </a:p>
        </p:txBody>
      </p:sp>
    </p:spTree>
    <p:extLst>
      <p:ext uri="{BB962C8B-B14F-4D97-AF65-F5344CB8AC3E}">
        <p14:creationId xmlns:p14="http://schemas.microsoft.com/office/powerpoint/2010/main" val="412926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17</a:t>
            </a:fld>
            <a:endParaRPr lang="en-US"/>
          </a:p>
        </p:txBody>
      </p:sp>
    </p:spTree>
    <p:extLst>
      <p:ext uri="{BB962C8B-B14F-4D97-AF65-F5344CB8AC3E}">
        <p14:creationId xmlns:p14="http://schemas.microsoft.com/office/powerpoint/2010/main" val="277278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18</a:t>
            </a:fld>
            <a:endParaRPr lang="en-US"/>
          </a:p>
        </p:txBody>
      </p:sp>
    </p:spTree>
    <p:extLst>
      <p:ext uri="{BB962C8B-B14F-4D97-AF65-F5344CB8AC3E}">
        <p14:creationId xmlns:p14="http://schemas.microsoft.com/office/powerpoint/2010/main" val="152380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19</a:t>
            </a:fld>
            <a:endParaRPr lang="en-US"/>
          </a:p>
        </p:txBody>
      </p:sp>
    </p:spTree>
    <p:extLst>
      <p:ext uri="{BB962C8B-B14F-4D97-AF65-F5344CB8AC3E}">
        <p14:creationId xmlns:p14="http://schemas.microsoft.com/office/powerpoint/2010/main" val="36396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2</a:t>
            </a:fld>
            <a:endParaRPr lang="en-US"/>
          </a:p>
        </p:txBody>
      </p:sp>
    </p:spTree>
    <p:extLst>
      <p:ext uri="{BB962C8B-B14F-4D97-AF65-F5344CB8AC3E}">
        <p14:creationId xmlns:p14="http://schemas.microsoft.com/office/powerpoint/2010/main" val="2062682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20</a:t>
            </a:fld>
            <a:endParaRPr lang="en-US"/>
          </a:p>
        </p:txBody>
      </p:sp>
    </p:spTree>
    <p:extLst>
      <p:ext uri="{BB962C8B-B14F-4D97-AF65-F5344CB8AC3E}">
        <p14:creationId xmlns:p14="http://schemas.microsoft.com/office/powerpoint/2010/main" val="219617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21</a:t>
            </a:fld>
            <a:endParaRPr lang="en-US"/>
          </a:p>
        </p:txBody>
      </p:sp>
    </p:spTree>
    <p:extLst>
      <p:ext uri="{BB962C8B-B14F-4D97-AF65-F5344CB8AC3E}">
        <p14:creationId xmlns:p14="http://schemas.microsoft.com/office/powerpoint/2010/main" val="2454335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22</a:t>
            </a:fld>
            <a:endParaRPr lang="en-US"/>
          </a:p>
        </p:txBody>
      </p:sp>
    </p:spTree>
    <p:extLst>
      <p:ext uri="{BB962C8B-B14F-4D97-AF65-F5344CB8AC3E}">
        <p14:creationId xmlns:p14="http://schemas.microsoft.com/office/powerpoint/2010/main" val="163356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23</a:t>
            </a:fld>
            <a:endParaRPr lang="en-US"/>
          </a:p>
        </p:txBody>
      </p:sp>
    </p:spTree>
    <p:extLst>
      <p:ext uri="{BB962C8B-B14F-4D97-AF65-F5344CB8AC3E}">
        <p14:creationId xmlns:p14="http://schemas.microsoft.com/office/powerpoint/2010/main" val="144032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solidFill>
                  <a:srgbClr val="333333"/>
                </a:solidFill>
                <a:effectLst/>
                <a:latin typeface="Montserrat"/>
              </a:rPr>
              <a:t>What is the PIT?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1" dirty="0">
                <a:solidFill>
                  <a:srgbClr val="333333"/>
                </a:solidFill>
                <a:effectLst/>
                <a:latin typeface="Arial" panose="020B0604020202020204" pitchFamily="34" charset="0"/>
              </a:rPr>
              <a:t>A Snapshot</a:t>
            </a:r>
            <a:r>
              <a:rPr lang="en-US" b="0" i="0" dirty="0">
                <a:solidFill>
                  <a:srgbClr val="333333"/>
                </a:solidFill>
                <a:effectLst/>
                <a:latin typeface="Arial" panose="020B0604020202020204" pitchFamily="34" charset="0"/>
              </a:rPr>
              <a:t>: a count of people experiencing homelessness on a single night in January. The Department of Housing and Urban Development (HUD) requires Continuums of Care across the country to conduct this annual count of people experiencing homelessness, which includes people in emergency shelter, transitional housing, and safe havens as well as those experiencing unsheltered homelessness. Each count is planned, coordinated, and carried out locally.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333333"/>
                </a:solidFill>
                <a:effectLst/>
                <a:latin typeface="Arial" panose="020B0604020202020204" pitchFamily="34" charset="0"/>
              </a:rPr>
              <a:t>Coordinated with the 9 jurisdictions in the DC metropolitan area.</a:t>
            </a:r>
            <a:endParaRPr lang="en-US" b="1"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solidFill>
                  <a:srgbClr val="333333"/>
                </a:solidFill>
                <a:effectLst/>
                <a:latin typeface="Montserrat"/>
              </a:rPr>
              <a:t>What does the Dashboard include: </a:t>
            </a:r>
          </a:p>
          <a:p>
            <a:pPr marL="171450" indent="-171450" algn="l">
              <a:buFont typeface="Wingdings" panose="05000000000000000000" pitchFamily="2" charset="2"/>
              <a:buChar char="§"/>
            </a:pPr>
            <a:r>
              <a:rPr lang="en-US" b="0" i="0" dirty="0">
                <a:solidFill>
                  <a:srgbClr val="333333"/>
                </a:solidFill>
                <a:effectLst/>
                <a:latin typeface="Montserrat"/>
              </a:rPr>
              <a:t>The total number of people identified as experiencing homelessness between the 2005 and 2021 Point-in-Time Counts;</a:t>
            </a:r>
          </a:p>
          <a:p>
            <a:pPr marL="171450" indent="-171450" algn="l">
              <a:buFont typeface="Wingdings" panose="05000000000000000000" pitchFamily="2" charset="2"/>
              <a:buChar char="§"/>
            </a:pPr>
            <a:r>
              <a:rPr lang="en-US" b="0" i="0" dirty="0">
                <a:solidFill>
                  <a:srgbClr val="333333"/>
                </a:solidFill>
                <a:effectLst/>
                <a:latin typeface="Montserrat"/>
              </a:rPr>
              <a:t>The Point-in-Time Count demographics between 2017 and 2021; and</a:t>
            </a:r>
          </a:p>
          <a:p>
            <a:pPr marL="171450" indent="-171450" algn="l">
              <a:buFont typeface="Wingdings" panose="05000000000000000000" pitchFamily="2" charset="2"/>
              <a:buChar char="§"/>
            </a:pPr>
            <a:r>
              <a:rPr lang="en-US" b="0" i="0" dirty="0">
                <a:solidFill>
                  <a:srgbClr val="333333"/>
                </a:solidFill>
                <a:effectLst/>
                <a:latin typeface="Montserrat"/>
              </a:rPr>
              <a:t>The shelter and housing capacity compiled as part of the Housing Inventory Counts conducted between 2005 and 2021.</a:t>
            </a:r>
            <a:endParaRPr lang="en-US" b="1"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solidFill>
                  <a:srgbClr val="333333"/>
                </a:solidFill>
                <a:effectLst/>
                <a:latin typeface="Montserrat"/>
              </a:rPr>
              <a:t>Annual Point-in-Time Count Increases:</a:t>
            </a:r>
            <a:r>
              <a:rPr lang="en-US" b="0" i="0" dirty="0">
                <a:solidFill>
                  <a:srgbClr val="333333"/>
                </a:solidFill>
                <a:effectLst/>
                <a:latin typeface="Montserrat"/>
              </a:rPr>
              <a:t> After a steady reduction of people experiencing homelessness on the night of the Point-in-Time Counts between the 2008 and 2017, a decrease of 47 percent (871 people), the number of people experiencing homelessness identified through the Point-in-Time Counts has increased over the past five consecutive years. There were 964 people experiencing homelessness on the night of the 2017 Point-in-Time Count and 1,222 people experiencing homelessness on the night of the 2021 Point-in-Time Count, an increase of 27 percent (258 people).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solidFill>
                  <a:srgbClr val="333333"/>
                </a:solidFill>
                <a:effectLst/>
                <a:latin typeface="Montserrat"/>
              </a:rPr>
              <a:t>Impacts of the pandemic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333333"/>
                </a:solidFill>
                <a:effectLst/>
                <a:latin typeface="Montserrat"/>
              </a:rPr>
              <a:t>Lowest unsheltered count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333333"/>
                </a:solidFill>
                <a:effectLst/>
                <a:latin typeface="Montserrat"/>
              </a:rPr>
              <a:t>Highest emergency shelter count</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3</a:t>
            </a:fld>
            <a:endParaRPr lang="en-US"/>
          </a:p>
        </p:txBody>
      </p:sp>
    </p:spTree>
    <p:extLst>
      <p:ext uri="{BB962C8B-B14F-4D97-AF65-F5344CB8AC3E}">
        <p14:creationId xmlns:p14="http://schemas.microsoft.com/office/powerpoint/2010/main" val="396441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0" dirty="0">
                <a:solidFill>
                  <a:srgbClr val="333333"/>
                </a:solidFill>
                <a:effectLst/>
                <a:latin typeface="Montserrat"/>
              </a:rPr>
              <a:t>Chronic Homelessness:</a:t>
            </a:r>
            <a:r>
              <a:rPr lang="en-US" b="0" i="0" dirty="0">
                <a:solidFill>
                  <a:srgbClr val="333333"/>
                </a:solidFill>
                <a:effectLst/>
                <a:latin typeface="Montserrat"/>
              </a:rPr>
              <a:t> There were 180 people reported to be experiencing chronic homelessness during the 2020 Point-in-Time Count (25 percent of total adults counted) and 327 people reported to be experiencing chronic homelessness during the 2021 Point-in-Time Count (35 percent of the total adults counted). The increase is also reflected in increases in people experiencing substance use disorders, serious mental illness, physical disabilities, and/or chronic health problems.</a:t>
            </a: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r>
              <a:rPr lang="en-US" b="1" i="0" dirty="0">
                <a:solidFill>
                  <a:srgbClr val="333333"/>
                </a:solidFill>
                <a:effectLst/>
                <a:latin typeface="Montserrat"/>
              </a:rPr>
              <a:t>Veterans: </a:t>
            </a:r>
            <a:r>
              <a:rPr lang="en-US" b="0" i="0" dirty="0">
                <a:solidFill>
                  <a:srgbClr val="333333"/>
                </a:solidFill>
                <a:effectLst/>
                <a:latin typeface="Montserrat"/>
              </a:rPr>
              <a:t>There were 33 people that identified as veterans during the 2020 Point-in-Time Count (5 percent of total adults counted) and 48 people that identified as veterans during the 2021 Point-in-Time Count (also 5 percent of the total adults counted).</a:t>
            </a:r>
          </a:p>
          <a:p>
            <a:pPr marL="0" indent="0">
              <a:buFont typeface="Wingdings" panose="05000000000000000000" pitchFamily="2" charset="2"/>
              <a:buNone/>
            </a:pPr>
            <a:endParaRPr lang="en-US" b="0" i="0" dirty="0">
              <a:solidFill>
                <a:srgbClr val="333333"/>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solidFill>
                  <a:srgbClr val="333333"/>
                </a:solidFill>
                <a:effectLst/>
                <a:latin typeface="Montserrat"/>
              </a:rPr>
              <a:t>Survivors of Domestic Violence:</a:t>
            </a:r>
            <a:r>
              <a:rPr lang="en-US" b="0" i="0" dirty="0">
                <a:solidFill>
                  <a:srgbClr val="333333"/>
                </a:solidFill>
                <a:effectLst/>
                <a:latin typeface="Montserrat"/>
              </a:rPr>
              <a:t> There were 95 households identified as currently fleeing domestic violence and 191 households that reported a history of domestic violence during the 2020 Point-in-Time Count (14 percent and 28 percent of total households counted). There were 97 households identified as currently fleeing domestic violence and 183 households that reported a history of domestic violence during the 2021 Point-in-Time Count (11 percent and 21 percent of total households counted).</a:t>
            </a: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r>
              <a:rPr lang="en-US" b="1" i="0" dirty="0">
                <a:solidFill>
                  <a:srgbClr val="333333"/>
                </a:solidFill>
                <a:effectLst/>
                <a:latin typeface="Montserrat"/>
              </a:rPr>
              <a:t>Transition Age Youth (18-24):</a:t>
            </a:r>
            <a:r>
              <a:rPr lang="en-US" b="0" i="0" dirty="0">
                <a:solidFill>
                  <a:srgbClr val="333333"/>
                </a:solidFill>
                <a:effectLst/>
                <a:latin typeface="Montserrat"/>
              </a:rPr>
              <a:t> There were 95 transition aged youth (persons between the ages of 18 and 24) identified during the 2020 Point-in-Time Count (13 percent of total adults counted) and 91 transition aged youth identified during the 2021 Point-in-Time Count (10 percent of the total adults counted).</a:t>
            </a: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r>
              <a:rPr lang="en-US" b="1" i="0" dirty="0">
                <a:solidFill>
                  <a:srgbClr val="333333"/>
                </a:solidFill>
                <a:effectLst/>
                <a:latin typeface="Montserrat"/>
              </a:rPr>
              <a:t>Race: </a:t>
            </a:r>
            <a:r>
              <a:rPr lang="en-US" b="0" i="0" dirty="0">
                <a:solidFill>
                  <a:srgbClr val="333333"/>
                </a:solidFill>
                <a:effectLst/>
                <a:latin typeface="Montserrat"/>
              </a:rPr>
              <a:t>The most significant disparity in the demographics continues to be the disproportionate representation of people identifying as Black or African American. Although only 10 percent of the general population in Fairfax County identifies as Black or African American, 51 percent of people experiencing homelessness on the night of the 2021 Point-in-Time Count identified as Black or African American.</a:t>
            </a: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r>
              <a:rPr lang="en-US" b="1" i="0" dirty="0">
                <a:solidFill>
                  <a:srgbClr val="333333"/>
                </a:solidFill>
                <a:effectLst/>
                <a:latin typeface="Montserrat"/>
              </a:rPr>
              <a:t>Age: </a:t>
            </a:r>
            <a:r>
              <a:rPr lang="en-US" b="0" i="0" dirty="0">
                <a:solidFill>
                  <a:srgbClr val="333333"/>
                </a:solidFill>
                <a:effectLst/>
                <a:latin typeface="Montserrat"/>
              </a:rPr>
              <a:t>There were 34 individuals (4 percent of the total adults) over the age of 70 experiencing homelessness on the night of the 2021 Point-in-Time Count, the oldest of which was 96. This is an increase from previous Point-in-Time Counts over the past five years in which only 2 percent of the adults included in the Counts were over the age of 70.</a:t>
            </a: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endParaRPr lang="en-US" b="0" i="0" dirty="0">
              <a:solidFill>
                <a:srgbClr val="333333"/>
              </a:solidFill>
              <a:effectLst/>
              <a:latin typeface="Montserrat"/>
            </a:endParaRPr>
          </a:p>
          <a:p>
            <a:pPr marL="0" indent="0">
              <a:buFont typeface="Wingdings" panose="05000000000000000000" pitchFamily="2" charset="2"/>
              <a:buNone/>
            </a:pPr>
            <a:endParaRPr lang="en-US" b="0" i="0" dirty="0">
              <a:solidFill>
                <a:srgbClr val="333333"/>
              </a:solidFill>
              <a:effectLst/>
              <a:latin typeface="Montserrat"/>
            </a:endParaRPr>
          </a:p>
        </p:txBody>
      </p:sp>
      <p:sp>
        <p:nvSpPr>
          <p:cNvPr id="4" name="Slide Number Placeholder 3"/>
          <p:cNvSpPr>
            <a:spLocks noGrp="1"/>
          </p:cNvSpPr>
          <p:nvPr>
            <p:ph type="sldNum" sz="quarter" idx="5"/>
          </p:nvPr>
        </p:nvSpPr>
        <p:spPr/>
        <p:txBody>
          <a:bodyPr/>
          <a:lstStyle/>
          <a:p>
            <a:fld id="{A4361641-3C09-41D8-855D-142023CCD519}" type="slidenum">
              <a:rPr lang="en-US" smtClean="0"/>
              <a:t>4</a:t>
            </a:fld>
            <a:endParaRPr lang="en-US"/>
          </a:p>
        </p:txBody>
      </p:sp>
    </p:spTree>
    <p:extLst>
      <p:ext uri="{BB962C8B-B14F-4D97-AF65-F5344CB8AC3E}">
        <p14:creationId xmlns:p14="http://schemas.microsoft.com/office/powerpoint/2010/main" val="233000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0" dirty="0">
                <a:solidFill>
                  <a:schemeClr val="tx1"/>
                </a:solidFill>
                <a:effectLst/>
                <a:latin typeface="+mn-lt"/>
              </a:rPr>
              <a:t>What is the Housing Inventory Count</a:t>
            </a:r>
            <a:r>
              <a:rPr lang="en-US" b="0" i="0" dirty="0">
                <a:solidFill>
                  <a:schemeClr val="tx1"/>
                </a:solidFill>
                <a:effectLst/>
                <a:latin typeface="+mn-lt"/>
              </a:rPr>
              <a:t>: </a:t>
            </a:r>
            <a:r>
              <a:rPr lang="en-US" b="0" i="0" dirty="0">
                <a:solidFill>
                  <a:srgbClr val="333333"/>
                </a:solidFill>
                <a:effectLst/>
                <a:latin typeface="Arial" panose="020B0604020202020204" pitchFamily="34" charset="0"/>
              </a:rPr>
              <a:t>The Housing Inventory Count (HIC) is a point-in-time inventory of provider programs within a Continuum of Care that provide beds and units dedicated to serve people experiencing homelessness and, for permanent housing projects, were homeless at entry, per the HUD homeless definition. Emergency shelter, transitional housing, rapid rehousing, permanent supportive housing, and other permanent housing projects are included in the Housing Inventory Count.</a:t>
            </a:r>
            <a:br>
              <a:rPr lang="en-US" dirty="0"/>
            </a:br>
            <a:br>
              <a:rPr lang="en-US" dirty="0"/>
            </a:br>
            <a:r>
              <a:rPr lang="en-US" b="0" i="0" dirty="0">
                <a:solidFill>
                  <a:srgbClr val="333333"/>
                </a:solidFill>
                <a:effectLst/>
                <a:latin typeface="Arial" panose="020B0604020202020204" pitchFamily="34" charset="0"/>
              </a:rPr>
              <a:t>The Housing Inventory Count provides the Shelter and Housing Capacity. When compared to the Point-in-Time Count, it helps to tell the story of how the capacity impacts homelessness. In the most recent Housing Inventory Count, 14 agencies reported capacity data for more than 100 projects.</a:t>
            </a: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r>
              <a:rPr lang="en-US" b="1" dirty="0"/>
              <a:t>What data is included in this screenshot</a:t>
            </a:r>
            <a:r>
              <a:rPr lang="en-US" dirty="0"/>
              <a:t>: </a:t>
            </a:r>
          </a:p>
          <a:p>
            <a:pPr marL="0" indent="0">
              <a:buFont typeface="Wingdings" panose="05000000000000000000" pitchFamily="2" charset="2"/>
              <a:buNone/>
            </a:pPr>
            <a:r>
              <a:rPr lang="en-US" dirty="0"/>
              <a:t>This screenshot includes the total counts from 2005 – 2021. The total capacity at the bottom will look different when adjusting the years included. Increasing housing capacity is key to ending homelessness. </a:t>
            </a:r>
          </a:p>
          <a:p>
            <a:pPr marL="0" indent="0">
              <a:buFont typeface="Wingdings" panose="05000000000000000000" pitchFamily="2" charset="2"/>
              <a:buNone/>
            </a:pPr>
            <a:endParaRPr lang="en-US" dirty="0"/>
          </a:p>
          <a:p>
            <a:pPr marL="0" indent="0">
              <a:buFont typeface="Wingdings" panose="05000000000000000000" pitchFamily="2" charset="2"/>
              <a:buNone/>
            </a:pPr>
            <a:r>
              <a:rPr lang="en-US" b="1" dirty="0"/>
              <a:t>Total Capacity</a:t>
            </a:r>
            <a:r>
              <a:rPr lang="en-US" dirty="0"/>
              <a:t>: </a:t>
            </a:r>
          </a:p>
        </p:txBody>
      </p:sp>
      <p:sp>
        <p:nvSpPr>
          <p:cNvPr id="4" name="Slide Number Placeholder 3"/>
          <p:cNvSpPr>
            <a:spLocks noGrp="1"/>
          </p:cNvSpPr>
          <p:nvPr>
            <p:ph type="sldNum" sz="quarter" idx="5"/>
          </p:nvPr>
        </p:nvSpPr>
        <p:spPr/>
        <p:txBody>
          <a:bodyPr/>
          <a:lstStyle/>
          <a:p>
            <a:fld id="{A4361641-3C09-41D8-855D-142023CCD519}" type="slidenum">
              <a:rPr lang="en-US" smtClean="0"/>
              <a:t>5</a:t>
            </a:fld>
            <a:endParaRPr lang="en-US"/>
          </a:p>
        </p:txBody>
      </p:sp>
    </p:spTree>
    <p:extLst>
      <p:ext uri="{BB962C8B-B14F-4D97-AF65-F5344CB8AC3E}">
        <p14:creationId xmlns:p14="http://schemas.microsoft.com/office/powerpoint/2010/main" val="17376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AutoNum type="arabicPeriod"/>
            </a:pPr>
            <a:r>
              <a:rPr lang="en-US" sz="1800" dirty="0">
                <a:effectLst/>
                <a:latin typeface="Calibri" panose="020F0502020204030204" pitchFamily="34" charset="0"/>
                <a:ea typeface="Calibri" panose="020F0502020204030204" pitchFamily="34" charset="0"/>
              </a:rPr>
              <a:t>Length of Homelessness – This chart is focused on emergency shelter. There has been an increase in length of stay in ES &amp; TH between FFY2016-FFY2020.</a:t>
            </a:r>
          </a:p>
          <a:p>
            <a:pPr marL="342900" indent="-342900">
              <a:buFont typeface="Wingdings" panose="05000000000000000000" pitchFamily="2" charset="2"/>
              <a:buAutoNum type="arabicPeriod"/>
            </a:pPr>
            <a:r>
              <a:rPr lang="en-US" sz="1800" dirty="0">
                <a:effectLst/>
                <a:latin typeface="Calibri" panose="020F0502020204030204" pitchFamily="34" charset="0"/>
                <a:ea typeface="Calibri" panose="020F0502020204030204" pitchFamily="34" charset="0"/>
              </a:rPr>
              <a:t>Returns to Homelessness – This measure looks at returns to homelessness after exiting to permanent housing. The returns to homelessness in FFY20 are similar to the rate of returns in FFY19 – 11% at 6 months, 6% at 12 months, 9% at 24 months.</a:t>
            </a:r>
          </a:p>
          <a:p>
            <a:pPr marL="342900" indent="-342900">
              <a:buFont typeface="Wingdings" panose="05000000000000000000" pitchFamily="2" charset="2"/>
              <a:buAutoNum type="arabicPeriod"/>
            </a:pPr>
            <a:r>
              <a:rPr lang="en-US" sz="1800" dirty="0">
                <a:effectLst/>
                <a:latin typeface="Calibri" panose="020F0502020204030204" pitchFamily="34" charset="0"/>
                <a:ea typeface="Calibri" panose="020F0502020204030204" pitchFamily="34" charset="0"/>
              </a:rPr>
              <a:t>Number of People Experiencing Homelessness – The PIT snapshot continues to demonstrate that more people are experiencing homelessness on the night of the PIT (upward trend between 2017-2020). The annual count has </a:t>
            </a:r>
            <a:r>
              <a:rPr lang="en-US" sz="1800" i="1" dirty="0">
                <a:effectLst/>
                <a:latin typeface="Calibri" panose="020F0502020204030204" pitchFamily="34" charset="0"/>
                <a:ea typeface="Calibri" panose="020F0502020204030204" pitchFamily="34" charset="0"/>
              </a:rPr>
              <a:t>not</a:t>
            </a:r>
            <a:r>
              <a:rPr lang="en-US" sz="1800" dirty="0">
                <a:effectLst/>
                <a:latin typeface="Calibri" panose="020F0502020204030204" pitchFamily="34" charset="0"/>
                <a:ea typeface="Calibri" panose="020F0502020204030204" pitchFamily="34" charset="0"/>
              </a:rPr>
              <a:t> increased though, which may be due to the trend of longer lengths of stay.</a:t>
            </a:r>
          </a:p>
          <a:p>
            <a:pPr marL="342900" indent="-342900">
              <a:buFont typeface="Wingdings" panose="05000000000000000000" pitchFamily="2" charset="2"/>
              <a:buAutoNum type="arabicPeriod"/>
            </a:pPr>
            <a:r>
              <a:rPr lang="en-US" sz="1800" dirty="0">
                <a:effectLst/>
                <a:latin typeface="Calibri" panose="020F0502020204030204" pitchFamily="34" charset="0"/>
              </a:rPr>
              <a:t>Income Growth – This focuses on HUD CoC funded projects. </a:t>
            </a:r>
            <a:r>
              <a:rPr lang="en-US" sz="1800" dirty="0">
                <a:effectLst/>
                <a:latin typeface="Calibri" panose="020F0502020204030204" pitchFamily="34" charset="0"/>
                <a:ea typeface="Calibri" panose="020F0502020204030204" pitchFamily="34" charset="0"/>
              </a:rPr>
              <a:t>In FFY2020, approximately 50% of those served in HUD CoC projects, which is primarily PSH, were able to increase their total income.  </a:t>
            </a:r>
          </a:p>
          <a:p>
            <a:pPr marL="342900" indent="-342900">
              <a:buFont typeface="Wingdings" panose="05000000000000000000" pitchFamily="2" charset="2"/>
              <a:buAutoNum type="arabicPeriod"/>
            </a:pPr>
            <a:r>
              <a:rPr lang="en-US" sz="1800" dirty="0">
                <a:effectLst/>
                <a:latin typeface="Calibri" panose="020F0502020204030204" pitchFamily="34" charset="0"/>
              </a:rPr>
              <a:t>First Time Homeless – 6</a:t>
            </a:r>
            <a:r>
              <a:rPr lang="en-US" sz="1800" dirty="0">
                <a:effectLst/>
                <a:latin typeface="Calibri" panose="020F0502020204030204" pitchFamily="34" charset="0"/>
                <a:ea typeface="Calibri" panose="020F0502020204030204" pitchFamily="34" charset="0"/>
              </a:rPr>
              <a:t>0% of people are new to our system in the last two years, which means that we need to increase focus on understanding inflow.  The rate of first time homeless has remained consistent for the last 5 federal fiscal years.</a:t>
            </a:r>
          </a:p>
          <a:p>
            <a:pPr marL="342900" indent="-342900">
              <a:buFont typeface="Wingdings" panose="05000000000000000000" pitchFamily="2" charset="2"/>
              <a:buAutoNum type="arabicPeriod"/>
            </a:pPr>
            <a:r>
              <a:rPr lang="en-US" sz="1800" dirty="0">
                <a:effectLst/>
                <a:latin typeface="Calibri" panose="020F0502020204030204" pitchFamily="34" charset="0"/>
              </a:rPr>
              <a:t>Prevention (not collected) – </a:t>
            </a:r>
            <a:r>
              <a:rPr lang="en-US" sz="1800" dirty="0">
                <a:effectLst/>
                <a:latin typeface="Calibri" panose="020F0502020204030204" pitchFamily="34" charset="0"/>
                <a:ea typeface="Calibri" panose="020F0502020204030204" pitchFamily="34" charset="0"/>
              </a:rPr>
              <a:t>The % of exits to permanent housing has been consistent (54% from SO, 46% from ES, TH, and RRH), 98% exiting or retaining PH (excluding RRH). The consistency of exits to SO is significant, especially considering TLC changed in 2019 from a SO project to a daily shelter (i.e. less providers achieving same level of outcomes). </a:t>
            </a:r>
            <a:endParaRPr lang="en-US" sz="1800" dirty="0">
              <a:effectLst/>
              <a:latin typeface="Calibri" panose="020F0502020204030204" pitchFamily="34" charset="0"/>
            </a:endParaRPr>
          </a:p>
          <a:p>
            <a:pPr marL="342900" indent="-342900">
              <a:buFont typeface="Wingdings" panose="05000000000000000000" pitchFamily="2" charset="2"/>
              <a:buAutoNum type="arabicPeriod"/>
            </a:pPr>
            <a:endParaRPr lang="en-US" dirty="0"/>
          </a:p>
        </p:txBody>
      </p:sp>
      <p:sp>
        <p:nvSpPr>
          <p:cNvPr id="4" name="Slide Number Placeholder 3"/>
          <p:cNvSpPr>
            <a:spLocks noGrp="1"/>
          </p:cNvSpPr>
          <p:nvPr>
            <p:ph type="sldNum" sz="quarter" idx="5"/>
          </p:nvPr>
        </p:nvSpPr>
        <p:spPr/>
        <p:txBody>
          <a:bodyPr/>
          <a:lstStyle/>
          <a:p>
            <a:fld id="{A4361641-3C09-41D8-855D-142023CCD519}" type="slidenum">
              <a:rPr lang="en-US" smtClean="0"/>
              <a:t>6</a:t>
            </a:fld>
            <a:endParaRPr lang="en-US"/>
          </a:p>
        </p:txBody>
      </p:sp>
    </p:spTree>
    <p:extLst>
      <p:ext uri="{BB962C8B-B14F-4D97-AF65-F5344CB8AC3E}">
        <p14:creationId xmlns:p14="http://schemas.microsoft.com/office/powerpoint/2010/main" val="242185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What is Built for Zero</a:t>
            </a:r>
          </a:p>
        </p:txBody>
      </p:sp>
      <p:sp>
        <p:nvSpPr>
          <p:cNvPr id="4" name="Slide Number Placeholder 3"/>
          <p:cNvSpPr>
            <a:spLocks noGrp="1"/>
          </p:cNvSpPr>
          <p:nvPr>
            <p:ph type="sldNum" sz="quarter" idx="5"/>
          </p:nvPr>
        </p:nvSpPr>
        <p:spPr/>
        <p:txBody>
          <a:bodyPr/>
          <a:lstStyle/>
          <a:p>
            <a:fld id="{A4361641-3C09-41D8-855D-142023CCD519}" type="slidenum">
              <a:rPr lang="en-US" smtClean="0"/>
              <a:t>7</a:t>
            </a:fld>
            <a:endParaRPr lang="en-US"/>
          </a:p>
        </p:txBody>
      </p:sp>
    </p:spTree>
    <p:extLst>
      <p:ext uri="{BB962C8B-B14F-4D97-AF65-F5344CB8AC3E}">
        <p14:creationId xmlns:p14="http://schemas.microsoft.com/office/powerpoint/2010/main" val="108177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How is Fairfax’s CoC implementing Built for Zero</a:t>
            </a:r>
          </a:p>
        </p:txBody>
      </p:sp>
      <p:sp>
        <p:nvSpPr>
          <p:cNvPr id="4" name="Slide Number Placeholder 3"/>
          <p:cNvSpPr>
            <a:spLocks noGrp="1"/>
          </p:cNvSpPr>
          <p:nvPr>
            <p:ph type="sldNum" sz="quarter" idx="5"/>
          </p:nvPr>
        </p:nvSpPr>
        <p:spPr/>
        <p:txBody>
          <a:bodyPr/>
          <a:lstStyle/>
          <a:p>
            <a:fld id="{A4361641-3C09-41D8-855D-142023CCD519}" type="slidenum">
              <a:rPr lang="en-US" smtClean="0"/>
              <a:t>8</a:t>
            </a:fld>
            <a:endParaRPr lang="en-US"/>
          </a:p>
        </p:txBody>
      </p:sp>
    </p:spTree>
    <p:extLst>
      <p:ext uri="{BB962C8B-B14F-4D97-AF65-F5344CB8AC3E}">
        <p14:creationId xmlns:p14="http://schemas.microsoft.com/office/powerpoint/2010/main" val="37195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Built for Zero Data</a:t>
            </a:r>
          </a:p>
        </p:txBody>
      </p:sp>
      <p:sp>
        <p:nvSpPr>
          <p:cNvPr id="4" name="Slide Number Placeholder 3"/>
          <p:cNvSpPr>
            <a:spLocks noGrp="1"/>
          </p:cNvSpPr>
          <p:nvPr>
            <p:ph type="sldNum" sz="quarter" idx="5"/>
          </p:nvPr>
        </p:nvSpPr>
        <p:spPr/>
        <p:txBody>
          <a:bodyPr/>
          <a:lstStyle/>
          <a:p>
            <a:fld id="{A4361641-3C09-41D8-855D-142023CCD519}" type="slidenum">
              <a:rPr lang="en-US" smtClean="0"/>
              <a:t>9</a:t>
            </a:fld>
            <a:endParaRPr lang="en-US"/>
          </a:p>
        </p:txBody>
      </p:sp>
    </p:spTree>
    <p:extLst>
      <p:ext uri="{BB962C8B-B14F-4D97-AF65-F5344CB8AC3E}">
        <p14:creationId xmlns:p14="http://schemas.microsoft.com/office/powerpoint/2010/main" val="77936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60C0-197F-42B7-AF21-716781162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33A19-6572-4719-9A00-D0280AB8D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9A9BB3-4E0E-4BAA-B1D8-FB213DD95F04}"/>
              </a:ext>
            </a:extLst>
          </p:cNvPr>
          <p:cNvSpPr>
            <a:spLocks noGrp="1"/>
          </p:cNvSpPr>
          <p:nvPr>
            <p:ph type="dt" sz="half" idx="10"/>
          </p:nvPr>
        </p:nvSpPr>
        <p:spPr/>
        <p:txBody>
          <a:bodyPr/>
          <a:lstStyle/>
          <a:p>
            <a:fld id="{C489F67D-3A0B-4860-A469-5BAB50A6D9D0}" type="datetime1">
              <a:rPr lang="en-US" smtClean="0"/>
              <a:t>7/21/2021</a:t>
            </a:fld>
            <a:endParaRPr lang="en-US"/>
          </a:p>
        </p:txBody>
      </p:sp>
      <p:sp>
        <p:nvSpPr>
          <p:cNvPr id="5" name="Footer Placeholder 4">
            <a:extLst>
              <a:ext uri="{FF2B5EF4-FFF2-40B4-BE49-F238E27FC236}">
                <a16:creationId xmlns:a16="http://schemas.microsoft.com/office/drawing/2014/main" id="{CEEE0620-251C-4761-9DAE-1FFD35A25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58812-86BC-4944-B079-DEA133A85CA4}"/>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8581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B7D3-2F82-44A5-A3FF-AC92269086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130E99-4C0E-4AD0-8FF3-EA88C0E7C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C00DD-41F1-4CDE-944E-3272D894140B}"/>
              </a:ext>
            </a:extLst>
          </p:cNvPr>
          <p:cNvSpPr>
            <a:spLocks noGrp="1"/>
          </p:cNvSpPr>
          <p:nvPr>
            <p:ph type="dt" sz="half" idx="10"/>
          </p:nvPr>
        </p:nvSpPr>
        <p:spPr/>
        <p:txBody>
          <a:bodyPr/>
          <a:lstStyle/>
          <a:p>
            <a:fld id="{2F5ED5C8-0FA1-475E-94E6-79C43B7D94C8}" type="datetime1">
              <a:rPr lang="en-US" smtClean="0"/>
              <a:t>7/21/2021</a:t>
            </a:fld>
            <a:endParaRPr lang="en-US"/>
          </a:p>
        </p:txBody>
      </p:sp>
      <p:sp>
        <p:nvSpPr>
          <p:cNvPr id="5" name="Footer Placeholder 4">
            <a:extLst>
              <a:ext uri="{FF2B5EF4-FFF2-40B4-BE49-F238E27FC236}">
                <a16:creationId xmlns:a16="http://schemas.microsoft.com/office/drawing/2014/main" id="{4690F7F4-24CB-43C1-9194-6705ADCE5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19A07-DBF4-412B-998E-ED79696D10E1}"/>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8941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D4955-FFD3-4DC4-8D57-669D8242B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8F961C-903C-4C99-82C7-6D23ACD39C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2E1DB-3D00-409D-8A40-41BE506F67D4}"/>
              </a:ext>
            </a:extLst>
          </p:cNvPr>
          <p:cNvSpPr>
            <a:spLocks noGrp="1"/>
          </p:cNvSpPr>
          <p:nvPr>
            <p:ph type="dt" sz="half" idx="10"/>
          </p:nvPr>
        </p:nvSpPr>
        <p:spPr/>
        <p:txBody>
          <a:bodyPr/>
          <a:lstStyle/>
          <a:p>
            <a:fld id="{BC7B2D7F-36D1-4003-8114-A06585F75CCE}" type="datetime1">
              <a:rPr lang="en-US" smtClean="0"/>
              <a:t>7/21/2021</a:t>
            </a:fld>
            <a:endParaRPr lang="en-US"/>
          </a:p>
        </p:txBody>
      </p:sp>
      <p:sp>
        <p:nvSpPr>
          <p:cNvPr id="5" name="Footer Placeholder 4">
            <a:extLst>
              <a:ext uri="{FF2B5EF4-FFF2-40B4-BE49-F238E27FC236}">
                <a16:creationId xmlns:a16="http://schemas.microsoft.com/office/drawing/2014/main" id="{CD444495-4716-4D5B-88E9-5E8DA2C97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1D446-9246-4C3C-A9C3-97BF3D4FD902}"/>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12937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51EA-525D-4BEA-BF74-D4CB78986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556DA-229B-4A4D-BEA1-F85366080F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BBA5D-A4B6-4E42-80F8-46A275F14A3A}"/>
              </a:ext>
            </a:extLst>
          </p:cNvPr>
          <p:cNvSpPr>
            <a:spLocks noGrp="1"/>
          </p:cNvSpPr>
          <p:nvPr>
            <p:ph type="dt" sz="half" idx="10"/>
          </p:nvPr>
        </p:nvSpPr>
        <p:spPr/>
        <p:txBody>
          <a:bodyPr/>
          <a:lstStyle/>
          <a:p>
            <a:fld id="{6EFACCC2-E30F-45C5-BB1B-9902242271EE}" type="datetime1">
              <a:rPr lang="en-US" smtClean="0"/>
              <a:t>7/21/2021</a:t>
            </a:fld>
            <a:endParaRPr lang="en-US"/>
          </a:p>
        </p:txBody>
      </p:sp>
      <p:sp>
        <p:nvSpPr>
          <p:cNvPr id="5" name="Footer Placeholder 4">
            <a:extLst>
              <a:ext uri="{FF2B5EF4-FFF2-40B4-BE49-F238E27FC236}">
                <a16:creationId xmlns:a16="http://schemas.microsoft.com/office/drawing/2014/main" id="{6FC4EFD6-B1C3-48D8-9FE5-78B66CD8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72E31-84A2-471B-B4E3-612650FC0E1C}"/>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1403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0775-306D-4A9A-AA94-C5C56A4A35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2023E2-C246-4F32-B7AC-3EAA4875F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96232-1AA0-4FA4-AE21-4C8137B414E2}"/>
              </a:ext>
            </a:extLst>
          </p:cNvPr>
          <p:cNvSpPr>
            <a:spLocks noGrp="1"/>
          </p:cNvSpPr>
          <p:nvPr>
            <p:ph type="dt" sz="half" idx="10"/>
          </p:nvPr>
        </p:nvSpPr>
        <p:spPr/>
        <p:txBody>
          <a:bodyPr/>
          <a:lstStyle/>
          <a:p>
            <a:fld id="{4BE59F05-B12B-4CBF-8F73-B3B8E8D3791C}" type="datetime1">
              <a:rPr lang="en-US" smtClean="0"/>
              <a:t>7/21/2021</a:t>
            </a:fld>
            <a:endParaRPr lang="en-US"/>
          </a:p>
        </p:txBody>
      </p:sp>
      <p:sp>
        <p:nvSpPr>
          <p:cNvPr id="5" name="Footer Placeholder 4">
            <a:extLst>
              <a:ext uri="{FF2B5EF4-FFF2-40B4-BE49-F238E27FC236}">
                <a16:creationId xmlns:a16="http://schemas.microsoft.com/office/drawing/2014/main" id="{33DC8335-A83D-470A-A462-8D608B333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EE3B5-F589-43F7-922E-D4B5C1289A3F}"/>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4893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B05D-BA0B-4EC0-B20F-A505E2036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B28C9-603B-4989-A743-2F616E70D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3BC8E-8AD7-4F1A-B7FD-BCE8A21BA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44720-394D-404A-999E-A711DB929F64}"/>
              </a:ext>
            </a:extLst>
          </p:cNvPr>
          <p:cNvSpPr>
            <a:spLocks noGrp="1"/>
          </p:cNvSpPr>
          <p:nvPr>
            <p:ph type="dt" sz="half" idx="10"/>
          </p:nvPr>
        </p:nvSpPr>
        <p:spPr/>
        <p:txBody>
          <a:bodyPr/>
          <a:lstStyle/>
          <a:p>
            <a:fld id="{20DA1E06-320E-4900-A7E0-6EAE924E2B0D}" type="datetime1">
              <a:rPr lang="en-US" smtClean="0"/>
              <a:t>7/21/2021</a:t>
            </a:fld>
            <a:endParaRPr lang="en-US"/>
          </a:p>
        </p:txBody>
      </p:sp>
      <p:sp>
        <p:nvSpPr>
          <p:cNvPr id="6" name="Footer Placeholder 5">
            <a:extLst>
              <a:ext uri="{FF2B5EF4-FFF2-40B4-BE49-F238E27FC236}">
                <a16:creationId xmlns:a16="http://schemas.microsoft.com/office/drawing/2014/main" id="{27E99E59-D658-43A3-BF98-2315501C2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C0A32-47A6-4AC0-9C81-D62BA297AE7F}"/>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664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1CB8-7314-4BED-A3A6-D4E81191D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B7A73-1D58-44AD-B258-95F857E31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24945-58E8-4CAF-B8AE-2E9F2350F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7C941-6727-4FFB-909E-0FB90ACF7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3EED7-5E09-4534-82EC-D0C35B361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7FFC4-5E68-447B-A2E9-C572878473BD}"/>
              </a:ext>
            </a:extLst>
          </p:cNvPr>
          <p:cNvSpPr>
            <a:spLocks noGrp="1"/>
          </p:cNvSpPr>
          <p:nvPr>
            <p:ph type="dt" sz="half" idx="10"/>
          </p:nvPr>
        </p:nvSpPr>
        <p:spPr/>
        <p:txBody>
          <a:bodyPr/>
          <a:lstStyle/>
          <a:p>
            <a:fld id="{958DC0AB-CEB8-4692-AE9F-4342D439C50E}" type="datetime1">
              <a:rPr lang="en-US" smtClean="0"/>
              <a:t>7/21/2021</a:t>
            </a:fld>
            <a:endParaRPr lang="en-US"/>
          </a:p>
        </p:txBody>
      </p:sp>
      <p:sp>
        <p:nvSpPr>
          <p:cNvPr id="8" name="Footer Placeholder 7">
            <a:extLst>
              <a:ext uri="{FF2B5EF4-FFF2-40B4-BE49-F238E27FC236}">
                <a16:creationId xmlns:a16="http://schemas.microsoft.com/office/drawing/2014/main" id="{4E388458-03D9-477F-AFF0-3FD194660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BF481-7217-41D7-8358-14E06DA5CD3C}"/>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8060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482F-5768-4C36-843D-F38B13C6F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FBF7D-6078-4B8E-9D5F-EA6C15E5E33D}"/>
              </a:ext>
            </a:extLst>
          </p:cNvPr>
          <p:cNvSpPr>
            <a:spLocks noGrp="1"/>
          </p:cNvSpPr>
          <p:nvPr>
            <p:ph type="dt" sz="half" idx="10"/>
          </p:nvPr>
        </p:nvSpPr>
        <p:spPr/>
        <p:txBody>
          <a:bodyPr/>
          <a:lstStyle/>
          <a:p>
            <a:fld id="{E6CE07F4-09DB-4D32-B378-D36E5233B341}" type="datetime1">
              <a:rPr lang="en-US" smtClean="0"/>
              <a:t>7/21/2021</a:t>
            </a:fld>
            <a:endParaRPr lang="en-US"/>
          </a:p>
        </p:txBody>
      </p:sp>
      <p:sp>
        <p:nvSpPr>
          <p:cNvPr id="4" name="Footer Placeholder 3">
            <a:extLst>
              <a:ext uri="{FF2B5EF4-FFF2-40B4-BE49-F238E27FC236}">
                <a16:creationId xmlns:a16="http://schemas.microsoft.com/office/drawing/2014/main" id="{AF696C28-3263-48FB-8D63-5840CDA03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C8A2D-675E-4499-97C4-3FEA5E3C4722}"/>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4408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4E268-681A-41B2-93E2-7E70BF5B4E33}"/>
              </a:ext>
            </a:extLst>
          </p:cNvPr>
          <p:cNvSpPr>
            <a:spLocks noGrp="1"/>
          </p:cNvSpPr>
          <p:nvPr>
            <p:ph type="dt" sz="half" idx="10"/>
          </p:nvPr>
        </p:nvSpPr>
        <p:spPr/>
        <p:txBody>
          <a:bodyPr/>
          <a:lstStyle/>
          <a:p>
            <a:fld id="{349F3924-1373-4A3F-AE4D-71FA06A537BF}" type="datetime1">
              <a:rPr lang="en-US" smtClean="0"/>
              <a:t>7/21/2021</a:t>
            </a:fld>
            <a:endParaRPr lang="en-US"/>
          </a:p>
        </p:txBody>
      </p:sp>
      <p:sp>
        <p:nvSpPr>
          <p:cNvPr id="3" name="Footer Placeholder 2">
            <a:extLst>
              <a:ext uri="{FF2B5EF4-FFF2-40B4-BE49-F238E27FC236}">
                <a16:creationId xmlns:a16="http://schemas.microsoft.com/office/drawing/2014/main" id="{99AFDA68-3237-442E-8EDB-BB3E7A7CB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74AFF1-8B75-453E-B4DB-AE08E91CBFC6}"/>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41012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7009-3CBB-4B13-84B5-896E1A93F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7ADC2-84FD-41A0-8EB8-101335BA5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FC1EEB-F62E-4183-A35C-F1AA6EEE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696CB-5901-41C6-9FBA-09DA545E2FEA}"/>
              </a:ext>
            </a:extLst>
          </p:cNvPr>
          <p:cNvSpPr>
            <a:spLocks noGrp="1"/>
          </p:cNvSpPr>
          <p:nvPr>
            <p:ph type="dt" sz="half" idx="10"/>
          </p:nvPr>
        </p:nvSpPr>
        <p:spPr/>
        <p:txBody>
          <a:bodyPr/>
          <a:lstStyle/>
          <a:p>
            <a:fld id="{2D7E56C6-97CB-4A92-897C-572AAE3EDF66}" type="datetime1">
              <a:rPr lang="en-US" smtClean="0"/>
              <a:t>7/21/2021</a:t>
            </a:fld>
            <a:endParaRPr lang="en-US"/>
          </a:p>
        </p:txBody>
      </p:sp>
      <p:sp>
        <p:nvSpPr>
          <p:cNvPr id="6" name="Footer Placeholder 5">
            <a:extLst>
              <a:ext uri="{FF2B5EF4-FFF2-40B4-BE49-F238E27FC236}">
                <a16:creationId xmlns:a16="http://schemas.microsoft.com/office/drawing/2014/main" id="{63B00FE3-E3D8-4505-B13A-754A0716C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39B93-15A7-4ED1-9146-36ED233533BE}"/>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6136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E4CE-0A26-4EE6-A6C8-9F07EDB38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020BC-23BE-43BB-9D47-AD651974A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5FF56-F692-4AF1-A5D1-42658A3D3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39828-9A00-487A-ABC7-140048A5FA3D}"/>
              </a:ext>
            </a:extLst>
          </p:cNvPr>
          <p:cNvSpPr>
            <a:spLocks noGrp="1"/>
          </p:cNvSpPr>
          <p:nvPr>
            <p:ph type="dt" sz="half" idx="10"/>
          </p:nvPr>
        </p:nvSpPr>
        <p:spPr/>
        <p:txBody>
          <a:bodyPr/>
          <a:lstStyle/>
          <a:p>
            <a:fld id="{7F53BEAA-1F53-4008-8EB0-AB5DAA2A4BF8}" type="datetime1">
              <a:rPr lang="en-US" smtClean="0"/>
              <a:t>7/21/2021</a:t>
            </a:fld>
            <a:endParaRPr lang="en-US"/>
          </a:p>
        </p:txBody>
      </p:sp>
      <p:sp>
        <p:nvSpPr>
          <p:cNvPr id="6" name="Footer Placeholder 5">
            <a:extLst>
              <a:ext uri="{FF2B5EF4-FFF2-40B4-BE49-F238E27FC236}">
                <a16:creationId xmlns:a16="http://schemas.microsoft.com/office/drawing/2014/main" id="{380080D4-BD30-47A0-B1E4-F44D955E4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22D6C-C441-46AE-990F-AAB7591F7B3A}"/>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3624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B145A-C2BA-40CB-AA15-0146A7186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97E2B-19BA-415A-B340-CA053042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8F570-39FC-4387-AC5F-73A35827B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A7BDB-3B1F-4D9E-AC80-3FAEEEC270C3}" type="datetime1">
              <a:rPr lang="en-US" smtClean="0"/>
              <a:t>7/21/2021</a:t>
            </a:fld>
            <a:endParaRPr lang="en-US"/>
          </a:p>
        </p:txBody>
      </p:sp>
      <p:sp>
        <p:nvSpPr>
          <p:cNvPr id="5" name="Footer Placeholder 4">
            <a:extLst>
              <a:ext uri="{FF2B5EF4-FFF2-40B4-BE49-F238E27FC236}">
                <a16:creationId xmlns:a16="http://schemas.microsoft.com/office/drawing/2014/main" id="{AF71C33E-9C44-4E51-A35D-AA288DB5C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26DB4-059B-4C13-ACF8-58830AACE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A7811-E3B9-49DC-829D-13366C2A51F7}" type="slidenum">
              <a:rPr lang="en-US" smtClean="0"/>
              <a:t>‹#›</a:t>
            </a:fld>
            <a:endParaRPr lang="en-US"/>
          </a:p>
        </p:txBody>
      </p:sp>
    </p:spTree>
    <p:extLst>
      <p:ext uri="{BB962C8B-B14F-4D97-AF65-F5344CB8AC3E}">
        <p14:creationId xmlns:p14="http://schemas.microsoft.com/office/powerpoint/2010/main" val="3492447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eido.net/work/built-for-zero-ending-homelessne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eido.net/work/built-for-zero-ending-homelessnes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jamie.ergas@fairfaxcounty.go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eido.net/work/built-for-zero-ending-homelessness" TargetMode="External"/><Relationship Id="rId5" Type="http://schemas.openxmlformats.org/officeDocument/2006/relationships/hyperlink" Target="https://youtu.be/LKDHLMlNprI"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1853FA30-09E6-4DAE-9A45-ABDCE955F6A3}"/>
              </a:ext>
            </a:extLst>
          </p:cNvPr>
          <p:cNvSpPr txBox="1">
            <a:spLocks noChangeArrowheads="1"/>
          </p:cNvSpPr>
          <p:nvPr/>
        </p:nvSpPr>
        <p:spPr bwMode="auto">
          <a:xfrm>
            <a:off x="0" y="2802285"/>
            <a:ext cx="12215960" cy="4832091"/>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7709701" y="2895712"/>
            <a:ext cx="3932692" cy="1027355"/>
          </a:xfrm>
          <a:prstGeom prst="rect">
            <a:avLst/>
          </a:prstGeom>
          <a:noFill/>
          <a:ln w="9525">
            <a:noFill/>
            <a:miter lim="800000"/>
            <a:headEnd/>
            <a:tailEnd/>
          </a:ln>
        </p:spPr>
        <p:txBody>
          <a:bodyPr rot="0" vert="horz" wrap="square" lIns="91440" tIns="45720" rIns="91440" bIns="45720" anchor="t" anchorCtr="0">
            <a:noAutofit/>
          </a:bodyPr>
          <a:lstStyle/>
          <a:p>
            <a:pPr marL="0" marR="0" algn="r">
              <a:spcBef>
                <a:spcPts val="5"/>
              </a:spcBef>
            </a:pPr>
            <a:r>
              <a:rPr lang="en-US" sz="2000" b="1" cap="all" spc="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Bi-Annual CoC Meeting  </a:t>
            </a:r>
          </a:p>
          <a:p>
            <a:pPr algn="r">
              <a:spcBef>
                <a:spcPts val="5"/>
              </a:spcBef>
            </a:pPr>
            <a:r>
              <a:rPr lang="en-US" sz="2000" spc="-1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July 8</a:t>
            </a:r>
            <a:r>
              <a:rPr lang="en-US" sz="2000" spc="-10" baseline="30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th</a:t>
            </a:r>
            <a:r>
              <a:rPr lang="en-US" sz="2000" spc="-1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2021 </a:t>
            </a:r>
            <a:r>
              <a:rPr lang="en-US" sz="2000" spc="-1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000" spc="-1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10:30 – 12:00 PM</a:t>
            </a:r>
          </a:p>
          <a:p>
            <a:pPr marL="0" marR="0" algn="r">
              <a:spcBef>
                <a:spcPts val="5"/>
              </a:spcBef>
              <a:spcAft>
                <a:spcPts val="800"/>
              </a:spcAft>
            </a:pPr>
            <a:r>
              <a:rPr lang="en-US" sz="2000" spc="-1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Virtual Meeting</a:t>
            </a:r>
            <a:endParaRPr lang="en-US" sz="2000" spc="-1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548640" y="1951263"/>
            <a:ext cx="9726736" cy="791937"/>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endParaRPr lang="en-US" sz="3000" spc="16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2600" b="1" spc="2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Partnership to Prevent and End Homelessness</a:t>
            </a:r>
            <a:endParaRPr lang="en-US" sz="2600" spc="2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9267A3EF-5C6A-4F27-BAF3-F1136077C2CB}"/>
              </a:ext>
            </a:extLst>
          </p:cNvPr>
          <p:cNvSpPr/>
          <p:nvPr/>
        </p:nvSpPr>
        <p:spPr>
          <a:xfrm>
            <a:off x="8131747" y="3910735"/>
            <a:ext cx="3422097" cy="25440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B8CE9A-AE65-4B9F-9737-2840BC517ADF}"/>
              </a:ext>
            </a:extLst>
          </p:cNvPr>
          <p:cNvSpPr txBox="1"/>
          <p:nvPr/>
        </p:nvSpPr>
        <p:spPr>
          <a:xfrm>
            <a:off x="8144478" y="5115414"/>
            <a:ext cx="3334287" cy="715581"/>
          </a:xfrm>
          <a:prstGeom prst="rect">
            <a:avLst/>
          </a:prstGeom>
          <a:solidFill>
            <a:schemeClr val="bg1"/>
          </a:solidFill>
        </p:spPr>
        <p:txBody>
          <a:bodyPr wrap="square" rtlCol="0">
            <a:spAutoFit/>
          </a:bodyPr>
          <a:lstStyle/>
          <a:p>
            <a:pPr marL="341313" indent="-285750">
              <a:spcBef>
                <a:spcPts val="100"/>
              </a:spcBef>
              <a:spcAft>
                <a:spcPts val="100"/>
              </a:spcAft>
              <a:buFont typeface="Wingdings" panose="05000000000000000000" pitchFamily="2" charset="2"/>
              <a:buChar char="q"/>
            </a:pPr>
            <a:r>
              <a:rPr lang="en-US" sz="1300" dirty="0">
                <a:solidFill>
                  <a:schemeClr val="accent1">
                    <a:lumMod val="50000"/>
                  </a:schemeClr>
                </a:solidFill>
              </a:rPr>
              <a:t>Please turn off cameras and microphones</a:t>
            </a:r>
          </a:p>
          <a:p>
            <a:pPr marL="341313" indent="-285750">
              <a:spcBef>
                <a:spcPts val="100"/>
              </a:spcBef>
              <a:spcAft>
                <a:spcPts val="100"/>
              </a:spcAft>
              <a:buFont typeface="Wingdings" panose="05000000000000000000" pitchFamily="2" charset="2"/>
              <a:buChar char="q"/>
            </a:pPr>
            <a:r>
              <a:rPr lang="en-US" sz="1300" dirty="0">
                <a:solidFill>
                  <a:schemeClr val="accent1">
                    <a:lumMod val="50000"/>
                  </a:schemeClr>
                </a:solidFill>
              </a:rPr>
              <a:t>Use the chat for questions or comments </a:t>
            </a:r>
          </a:p>
          <a:p>
            <a:r>
              <a:rPr lang="en-US" sz="1200" dirty="0">
                <a:solidFill>
                  <a:schemeClr val="accent1">
                    <a:lumMod val="50000"/>
                  </a:schemeClr>
                </a:solidFill>
              </a:rPr>
              <a:t> </a:t>
            </a:r>
          </a:p>
        </p:txBody>
      </p:sp>
      <p:pic>
        <p:nvPicPr>
          <p:cNvPr id="31" name="Picture 30">
            <a:extLst>
              <a:ext uri="{FF2B5EF4-FFF2-40B4-BE49-F238E27FC236}">
                <a16:creationId xmlns:a16="http://schemas.microsoft.com/office/drawing/2014/main" id="{FA41B56A-CB65-4FF4-B5D2-F1DE59973E29}"/>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1000" contrast="9000"/>
                    </a14:imgEffect>
                  </a14:imgLayer>
                </a14:imgProps>
              </a:ext>
            </a:extLst>
          </a:blip>
          <a:srcRect t="13310"/>
          <a:stretch/>
        </p:blipFill>
        <p:spPr>
          <a:xfrm>
            <a:off x="8206822" y="5641264"/>
            <a:ext cx="3271943" cy="813557"/>
          </a:xfrm>
          <a:prstGeom prst="rect">
            <a:avLst/>
          </a:prstGeom>
        </p:spPr>
      </p:pic>
      <p:pic>
        <p:nvPicPr>
          <p:cNvPr id="17" name="Picture 16">
            <a:extLst>
              <a:ext uri="{FF2B5EF4-FFF2-40B4-BE49-F238E27FC236}">
                <a16:creationId xmlns:a16="http://schemas.microsoft.com/office/drawing/2014/main" id="{F3F8B6C9-B9D2-4E22-9C00-CFABE93F4196}"/>
              </a:ext>
            </a:extLst>
          </p:cNvPr>
          <p:cNvPicPr/>
          <p:nvPr/>
        </p:nvPicPr>
        <p:blipFill rotWithShape="1">
          <a:blip r:embed="rId5" cstate="print">
            <a:extLst>
              <a:ext uri="{28A0092B-C50C-407E-A947-70E740481C1C}">
                <a14:useLocalDpi xmlns:a14="http://schemas.microsoft.com/office/drawing/2010/main" val="0"/>
              </a:ext>
            </a:extLst>
          </a:blip>
          <a:srcRect l="8570" t="11303" r="52663" b="9780"/>
          <a:stretch/>
        </p:blipFill>
        <p:spPr bwMode="auto">
          <a:xfrm>
            <a:off x="7559241" y="809957"/>
            <a:ext cx="3994604" cy="1708155"/>
          </a:xfrm>
          <a:prstGeom prst="rect">
            <a:avLst/>
          </a:prstGeom>
          <a:ln>
            <a:noFill/>
          </a:ln>
          <a:effectLst/>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2743200"/>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D5122BC-DF85-48FB-8E9D-E9CD46FB9F0D}"/>
              </a:ext>
            </a:extLst>
          </p:cNvPr>
          <p:cNvPicPr>
            <a:picLocks noChangeAspect="1"/>
          </p:cNvPicPr>
          <p:nvPr/>
        </p:nvPicPr>
        <p:blipFill rotWithShape="1">
          <a:blip r:embed="rId6">
            <a:extLst>
              <a:ext uri="{28A0092B-C50C-407E-A947-70E740481C1C}">
                <a14:useLocalDpi xmlns:a14="http://schemas.microsoft.com/office/drawing/2010/main" val="0"/>
              </a:ext>
            </a:extLst>
          </a:blip>
          <a:srcRect l="3391" t="3717" r="2974" b="10419"/>
          <a:stretch/>
        </p:blipFill>
        <p:spPr>
          <a:xfrm>
            <a:off x="8206822" y="3923067"/>
            <a:ext cx="3271943" cy="1192347"/>
          </a:xfrm>
          <a:prstGeom prst="rect">
            <a:avLst/>
          </a:prstGeom>
        </p:spPr>
      </p:pic>
      <p:cxnSp>
        <p:nvCxnSpPr>
          <p:cNvPr id="5" name="Straight Connector 4">
            <a:extLst>
              <a:ext uri="{FF2B5EF4-FFF2-40B4-BE49-F238E27FC236}">
                <a16:creationId xmlns:a16="http://schemas.microsoft.com/office/drawing/2014/main" id="{0614706E-31DB-4FC0-9964-E5C41F9C034B}"/>
              </a:ext>
            </a:extLst>
          </p:cNvPr>
          <p:cNvCxnSpPr/>
          <p:nvPr/>
        </p:nvCxnSpPr>
        <p:spPr>
          <a:xfrm>
            <a:off x="0" y="2743200"/>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09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EDB4C561-959D-4F27-AD03-5D0B184FFACB}"/>
              </a:ext>
            </a:extLst>
          </p:cNvPr>
          <p:cNvSpPr txBox="1"/>
          <p:nvPr/>
        </p:nvSpPr>
        <p:spPr>
          <a:xfrm>
            <a:off x="7593560" y="5869742"/>
            <a:ext cx="1258198" cy="338554"/>
          </a:xfrm>
          <a:prstGeom prst="rect">
            <a:avLst/>
          </a:prstGeom>
          <a:noFill/>
        </p:spPr>
        <p:txBody>
          <a:bodyPr wrap="square">
            <a:spAutoFit/>
          </a:bodyPr>
          <a:lstStyle/>
          <a:p>
            <a:r>
              <a:rPr lang="en-US" sz="1600" b="1" i="0" spc="-50" dirty="0">
                <a:solidFill>
                  <a:schemeClr val="bg1"/>
                </a:solidFill>
                <a:effectLst/>
                <a:latin typeface="Asap Condensed"/>
                <a:hlinkClick r:id="rId4">
                  <a:extLst>
                    <a:ext uri="{A12FA001-AC4F-418D-AE19-62706E023703}">
                      <ahyp:hlinkClr xmlns:ahyp="http://schemas.microsoft.com/office/drawing/2018/hyperlinkcolor" val="tx"/>
                    </a:ext>
                  </a:extLst>
                </a:hlinkClick>
              </a:rPr>
              <a:t>Video by Eido</a:t>
            </a:r>
            <a:endParaRPr lang="en-US" sz="1600" spc="-50" dirty="0">
              <a:solidFill>
                <a:schemeClr val="bg1"/>
              </a:solidFill>
            </a:endParaRPr>
          </a:p>
        </p:txBody>
      </p:sp>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Emergency Housing Vouchers</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045016C-3356-4C07-A692-C914858BD040}"/>
              </a:ext>
            </a:extLst>
          </p:cNvPr>
          <p:cNvPicPr>
            <a:picLocks noChangeAspect="1"/>
          </p:cNvPicPr>
          <p:nvPr/>
        </p:nvPicPr>
        <p:blipFill rotWithShape="1">
          <a:blip r:embed="rId5"/>
          <a:srcRect b="21768"/>
          <a:stretch/>
        </p:blipFill>
        <p:spPr>
          <a:xfrm>
            <a:off x="504825" y="1306300"/>
            <a:ext cx="11134130" cy="5551700"/>
          </a:xfrm>
          <a:prstGeom prst="rect">
            <a:avLst/>
          </a:prstGeom>
          <a:effectLst>
            <a:innerShdw blurRad="114300">
              <a:prstClr val="black"/>
            </a:innerShdw>
          </a:effectLst>
        </p:spPr>
      </p:pic>
    </p:spTree>
    <p:extLst>
      <p:ext uri="{BB962C8B-B14F-4D97-AF65-F5344CB8AC3E}">
        <p14:creationId xmlns:p14="http://schemas.microsoft.com/office/powerpoint/2010/main" val="22311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Emergency Housing Vouchers</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4240727-D98D-41C8-BA12-C72FD9C9BE9A}"/>
              </a:ext>
            </a:extLst>
          </p:cNvPr>
          <p:cNvSpPr txBox="1"/>
          <p:nvPr/>
        </p:nvSpPr>
        <p:spPr>
          <a:xfrm>
            <a:off x="361901" y="1411078"/>
            <a:ext cx="11383898" cy="4683590"/>
          </a:xfrm>
          <a:prstGeom prst="rect">
            <a:avLst/>
          </a:prstGeom>
          <a:noFill/>
        </p:spPr>
        <p:txBody>
          <a:bodyPr wrap="square">
            <a:spAutoFit/>
          </a:bodyPr>
          <a:lstStyle/>
          <a:p>
            <a:pPr marL="285750" marR="0" lvl="0" indent="-285750">
              <a:buFont typeface="Wingdings" panose="05000000000000000000" pitchFamily="2" charset="2"/>
              <a:buChar char="q"/>
            </a:pPr>
            <a:r>
              <a:rPr lang="en-US" b="1" spc="50" dirty="0">
                <a:solidFill>
                  <a:schemeClr val="tx2">
                    <a:lumMod val="75000"/>
                  </a:schemeClr>
                </a:solidFill>
                <a:effectLst/>
                <a:ea typeface="Calibri" panose="020F0502020204030204" pitchFamily="34" charset="0"/>
                <a:cs typeface="Calibri" panose="020F0502020204030204" pitchFamily="34" charset="0"/>
              </a:rPr>
              <a:t>BACKGROUND</a:t>
            </a:r>
            <a:r>
              <a:rPr lang="en-US" dirty="0">
                <a:solidFill>
                  <a:schemeClr val="tx2">
                    <a:lumMod val="75000"/>
                  </a:schemeClr>
                </a:solidFill>
                <a:effectLst/>
                <a:ea typeface="Calibri" panose="020F0502020204030204" pitchFamily="34" charset="0"/>
              </a:rPr>
              <a:t>: On March 11, 2021, President Biden signed the American Rescue Plan Act of 2021 (P.L. 117-2, hereafter referred to in this notice as “the ARP”) into law, which provides over $1.9 trillion in relief to address the continued impact of the COVID-19 pandemic on the economy, public health, State and local governments, individuals, and businesses.</a:t>
            </a:r>
          </a:p>
          <a:p>
            <a:pPr marR="0" lvl="0">
              <a:lnSpc>
                <a:spcPct val="115000"/>
              </a:lnSpc>
            </a:pPr>
            <a:endParaRPr lang="en-US" sz="500" dirty="0">
              <a:solidFill>
                <a:schemeClr val="tx2">
                  <a:lumMod val="75000"/>
                </a:schemeClr>
              </a:solidFill>
              <a:ea typeface="Calibri" panose="020F0502020204030204" pitchFamily="34" charset="0"/>
            </a:endParaRPr>
          </a:p>
          <a:p>
            <a:pPr marL="285750" marR="0" lvl="0" indent="-285750">
              <a:buFont typeface="Wingdings" panose="05000000000000000000" pitchFamily="2" charset="2"/>
              <a:buChar char="q"/>
            </a:pPr>
            <a:r>
              <a:rPr lang="en-US" b="1" spc="50" dirty="0">
                <a:solidFill>
                  <a:schemeClr val="tx2">
                    <a:lumMod val="75000"/>
                  </a:schemeClr>
                </a:solidFill>
                <a:effectLst/>
                <a:ea typeface="Calibri" panose="020F0502020204030204" pitchFamily="34" charset="0"/>
                <a:cs typeface="Calibri" panose="020F0502020204030204" pitchFamily="34" charset="0"/>
              </a:rPr>
              <a:t>AWARD</a:t>
            </a:r>
            <a:r>
              <a:rPr lang="en-US" dirty="0">
                <a:solidFill>
                  <a:schemeClr val="tx2">
                    <a:lumMod val="75000"/>
                  </a:schemeClr>
                </a:solidFill>
                <a:effectLst/>
                <a:ea typeface="Calibri" panose="020F0502020204030204" pitchFamily="34" charset="0"/>
              </a:rPr>
              <a:t>: Notice PIH 2021-15 (HA) issued May 5, 2021 describes the process HUD is using to allocate approximately 70,000 emergency housing vouchers (EHVs) to public housing agencies. </a:t>
            </a:r>
            <a:r>
              <a:rPr lang="en-US" b="1" dirty="0">
                <a:solidFill>
                  <a:schemeClr val="tx2">
                    <a:lumMod val="75000"/>
                  </a:schemeClr>
                </a:solidFill>
                <a:effectLst/>
                <a:ea typeface="Calibri" panose="020F0502020204030204" pitchFamily="34" charset="0"/>
              </a:rPr>
              <a:t>169 vouchers awarded to Fairfax County.</a:t>
            </a:r>
          </a:p>
          <a:p>
            <a:pPr marR="0" lvl="0">
              <a:lnSpc>
                <a:spcPct val="115000"/>
              </a:lnSpc>
            </a:pPr>
            <a:endParaRPr lang="en-US" sz="500" dirty="0">
              <a:solidFill>
                <a:schemeClr val="tx2">
                  <a:lumMod val="75000"/>
                </a:schemeClr>
              </a:solidFill>
              <a:ea typeface="Calibri" panose="020F0502020204030204" pitchFamily="34" charset="0"/>
            </a:endParaRPr>
          </a:p>
          <a:p>
            <a:pPr marL="285750" marR="0" lvl="0" indent="-285750">
              <a:buFont typeface="Wingdings" panose="05000000000000000000" pitchFamily="2" charset="2"/>
              <a:buChar char="q"/>
            </a:pPr>
            <a:r>
              <a:rPr lang="en-US" b="1" spc="50" dirty="0">
                <a:solidFill>
                  <a:schemeClr val="tx2">
                    <a:lumMod val="75000"/>
                  </a:schemeClr>
                </a:solidFill>
                <a:effectLst/>
                <a:ea typeface="Calibri" panose="020F0502020204030204" pitchFamily="34" charset="0"/>
                <a:cs typeface="Calibri" panose="020F0502020204030204" pitchFamily="34" charset="0"/>
              </a:rPr>
              <a:t>ELIGIBILITY</a:t>
            </a:r>
            <a:r>
              <a:rPr lang="en-US" dirty="0">
                <a:solidFill>
                  <a:schemeClr val="tx2">
                    <a:lumMod val="75000"/>
                  </a:schemeClr>
                </a:solidFill>
                <a:effectLst/>
                <a:ea typeface="Calibri" panose="020F0502020204030204" pitchFamily="34" charset="0"/>
              </a:rPr>
              <a:t>: Individuals and families who are: </a:t>
            </a:r>
            <a:endParaRPr lang="en-US" sz="2400" dirty="0">
              <a:solidFill>
                <a:schemeClr val="tx2">
                  <a:lumMod val="75000"/>
                </a:schemeClr>
              </a:solidFill>
              <a:effectLst/>
              <a:ea typeface="Calibri" panose="020F0502020204030204" pitchFamily="34" charset="0"/>
            </a:endParaRPr>
          </a:p>
          <a:p>
            <a:pPr marL="631825" marR="0" lvl="0" indent="-342900">
              <a:spcBef>
                <a:spcPts val="0"/>
              </a:spcBef>
              <a:buFont typeface="+mj-lt"/>
              <a:buAutoNum type="arabicParenR"/>
            </a:pPr>
            <a:r>
              <a:rPr lang="en-US" dirty="0">
                <a:solidFill>
                  <a:schemeClr val="tx2">
                    <a:lumMod val="75000"/>
                  </a:schemeClr>
                </a:solidFill>
                <a:effectLst/>
                <a:ea typeface="Times New Roman" panose="02020603050405020304" pitchFamily="18" charset="0"/>
                <a:cs typeface="Times New Roman" panose="02020603050405020304" pitchFamily="18" charset="0"/>
              </a:rPr>
              <a:t>Homeless; </a:t>
            </a:r>
            <a:endParaRPr lang="en-US" sz="2400" dirty="0">
              <a:solidFill>
                <a:schemeClr val="tx2">
                  <a:lumMod val="75000"/>
                </a:schemeClr>
              </a:solidFill>
              <a:ea typeface="Times New Roman" panose="02020603050405020304" pitchFamily="18" charset="0"/>
              <a:cs typeface="Times New Roman" panose="02020603050405020304" pitchFamily="18" charset="0"/>
            </a:endParaRPr>
          </a:p>
          <a:p>
            <a:pPr marL="631825" marR="0" lvl="0" indent="-342900">
              <a:spcBef>
                <a:spcPts val="0"/>
              </a:spcBef>
              <a:buFont typeface="+mj-lt"/>
              <a:buAutoNum type="arabicParenR"/>
            </a:pPr>
            <a:r>
              <a:rPr lang="en-US" dirty="0">
                <a:solidFill>
                  <a:schemeClr val="tx2">
                    <a:lumMod val="75000"/>
                  </a:schemeClr>
                </a:solidFill>
                <a:effectLst/>
                <a:ea typeface="Times New Roman" panose="02020603050405020304" pitchFamily="18" charset="0"/>
                <a:cs typeface="Times New Roman" panose="02020603050405020304" pitchFamily="18" charset="0"/>
              </a:rPr>
              <a:t>At-risk of Homelessness; </a:t>
            </a:r>
            <a:endParaRPr lang="en-US" sz="2400" dirty="0">
              <a:solidFill>
                <a:schemeClr val="tx2">
                  <a:lumMod val="75000"/>
                </a:schemeClr>
              </a:solidFill>
              <a:ea typeface="Times New Roman" panose="02020603050405020304" pitchFamily="18" charset="0"/>
              <a:cs typeface="Times New Roman" panose="02020603050405020304" pitchFamily="18" charset="0"/>
            </a:endParaRPr>
          </a:p>
          <a:p>
            <a:pPr marL="631825" marR="0" lvl="0" indent="-342900">
              <a:spcBef>
                <a:spcPts val="0"/>
              </a:spcBef>
              <a:buFont typeface="+mj-lt"/>
              <a:buAutoNum type="arabicParenR"/>
            </a:pPr>
            <a:r>
              <a:rPr lang="en-US" dirty="0">
                <a:solidFill>
                  <a:schemeClr val="tx2">
                    <a:lumMod val="75000"/>
                  </a:schemeClr>
                </a:solidFill>
                <a:effectLst/>
                <a:ea typeface="Times New Roman" panose="02020603050405020304" pitchFamily="18" charset="0"/>
                <a:cs typeface="Times New Roman" panose="02020603050405020304" pitchFamily="18" charset="0"/>
              </a:rPr>
              <a:t>Fleeing, or attempting to flee, domestic violence, dating violence, sexual assault, stalking, or human trafficking;</a:t>
            </a:r>
          </a:p>
          <a:p>
            <a:pPr marL="631825" marR="0" lvl="0" indent="-342900">
              <a:spcBef>
                <a:spcPts val="0"/>
              </a:spcBef>
              <a:buFont typeface="+mj-lt"/>
              <a:buAutoNum type="arabicParenR"/>
            </a:pPr>
            <a:r>
              <a:rPr lang="en-US" dirty="0">
                <a:solidFill>
                  <a:schemeClr val="tx2">
                    <a:lumMod val="75000"/>
                  </a:schemeClr>
                </a:solidFill>
                <a:effectLst/>
                <a:ea typeface="Times New Roman" panose="02020603050405020304" pitchFamily="18" charset="0"/>
                <a:cs typeface="Times New Roman" panose="02020603050405020304" pitchFamily="18" charset="0"/>
              </a:rPr>
              <a:t>Recently homeless and for whom providing rental assistance will prevent the family’s homelessness or having high risk of housing instability, including clients in rapid rehousing and permanent supportive housing programs. </a:t>
            </a:r>
            <a:endParaRPr lang="en-US" dirty="0">
              <a:solidFill>
                <a:schemeClr val="tx2">
                  <a:lumMod val="75000"/>
                </a:schemeClr>
              </a:solidFill>
              <a:ea typeface="Times New Roman" panose="02020603050405020304" pitchFamily="18" charset="0"/>
              <a:cs typeface="Times New Roman" panose="02020603050405020304" pitchFamily="18" charset="0"/>
            </a:endParaRPr>
          </a:p>
          <a:p>
            <a:pPr marL="288925" marR="0" lvl="0">
              <a:spcBef>
                <a:spcPts val="0"/>
              </a:spcBef>
            </a:pPr>
            <a:endParaRPr lang="en-US" sz="500" dirty="0">
              <a:solidFill>
                <a:schemeClr val="tx2">
                  <a:lumMod val="75000"/>
                </a:schemeClr>
              </a:solidFill>
              <a:ea typeface="Calibri" panose="020F0502020204030204" pitchFamily="34" charset="0"/>
              <a:cs typeface="Times New Roman" panose="02020603050405020304" pitchFamily="18" charset="0"/>
            </a:endParaRPr>
          </a:p>
          <a:p>
            <a:pPr marL="285750" marR="0" lvl="0" indent="-285750">
              <a:lnSpc>
                <a:spcPct val="115000"/>
              </a:lnSpc>
              <a:buFont typeface="Wingdings" panose="05000000000000000000" pitchFamily="2" charset="2"/>
              <a:buChar char="q"/>
            </a:pPr>
            <a:r>
              <a:rPr lang="en-US" b="1" spc="50" dirty="0">
                <a:solidFill>
                  <a:schemeClr val="tx2">
                    <a:lumMod val="75000"/>
                  </a:schemeClr>
                </a:solidFill>
                <a:effectLst/>
                <a:ea typeface="Calibri" panose="020F0502020204030204" pitchFamily="34" charset="0"/>
                <a:cs typeface="Calibri" panose="020F0502020204030204" pitchFamily="34" charset="0"/>
              </a:rPr>
              <a:t>PRIORITIZATION</a:t>
            </a:r>
            <a:r>
              <a:rPr lang="en-US" dirty="0">
                <a:solidFill>
                  <a:schemeClr val="tx2">
                    <a:lumMod val="75000"/>
                  </a:schemeClr>
                </a:solidFill>
                <a:effectLst/>
                <a:ea typeface="Calibri" panose="020F0502020204030204" pitchFamily="34" charset="0"/>
              </a:rPr>
              <a:t>: </a:t>
            </a:r>
            <a:r>
              <a:rPr lang="en-US" dirty="0">
                <a:solidFill>
                  <a:schemeClr val="tx2">
                    <a:lumMod val="75000"/>
                  </a:schemeClr>
                </a:solidFill>
                <a:ea typeface="Calibri" panose="020F0502020204030204" pitchFamily="34" charset="0"/>
              </a:rPr>
              <a:t>In process of being developed.</a:t>
            </a:r>
          </a:p>
          <a:p>
            <a:pPr marR="0" lvl="0">
              <a:lnSpc>
                <a:spcPct val="115000"/>
              </a:lnSpc>
            </a:pPr>
            <a:endParaRPr lang="en-US" sz="500" dirty="0">
              <a:solidFill>
                <a:schemeClr val="tx2">
                  <a:lumMod val="75000"/>
                </a:schemeClr>
              </a:solidFill>
              <a:ea typeface="Calibri" panose="020F0502020204030204" pitchFamily="34" charset="0"/>
            </a:endParaRPr>
          </a:p>
          <a:p>
            <a:pPr marL="285750" marR="0" lvl="0" indent="-285750">
              <a:lnSpc>
                <a:spcPct val="115000"/>
              </a:lnSpc>
              <a:buFont typeface="Wingdings" panose="05000000000000000000" pitchFamily="2" charset="2"/>
              <a:buChar char="q"/>
            </a:pPr>
            <a:r>
              <a:rPr lang="en-US" b="1" dirty="0">
                <a:solidFill>
                  <a:schemeClr val="tx2">
                    <a:lumMod val="75000"/>
                  </a:schemeClr>
                </a:solidFill>
                <a:effectLst/>
                <a:ea typeface="Calibri" panose="020F0502020204030204" pitchFamily="34" charset="0"/>
                <a:cs typeface="Times New Roman" panose="02020603050405020304" pitchFamily="18" charset="0"/>
              </a:rPr>
              <a:t>REFFERALS</a:t>
            </a:r>
            <a:r>
              <a:rPr lang="en-US" dirty="0">
                <a:solidFill>
                  <a:schemeClr val="tx2">
                    <a:lumMod val="75000"/>
                  </a:schemeClr>
                </a:solidFill>
                <a:effectLst/>
                <a:ea typeface="Calibri" panose="020F0502020204030204" pitchFamily="34" charset="0"/>
                <a:cs typeface="Times New Roman" panose="02020603050405020304" pitchFamily="18" charset="0"/>
              </a:rPr>
              <a:t>: Referrals will be </a:t>
            </a:r>
            <a:r>
              <a:rPr lang="en-US" b="1" dirty="0">
                <a:solidFill>
                  <a:schemeClr val="tx2">
                    <a:lumMod val="75000"/>
                  </a:schemeClr>
                </a:solidFill>
                <a:effectLst/>
                <a:ea typeface="Calibri" panose="020F0502020204030204" pitchFamily="34" charset="0"/>
                <a:cs typeface="Times New Roman" panose="02020603050405020304" pitchFamily="18" charset="0"/>
              </a:rPr>
              <a:t>accepted through Coordinated Entry after July 15th.</a:t>
            </a:r>
            <a:endParaRPr lang="en-US" sz="2400" b="1" dirty="0">
              <a:solidFill>
                <a:schemeClr val="tx2">
                  <a:lumMod val="75000"/>
                </a:schemeClr>
              </a:solidFill>
              <a:effectLst/>
              <a:ea typeface="Calibri" panose="020F0502020204030204" pitchFamily="34" charset="0"/>
              <a:cs typeface="Times New Roman" panose="02020603050405020304" pitchFamily="18" charset="0"/>
            </a:endParaRPr>
          </a:p>
          <a:p>
            <a:pPr marL="288925" marR="0" lvl="0">
              <a:spcBef>
                <a:spcPts val="0"/>
              </a:spcBef>
            </a:pPr>
            <a:endParaRPr lang="en-US" sz="1600" dirty="0">
              <a:solidFill>
                <a:schemeClr val="tx2">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90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EDB4C561-959D-4F27-AD03-5D0B184FFACB}"/>
              </a:ext>
            </a:extLst>
          </p:cNvPr>
          <p:cNvSpPr txBox="1"/>
          <p:nvPr/>
        </p:nvSpPr>
        <p:spPr>
          <a:xfrm>
            <a:off x="7593560" y="5869742"/>
            <a:ext cx="1258198" cy="338554"/>
          </a:xfrm>
          <a:prstGeom prst="rect">
            <a:avLst/>
          </a:prstGeom>
          <a:noFill/>
        </p:spPr>
        <p:txBody>
          <a:bodyPr wrap="square">
            <a:spAutoFit/>
          </a:bodyPr>
          <a:lstStyle/>
          <a:p>
            <a:r>
              <a:rPr lang="en-US" sz="1600" b="1" i="0" spc="-50" dirty="0">
                <a:solidFill>
                  <a:schemeClr val="bg1"/>
                </a:solidFill>
                <a:effectLst/>
                <a:latin typeface="Asap Condensed"/>
                <a:hlinkClick r:id="rId4">
                  <a:extLst>
                    <a:ext uri="{A12FA001-AC4F-418D-AE19-62706E023703}">
                      <ahyp:hlinkClr xmlns:ahyp="http://schemas.microsoft.com/office/drawing/2018/hyperlinkcolor" val="tx"/>
                    </a:ext>
                  </a:extLst>
                </a:hlinkClick>
              </a:rPr>
              <a:t>Video by Eido</a:t>
            </a:r>
            <a:endParaRPr lang="en-US" sz="1600" spc="-50" dirty="0">
              <a:solidFill>
                <a:schemeClr val="bg1"/>
              </a:solidFill>
            </a:endParaRPr>
          </a:p>
        </p:txBody>
      </p:sp>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Federal Funding Overview</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Table 16">
            <a:extLst>
              <a:ext uri="{FF2B5EF4-FFF2-40B4-BE49-F238E27FC236}">
                <a16:creationId xmlns:a16="http://schemas.microsoft.com/office/drawing/2014/main" id="{847ABD7E-37E2-42D5-9170-8906619A70A5}"/>
              </a:ext>
            </a:extLst>
          </p:cNvPr>
          <p:cNvGraphicFramePr>
            <a:graphicFrameLocks noGrp="1"/>
          </p:cNvGraphicFramePr>
          <p:nvPr>
            <p:extLst>
              <p:ext uri="{D42A27DB-BD31-4B8C-83A1-F6EECF244321}">
                <p14:modId xmlns:p14="http://schemas.microsoft.com/office/powerpoint/2010/main" val="437176902"/>
              </p:ext>
            </p:extLst>
          </p:nvPr>
        </p:nvGraphicFramePr>
        <p:xfrm>
          <a:off x="462987" y="1662646"/>
          <a:ext cx="11157998" cy="3935960"/>
        </p:xfrm>
        <a:graphic>
          <a:graphicData uri="http://schemas.openxmlformats.org/drawingml/2006/table">
            <a:tbl>
              <a:tblPr firstRow="1" bandRow="1">
                <a:tableStyleId>{2D5ABB26-0587-4C30-8999-92F81FD0307C}</a:tableStyleId>
              </a:tblPr>
              <a:tblGrid>
                <a:gridCol w="1805651">
                  <a:extLst>
                    <a:ext uri="{9D8B030D-6E8A-4147-A177-3AD203B41FA5}">
                      <a16:colId xmlns:a16="http://schemas.microsoft.com/office/drawing/2014/main" val="2249380411"/>
                    </a:ext>
                  </a:extLst>
                </a:gridCol>
                <a:gridCol w="2303362">
                  <a:extLst>
                    <a:ext uri="{9D8B030D-6E8A-4147-A177-3AD203B41FA5}">
                      <a16:colId xmlns:a16="http://schemas.microsoft.com/office/drawing/2014/main" val="2293021005"/>
                    </a:ext>
                  </a:extLst>
                </a:gridCol>
                <a:gridCol w="2118167">
                  <a:extLst>
                    <a:ext uri="{9D8B030D-6E8A-4147-A177-3AD203B41FA5}">
                      <a16:colId xmlns:a16="http://schemas.microsoft.com/office/drawing/2014/main" val="244844210"/>
                    </a:ext>
                  </a:extLst>
                </a:gridCol>
                <a:gridCol w="2430684">
                  <a:extLst>
                    <a:ext uri="{9D8B030D-6E8A-4147-A177-3AD203B41FA5}">
                      <a16:colId xmlns:a16="http://schemas.microsoft.com/office/drawing/2014/main" val="2388171104"/>
                    </a:ext>
                  </a:extLst>
                </a:gridCol>
                <a:gridCol w="2500134">
                  <a:extLst>
                    <a:ext uri="{9D8B030D-6E8A-4147-A177-3AD203B41FA5}">
                      <a16:colId xmlns:a16="http://schemas.microsoft.com/office/drawing/2014/main" val="3614658934"/>
                    </a:ext>
                  </a:extLst>
                </a:gridCol>
              </a:tblGrid>
              <a:tr h="725634">
                <a:tc>
                  <a:txBody>
                    <a:bodyPr/>
                    <a:lstStyle/>
                    <a:p>
                      <a:endParaRPr lang="en-US" sz="1500" b="1" dirty="0">
                        <a:solidFill>
                          <a:schemeClr val="bg1"/>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00"/>
                        </a:spcBef>
                      </a:pPr>
                      <a:r>
                        <a:rPr lang="en-US" sz="1500" b="1" dirty="0">
                          <a:solidFill>
                            <a:schemeClr val="bg1"/>
                          </a:solidFill>
                          <a:latin typeface="+mn-lt"/>
                        </a:rPr>
                        <a:t>Emergency Rental Assistance (ERA)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spcBef>
                          <a:spcPts val="300"/>
                        </a:spcBef>
                      </a:pPr>
                      <a:r>
                        <a:rPr lang="en-US" sz="1500" b="1" dirty="0">
                          <a:solidFill>
                            <a:schemeClr val="bg1"/>
                          </a:solidFill>
                          <a:latin typeface="+mn-lt"/>
                        </a:rPr>
                        <a:t>ESG-CV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spcBef>
                          <a:spcPts val="300"/>
                        </a:spcBef>
                      </a:pPr>
                      <a:r>
                        <a:rPr lang="en-US" sz="1500" b="1" dirty="0">
                          <a:solidFill>
                            <a:schemeClr val="bg1"/>
                          </a:solidFill>
                          <a:latin typeface="+mn-lt"/>
                        </a:rPr>
                        <a:t>Emergency Housing Vouchers (EHVs)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spcBef>
                          <a:spcPts val="300"/>
                        </a:spcBef>
                      </a:pPr>
                      <a:r>
                        <a:rPr lang="en-US" sz="1500" b="1" dirty="0">
                          <a:solidFill>
                            <a:schemeClr val="bg1"/>
                          </a:solidFill>
                          <a:latin typeface="+mn-lt"/>
                        </a:rPr>
                        <a:t>HOME </a:t>
                      </a:r>
                    </a:p>
                    <a:p>
                      <a:pPr>
                        <a:spcBef>
                          <a:spcPts val="300"/>
                        </a:spcBef>
                      </a:pPr>
                      <a:r>
                        <a:rPr lang="en-US" sz="1500" b="1" dirty="0">
                          <a:solidFill>
                            <a:schemeClr val="bg1"/>
                          </a:solidFill>
                          <a:latin typeface="+mn-lt"/>
                        </a:rPr>
                        <a:t>Homelessness Assistance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62250561"/>
                  </a:ext>
                </a:extLst>
              </a:tr>
              <a:tr h="443444">
                <a:tc>
                  <a:txBody>
                    <a:bodyPr/>
                    <a:lstStyle/>
                    <a:p>
                      <a:r>
                        <a:rPr lang="en-US" sz="1600" b="1" spc="20" baseline="0" dirty="0">
                          <a:solidFill>
                            <a:schemeClr val="accent1">
                              <a:lumMod val="50000"/>
                            </a:schemeClr>
                          </a:solidFill>
                          <a:latin typeface="+mn-lt"/>
                        </a:rPr>
                        <a:t>Funding</a:t>
                      </a:r>
                    </a:p>
                    <a:p>
                      <a:r>
                        <a:rPr lang="en-US" sz="1400" b="1" spc="20" baseline="0" dirty="0">
                          <a:solidFill>
                            <a:schemeClr val="accent1">
                              <a:lumMod val="50000"/>
                            </a:schemeClr>
                          </a:solidFill>
                          <a:latin typeface="+mn-lt"/>
                        </a:rPr>
                        <a:t>(</a:t>
                      </a:r>
                      <a:r>
                        <a:rPr lang="en-US" sz="1400" b="1" cap="all" dirty="0">
                          <a:solidFill>
                            <a:schemeClr val="accent1">
                              <a:lumMod val="50000"/>
                            </a:schemeClr>
                          </a:solidFill>
                        </a:rPr>
                        <a:t>National awards)</a:t>
                      </a:r>
                      <a:endParaRPr lang="en-US" sz="1400" b="1" spc="20" baseline="0" dirty="0">
                        <a:solidFill>
                          <a:schemeClr val="accent1">
                            <a:lumMod val="50000"/>
                          </a:schemeClr>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$46.6 billion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$4 billion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$5 billion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$5 billion</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833156"/>
                  </a:ext>
                </a:extLst>
              </a:tr>
              <a:tr h="651232">
                <a:tc>
                  <a:txBody>
                    <a:bodyPr/>
                    <a:lstStyle/>
                    <a:p>
                      <a:r>
                        <a:rPr lang="en-US" sz="1600" b="1" spc="20" baseline="0" dirty="0">
                          <a:solidFill>
                            <a:schemeClr val="accent1">
                              <a:lumMod val="50000"/>
                            </a:schemeClr>
                          </a:solidFill>
                          <a:latin typeface="+mn-lt"/>
                        </a:rPr>
                        <a:t>Expenditure Deadlines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ERA 1: 09/30/2022</a:t>
                      </a: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ERA 2: 09/30/2027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0"/>
                        </a:spcBef>
                        <a:spcAft>
                          <a:spcPts val="0"/>
                        </a:spcAft>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09/30/2022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09/30/2030 (cannot be reissued after 09/23/2023)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Obligation by 2025 (4 years) </a:t>
                      </a:r>
                    </a:p>
                    <a:p>
                      <a:pPr marL="0" marR="0">
                        <a:spcBef>
                          <a:spcPts val="0"/>
                        </a:spcBef>
                        <a:spcAft>
                          <a:spcPts val="0"/>
                        </a:spcAft>
                      </a:pPr>
                      <a:r>
                        <a:rPr lang="en-US" sz="1600" b="0" dirty="0">
                          <a:solidFill>
                            <a:schemeClr val="accent1">
                              <a:lumMod val="50000"/>
                            </a:schemeClr>
                          </a:solidFill>
                          <a:effectLst/>
                          <a:latin typeface="Calibri" panose="020F0502020204030204" pitchFamily="34" charset="0"/>
                          <a:ea typeface="Calibri" panose="020F0502020204030204" pitchFamily="34" charset="0"/>
                        </a:rPr>
                        <a:t>Expenditure by 2030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885728"/>
                  </a:ext>
                </a:extLst>
              </a:tr>
              <a:tr h="2010454">
                <a:tc>
                  <a:txBody>
                    <a:bodyPr/>
                    <a:lstStyle/>
                    <a:p>
                      <a:r>
                        <a:rPr lang="en-US" sz="1600" b="1" spc="20" baseline="0" dirty="0">
                          <a:solidFill>
                            <a:schemeClr val="accent1">
                              <a:lumMod val="50000"/>
                            </a:schemeClr>
                          </a:solidFill>
                          <a:latin typeface="+mn-lt"/>
                        </a:rPr>
                        <a:t>Eligible Households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spcBef>
                          <a:spcPts val="0"/>
                        </a:spcBef>
                        <a:spcAft>
                          <a:spcPts val="0"/>
                        </a:spcAft>
                        <a:buFont typeface="Wingdings" panose="05000000000000000000" pitchFamily="2" charset="2"/>
                        <a:buNone/>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228600"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At or below 80% AMI</a:t>
                      </a:r>
                    </a:p>
                    <a:p>
                      <a:pPr marL="228600"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Hardship due to COVID</a:t>
                      </a:r>
                    </a:p>
                    <a:p>
                      <a:pPr marL="228600"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Risk of homelessness of housing instability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spcBef>
                          <a:spcPts val="0"/>
                        </a:spcBef>
                        <a:spcAft>
                          <a:spcPts val="0"/>
                        </a:spcAft>
                        <a:buFont typeface="Wingdings" panose="05000000000000000000" pitchFamily="2" charset="2"/>
                        <a:buNone/>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228600"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Experiencing or at high risk of homelessness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 marR="0" indent="0">
                        <a:spcBef>
                          <a:spcPts val="0"/>
                        </a:spcBef>
                        <a:spcAft>
                          <a:spcPts val="0"/>
                        </a:spcAft>
                        <a:buFont typeface="Wingdings" panose="05000000000000000000" pitchFamily="2" charset="2"/>
                        <a:buNone/>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Homeless</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At-risk of homelessness</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Survivors of domestic violence</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Recently homeless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 marR="0" indent="0">
                        <a:spcBef>
                          <a:spcPts val="0"/>
                        </a:spcBef>
                        <a:spcAft>
                          <a:spcPts val="0"/>
                        </a:spcAft>
                        <a:buFont typeface="Wingdings" panose="05000000000000000000" pitchFamily="2" charset="2"/>
                        <a:buNone/>
                      </a:pPr>
                      <a:endParaRPr lang="en-US" sz="300" b="0" dirty="0">
                        <a:solidFill>
                          <a:schemeClr val="accent1">
                            <a:lumMod val="50000"/>
                          </a:schemeClr>
                        </a:solidFill>
                        <a:effectLst/>
                        <a:latin typeface="Calibri" panose="020F0502020204030204" pitchFamily="34" charset="0"/>
                        <a:ea typeface="Calibri" panose="020F0502020204030204" pitchFamily="34" charset="0"/>
                      </a:endParaRP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Experiencing or at risk of homelessness</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Survivors of domestic violence</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Veterans</a:t>
                      </a:r>
                    </a:p>
                    <a:p>
                      <a:pPr marL="231775" marR="0" indent="-228600">
                        <a:spcBef>
                          <a:spcPts val="0"/>
                        </a:spcBef>
                        <a:spcAft>
                          <a:spcPts val="0"/>
                        </a:spcAft>
                        <a:buFont typeface="Wingdings" panose="05000000000000000000" pitchFamily="2" charset="2"/>
                        <a:buChar char="q"/>
                      </a:pPr>
                      <a:r>
                        <a:rPr lang="en-US" sz="1600" b="0" dirty="0">
                          <a:solidFill>
                            <a:schemeClr val="accent1">
                              <a:lumMod val="50000"/>
                            </a:schemeClr>
                          </a:solidFill>
                          <a:effectLst/>
                          <a:latin typeface="Calibri" panose="020F0502020204030204" pitchFamily="34" charset="0"/>
                          <a:ea typeface="Calibri" panose="020F0502020204030204" pitchFamily="34" charset="0"/>
                        </a:rPr>
                        <a:t>Other populations with greatest risk of housing instability</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677174"/>
                  </a:ext>
                </a:extLst>
              </a:tr>
            </a:tbl>
          </a:graphicData>
        </a:graphic>
      </p:graphicFrame>
    </p:spTree>
    <p:extLst>
      <p:ext uri="{BB962C8B-B14F-4D97-AF65-F5344CB8AC3E}">
        <p14:creationId xmlns:p14="http://schemas.microsoft.com/office/powerpoint/2010/main" val="6933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Federal Funding Overview</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Chart 10">
            <a:extLst>
              <a:ext uri="{FF2B5EF4-FFF2-40B4-BE49-F238E27FC236}">
                <a16:creationId xmlns:a16="http://schemas.microsoft.com/office/drawing/2014/main" id="{81FC6AB2-23C3-447E-8953-917353D6C7B1}"/>
              </a:ext>
            </a:extLst>
          </p:cNvPr>
          <p:cNvGraphicFramePr>
            <a:graphicFrameLocks/>
          </p:cNvGraphicFramePr>
          <p:nvPr>
            <p:extLst>
              <p:ext uri="{D42A27DB-BD31-4B8C-83A1-F6EECF244321}">
                <p14:modId xmlns:p14="http://schemas.microsoft.com/office/powerpoint/2010/main" val="2306020093"/>
              </p:ext>
            </p:extLst>
          </p:nvPr>
        </p:nvGraphicFramePr>
        <p:xfrm>
          <a:off x="0" y="1069764"/>
          <a:ext cx="12191990" cy="430142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71CEE7C-83D0-4A94-96F8-99B9D29A4919}"/>
              </a:ext>
            </a:extLst>
          </p:cNvPr>
          <p:cNvSpPr txBox="1"/>
          <p:nvPr/>
        </p:nvSpPr>
        <p:spPr>
          <a:xfrm>
            <a:off x="901637" y="5398605"/>
            <a:ext cx="5182373" cy="861774"/>
          </a:xfrm>
          <a:prstGeom prst="rect">
            <a:avLst/>
          </a:prstGeom>
          <a:noFill/>
        </p:spPr>
        <p:txBody>
          <a:bodyPr wrap="square">
            <a:spAutoFit/>
          </a:bodyPr>
          <a:lstStyle/>
          <a:p>
            <a:pPr marR="0" lvl="0" algn="r"/>
            <a:r>
              <a:rPr lang="en-US" sz="1600" dirty="0">
                <a:solidFill>
                  <a:schemeClr val="bg1">
                    <a:lumMod val="65000"/>
                  </a:schemeClr>
                </a:solidFill>
                <a:effectLst/>
                <a:ea typeface="Calibri" panose="020F0502020204030204" pitchFamily="34" charset="0"/>
              </a:rPr>
              <a:t>$290 million </a:t>
            </a:r>
            <a:r>
              <a:rPr lang="en-US" sz="1600" b="1" spc="50" dirty="0">
                <a:solidFill>
                  <a:schemeClr val="bg1">
                    <a:lumMod val="65000"/>
                  </a:schemeClr>
                </a:solidFill>
                <a:ea typeface="Calibri" panose="020F0502020204030204" pitchFamily="34" charset="0"/>
                <a:cs typeface="Calibri" panose="020F0502020204030204" pitchFamily="34" charset="0"/>
              </a:rPr>
              <a:t>ESG</a:t>
            </a:r>
            <a:endParaRPr lang="en-US" sz="1600" dirty="0">
              <a:solidFill>
                <a:schemeClr val="bg1">
                  <a:lumMod val="65000"/>
                </a:schemeClr>
              </a:solidFill>
              <a:effectLst/>
              <a:ea typeface="Calibri" panose="020F0502020204030204" pitchFamily="34" charset="0"/>
            </a:endParaRPr>
          </a:p>
          <a:p>
            <a:pPr marR="0" lvl="0" algn="r"/>
            <a:r>
              <a:rPr lang="en-US" sz="1600" dirty="0">
                <a:solidFill>
                  <a:schemeClr val="bg1">
                    <a:lumMod val="65000"/>
                  </a:schemeClr>
                </a:solidFill>
                <a:ea typeface="Calibri" panose="020F0502020204030204" pitchFamily="34" charset="0"/>
                <a:cs typeface="Times New Roman" panose="02020603050405020304" pitchFamily="18" charset="0"/>
              </a:rPr>
              <a:t>$1.3 billion (not specific to homeless services) </a:t>
            </a:r>
            <a:r>
              <a:rPr lang="en-US" sz="1600" b="1" dirty="0">
                <a:solidFill>
                  <a:schemeClr val="bg1">
                    <a:lumMod val="65000"/>
                  </a:schemeClr>
                </a:solidFill>
                <a:ea typeface="Calibri" panose="020F0502020204030204" pitchFamily="34" charset="0"/>
                <a:cs typeface="Times New Roman" panose="02020603050405020304" pitchFamily="18" charset="0"/>
              </a:rPr>
              <a:t>HOME</a:t>
            </a:r>
          </a:p>
          <a:p>
            <a:pPr marR="0" lvl="0" algn="r"/>
            <a:r>
              <a:rPr lang="en-US" sz="1600" dirty="0">
                <a:solidFill>
                  <a:schemeClr val="bg1">
                    <a:lumMod val="65000"/>
                  </a:schemeClr>
                </a:solidFill>
                <a:ea typeface="Calibri" panose="020F0502020204030204" pitchFamily="34" charset="0"/>
                <a:cs typeface="Times New Roman" panose="02020603050405020304" pitchFamily="18" charset="0"/>
              </a:rPr>
              <a:t>$2.5 billion </a:t>
            </a:r>
            <a:r>
              <a:rPr lang="en-US" sz="1600" b="1" dirty="0">
                <a:solidFill>
                  <a:schemeClr val="bg1">
                    <a:lumMod val="65000"/>
                  </a:schemeClr>
                </a:solidFill>
                <a:ea typeface="Calibri" panose="020F0502020204030204" pitchFamily="34" charset="0"/>
                <a:cs typeface="Times New Roman" panose="02020603050405020304" pitchFamily="18" charset="0"/>
              </a:rPr>
              <a:t>CoC</a:t>
            </a:r>
          </a:p>
        </p:txBody>
      </p:sp>
      <p:sp>
        <p:nvSpPr>
          <p:cNvPr id="20" name="TextBox 19">
            <a:extLst>
              <a:ext uri="{FF2B5EF4-FFF2-40B4-BE49-F238E27FC236}">
                <a16:creationId xmlns:a16="http://schemas.microsoft.com/office/drawing/2014/main" id="{B93744F7-FB74-4A4F-87E5-EF6316347447}"/>
              </a:ext>
            </a:extLst>
          </p:cNvPr>
          <p:cNvSpPr txBox="1"/>
          <p:nvPr/>
        </p:nvSpPr>
        <p:spPr>
          <a:xfrm>
            <a:off x="6084010" y="5398605"/>
            <a:ext cx="1712931" cy="1077218"/>
          </a:xfrm>
          <a:prstGeom prst="rect">
            <a:avLst/>
          </a:prstGeom>
          <a:noFill/>
        </p:spPr>
        <p:txBody>
          <a:bodyPr wrap="square">
            <a:spAutoFit/>
          </a:bodyPr>
          <a:lstStyle/>
          <a:p>
            <a:pPr marR="0" lvl="0"/>
            <a:r>
              <a:rPr lang="en-US" sz="1600" b="1" dirty="0">
                <a:solidFill>
                  <a:schemeClr val="bg1">
                    <a:lumMod val="65000"/>
                  </a:schemeClr>
                </a:solidFill>
                <a:effectLst/>
                <a:ea typeface="Calibri" panose="020F0502020204030204" pitchFamily="34" charset="0"/>
              </a:rPr>
              <a:t>ESG-CV </a:t>
            </a:r>
            <a:r>
              <a:rPr lang="en-US" sz="1600" dirty="0">
                <a:solidFill>
                  <a:schemeClr val="bg1">
                    <a:lumMod val="65000"/>
                  </a:schemeClr>
                </a:solidFill>
                <a:effectLst/>
                <a:ea typeface="Calibri" panose="020F0502020204030204" pitchFamily="34" charset="0"/>
              </a:rPr>
              <a:t>$4 billion</a:t>
            </a:r>
          </a:p>
          <a:p>
            <a:pPr marR="0" lvl="0"/>
            <a:r>
              <a:rPr lang="en-US" sz="1600" b="1" dirty="0">
                <a:solidFill>
                  <a:schemeClr val="bg1">
                    <a:lumMod val="65000"/>
                  </a:schemeClr>
                </a:solidFill>
                <a:ea typeface="Calibri" panose="020F0502020204030204" pitchFamily="34" charset="0"/>
                <a:cs typeface="Times New Roman" panose="02020603050405020304" pitchFamily="18" charset="0"/>
              </a:rPr>
              <a:t>HOME </a:t>
            </a:r>
            <a:r>
              <a:rPr lang="en-US" sz="1600" dirty="0">
                <a:solidFill>
                  <a:schemeClr val="bg1">
                    <a:lumMod val="65000"/>
                  </a:schemeClr>
                </a:solidFill>
                <a:ea typeface="Calibri" panose="020F0502020204030204" pitchFamily="34" charset="0"/>
                <a:cs typeface="Times New Roman" panose="02020603050405020304" pitchFamily="18" charset="0"/>
              </a:rPr>
              <a:t>$5 billion</a:t>
            </a:r>
          </a:p>
          <a:p>
            <a:pPr marR="0" lvl="0"/>
            <a:r>
              <a:rPr lang="en-US" sz="1600" b="1" dirty="0">
                <a:solidFill>
                  <a:schemeClr val="bg1">
                    <a:lumMod val="65000"/>
                  </a:schemeClr>
                </a:solidFill>
                <a:ea typeface="Calibri" panose="020F0502020204030204" pitchFamily="34" charset="0"/>
                <a:cs typeface="Times New Roman" panose="02020603050405020304" pitchFamily="18" charset="0"/>
              </a:rPr>
              <a:t>EHVs </a:t>
            </a:r>
            <a:r>
              <a:rPr lang="en-US" sz="1600" dirty="0">
                <a:solidFill>
                  <a:schemeClr val="bg1">
                    <a:lumMod val="65000"/>
                  </a:schemeClr>
                </a:solidFill>
                <a:ea typeface="Calibri" panose="020F0502020204030204" pitchFamily="34" charset="0"/>
                <a:cs typeface="Times New Roman" panose="02020603050405020304" pitchFamily="18" charset="0"/>
              </a:rPr>
              <a:t>$5 billion</a:t>
            </a:r>
            <a:endParaRPr lang="en-US" sz="1600" b="1" dirty="0">
              <a:solidFill>
                <a:schemeClr val="bg1">
                  <a:lumMod val="65000"/>
                </a:schemeClr>
              </a:solidFill>
              <a:ea typeface="Calibri" panose="020F0502020204030204" pitchFamily="34" charset="0"/>
              <a:cs typeface="Times New Roman" panose="02020603050405020304" pitchFamily="18" charset="0"/>
            </a:endParaRPr>
          </a:p>
          <a:p>
            <a:pPr marR="0" lvl="0"/>
            <a:r>
              <a:rPr lang="en-US" sz="1600" b="1" dirty="0">
                <a:solidFill>
                  <a:schemeClr val="bg1">
                    <a:lumMod val="65000"/>
                  </a:schemeClr>
                </a:solidFill>
                <a:ea typeface="Calibri" panose="020F0502020204030204" pitchFamily="34" charset="0"/>
                <a:cs typeface="Times New Roman" panose="02020603050405020304" pitchFamily="18" charset="0"/>
              </a:rPr>
              <a:t>ERA</a:t>
            </a:r>
            <a:r>
              <a:rPr lang="en-US" sz="1600" dirty="0">
                <a:solidFill>
                  <a:schemeClr val="bg1">
                    <a:lumMod val="65000"/>
                  </a:schemeClr>
                </a:solidFill>
                <a:ea typeface="Calibri" panose="020F0502020204030204" pitchFamily="34" charset="0"/>
                <a:cs typeface="Times New Roman" panose="02020603050405020304" pitchFamily="18" charset="0"/>
              </a:rPr>
              <a:t> $46.6 billion</a:t>
            </a:r>
            <a:endParaRPr lang="en-US" sz="1600" b="1" dirty="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2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93E028-7484-4E03-9CEF-D445718750DC}"/>
              </a:ext>
            </a:extLst>
          </p:cNvPr>
          <p:cNvSpPr/>
          <p:nvPr/>
        </p:nvSpPr>
        <p:spPr>
          <a:xfrm>
            <a:off x="491015" y="1982891"/>
            <a:ext cx="7748210" cy="4244653"/>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0"/>
            <a:endParaRPr lang="en-US" dirty="0">
              <a:solidFill>
                <a:schemeClr val="accent1">
                  <a:lumMod val="50000"/>
                </a:schemeClr>
              </a:solidFill>
            </a:endParaRPr>
          </a:p>
          <a:p>
            <a:pPr marL="509588" indent="-336550">
              <a:buFont typeface="Wingdings" panose="05000000000000000000" pitchFamily="2" charset="2"/>
              <a:buChar char="q"/>
              <a:tabLst>
                <a:tab pos="7083425" algn="l"/>
                <a:tab pos="7199313" algn="l"/>
              </a:tabLst>
            </a:pPr>
            <a:r>
              <a:rPr lang="en-US" dirty="0">
                <a:solidFill>
                  <a:schemeClr val="accent1">
                    <a:lumMod val="50000"/>
                  </a:schemeClr>
                </a:solidFill>
              </a:rPr>
              <a:t>C4 Innovations will </a:t>
            </a:r>
            <a:r>
              <a:rPr lang="en-US" b="1" dirty="0">
                <a:solidFill>
                  <a:schemeClr val="accent1">
                    <a:lumMod val="50000"/>
                  </a:schemeClr>
                </a:solidFill>
              </a:rPr>
              <a:t>convene CoC teams </a:t>
            </a:r>
            <a:r>
              <a:rPr lang="en-US" dirty="0">
                <a:solidFill>
                  <a:schemeClr val="accent1">
                    <a:lumMod val="50000"/>
                  </a:schemeClr>
                </a:solidFill>
              </a:rPr>
              <a:t>to</a:t>
            </a:r>
            <a:r>
              <a:rPr lang="en-US" b="1" dirty="0">
                <a:solidFill>
                  <a:schemeClr val="accent1">
                    <a:lumMod val="50000"/>
                  </a:schemeClr>
                </a:solidFill>
              </a:rPr>
              <a:t> </a:t>
            </a:r>
            <a:r>
              <a:rPr lang="en-US" dirty="0">
                <a:solidFill>
                  <a:schemeClr val="accent1">
                    <a:lumMod val="50000"/>
                  </a:schemeClr>
                </a:solidFill>
              </a:rPr>
              <a:t>support  foundational  knowledge building and discussion, </a:t>
            </a:r>
            <a:r>
              <a:rPr lang="en-US" b="1" dirty="0">
                <a:solidFill>
                  <a:schemeClr val="accent1">
                    <a:lumMod val="50000"/>
                  </a:schemeClr>
                </a:solidFill>
              </a:rPr>
              <a:t>racial equity assessment</a:t>
            </a:r>
            <a:r>
              <a:rPr lang="en-US" dirty="0">
                <a:solidFill>
                  <a:schemeClr val="accent1">
                    <a:lumMod val="50000"/>
                  </a:schemeClr>
                </a:solidFill>
              </a:rPr>
              <a:t>, and </a:t>
            </a:r>
            <a:r>
              <a:rPr lang="en-US" b="1" dirty="0">
                <a:solidFill>
                  <a:schemeClr val="accent1">
                    <a:lumMod val="50000"/>
                  </a:schemeClr>
                </a:solidFill>
              </a:rPr>
              <a:t>conduct quantitative and qualitative  research and data consultation</a:t>
            </a:r>
          </a:p>
          <a:p>
            <a:pPr marL="509588" indent="-336550"/>
            <a:endParaRPr lang="en-US" sz="500" b="1" dirty="0">
              <a:solidFill>
                <a:schemeClr val="accent1">
                  <a:lumMod val="50000"/>
                </a:schemeClr>
              </a:solidFill>
            </a:endParaRPr>
          </a:p>
          <a:p>
            <a:pPr marL="509588" indent="-336550">
              <a:buFont typeface="Wingdings" panose="05000000000000000000" pitchFamily="2" charset="2"/>
              <a:buChar char="q"/>
            </a:pPr>
            <a:r>
              <a:rPr lang="en-US" b="1" dirty="0">
                <a:solidFill>
                  <a:schemeClr val="accent1">
                    <a:lumMod val="50000"/>
                  </a:schemeClr>
                </a:solidFill>
              </a:rPr>
              <a:t>Key Activities: </a:t>
            </a:r>
          </a:p>
          <a:p>
            <a:pPr marL="857250" lvl="2" indent="-336550">
              <a:buFont typeface="Wingdings" panose="05000000000000000000" pitchFamily="2" charset="2"/>
              <a:buChar char="q"/>
            </a:pPr>
            <a:r>
              <a:rPr lang="en-US" dirty="0">
                <a:solidFill>
                  <a:schemeClr val="accent1">
                    <a:lumMod val="50000"/>
                  </a:schemeClr>
                </a:solidFill>
              </a:rPr>
              <a:t>Planning Session(s)</a:t>
            </a:r>
          </a:p>
          <a:p>
            <a:pPr marL="857250" lvl="2" indent="-336550">
              <a:buFont typeface="Wingdings" panose="05000000000000000000" pitchFamily="2" charset="2"/>
              <a:buChar char="q"/>
            </a:pPr>
            <a:r>
              <a:rPr lang="en-US" dirty="0">
                <a:solidFill>
                  <a:schemeClr val="accent1">
                    <a:lumMod val="50000"/>
                  </a:schemeClr>
                </a:solidFill>
              </a:rPr>
              <a:t>CoC Racial Equity Assessment</a:t>
            </a:r>
          </a:p>
          <a:p>
            <a:pPr marL="857250" lvl="2" indent="-336550">
              <a:buFont typeface="Wingdings" panose="05000000000000000000" pitchFamily="2" charset="2"/>
              <a:buChar char="q"/>
            </a:pPr>
            <a:r>
              <a:rPr lang="en-US" dirty="0">
                <a:solidFill>
                  <a:schemeClr val="accent1">
                    <a:lumMod val="50000"/>
                  </a:schemeClr>
                </a:solidFill>
              </a:rPr>
              <a:t>Mapping of CoC Elements, Policies, and Procedures, </a:t>
            </a:r>
          </a:p>
          <a:p>
            <a:pPr marL="857250" lvl="2" indent="-336550">
              <a:buFont typeface="Wingdings" panose="05000000000000000000" pitchFamily="2" charset="2"/>
              <a:buChar char="q"/>
            </a:pPr>
            <a:r>
              <a:rPr lang="en-US" dirty="0">
                <a:solidFill>
                  <a:schemeClr val="accent1">
                    <a:lumMod val="50000"/>
                  </a:schemeClr>
                </a:solidFill>
              </a:rPr>
              <a:t>Data Collection and Consultation</a:t>
            </a:r>
          </a:p>
          <a:p>
            <a:pPr marL="857250" lvl="2" indent="-336550">
              <a:buFont typeface="Wingdings" panose="05000000000000000000" pitchFamily="2" charset="2"/>
              <a:buChar char="q"/>
            </a:pPr>
            <a:r>
              <a:rPr lang="en-US" dirty="0">
                <a:solidFill>
                  <a:schemeClr val="accent1">
                    <a:lumMod val="50000"/>
                  </a:schemeClr>
                </a:solidFill>
              </a:rPr>
              <a:t>Data Analysis and Interpretation</a:t>
            </a:r>
          </a:p>
          <a:p>
            <a:pPr marL="857250" lvl="2" indent="-336550">
              <a:buFont typeface="Wingdings" panose="05000000000000000000" pitchFamily="2" charset="2"/>
              <a:buChar char="q"/>
            </a:pPr>
            <a:r>
              <a:rPr lang="en-US" dirty="0">
                <a:solidFill>
                  <a:schemeClr val="accent1">
                    <a:lumMod val="50000"/>
                  </a:schemeClr>
                </a:solidFill>
              </a:rPr>
              <a:t>Building Foundational Knowledge</a:t>
            </a:r>
          </a:p>
          <a:p>
            <a:pPr marL="857250" lvl="2" indent="-336550">
              <a:buFont typeface="Wingdings" panose="05000000000000000000" pitchFamily="2" charset="2"/>
              <a:buChar char="q"/>
            </a:pPr>
            <a:r>
              <a:rPr lang="en-US" dirty="0">
                <a:solidFill>
                  <a:schemeClr val="accent1">
                    <a:lumMod val="50000"/>
                  </a:schemeClr>
                </a:solidFill>
              </a:rPr>
              <a:t>Presentation of Initial Race Equity findings</a:t>
            </a:r>
          </a:p>
          <a:p>
            <a:pPr marL="966788" lvl="2" indent="-336550">
              <a:buFont typeface="Wingdings" panose="05000000000000000000" pitchFamily="2" charset="2"/>
              <a:buChar char="q"/>
            </a:pPr>
            <a:endParaRPr lang="en-US" dirty="0">
              <a:solidFill>
                <a:schemeClr val="accent1">
                  <a:lumMod val="50000"/>
                </a:schemeClr>
              </a:solidFill>
            </a:endParaRPr>
          </a:p>
          <a:p>
            <a:pPr marL="966788" lvl="2" indent="-336550">
              <a:buFont typeface="Wingdings" panose="05000000000000000000" pitchFamily="2" charset="2"/>
              <a:buChar char="q"/>
            </a:pPr>
            <a:endParaRPr lang="en-US" dirty="0">
              <a:solidFill>
                <a:schemeClr val="accent1">
                  <a:lumMod val="50000"/>
                </a:schemeClr>
              </a:solidFill>
            </a:endParaRPr>
          </a:p>
          <a:p>
            <a:pPr marL="630238" lvl="2"/>
            <a:endParaRPr lang="en-US" dirty="0">
              <a:solidFill>
                <a:schemeClr val="accent1">
                  <a:lumMod val="50000"/>
                </a:schemeClr>
              </a:solidFill>
            </a:endParaRPr>
          </a:p>
          <a:p>
            <a:pPr algn="ctr"/>
            <a:endParaRPr lang="en-US" dirty="0"/>
          </a:p>
        </p:txBody>
      </p:sp>
      <p:pic>
        <p:nvPicPr>
          <p:cNvPr id="36" name="Picture 35">
            <a:extLst>
              <a:ext uri="{FF2B5EF4-FFF2-40B4-BE49-F238E27FC236}">
                <a16:creationId xmlns:a16="http://schemas.microsoft.com/office/drawing/2014/main" id="{BD44D44A-C02D-43D4-BA51-0BCF470CF4A7}"/>
              </a:ext>
            </a:extLst>
          </p:cNvPr>
          <p:cNvPicPr>
            <a:picLocks noChangeAspect="1"/>
          </p:cNvPicPr>
          <p:nvPr/>
        </p:nvPicPr>
        <p:blipFill rotWithShape="1">
          <a:blip r:embed="rId3"/>
          <a:srcRect l="19214" r="24361" b="6606"/>
          <a:stretch/>
        </p:blipFill>
        <p:spPr>
          <a:xfrm>
            <a:off x="8875728" y="756710"/>
            <a:ext cx="3316262" cy="6101290"/>
          </a:xfrm>
          <a:prstGeom prst="rect">
            <a:avLst/>
          </a:prstGeom>
          <a:effectLst>
            <a:innerShdw blurRad="114300">
              <a:prstClr val="black"/>
            </a:innerShdw>
          </a:effectLst>
        </p:spPr>
      </p:pic>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772D9514-2BCD-43A7-823E-3FCC0A36F520}"/>
              </a:ext>
            </a:extLst>
          </p:cNvPr>
          <p:cNvSpPr/>
          <p:nvPr/>
        </p:nvSpPr>
        <p:spPr>
          <a:xfrm>
            <a:off x="9425629" y="1258145"/>
            <a:ext cx="2234152" cy="988944"/>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A58133D-D814-46AA-9866-B255292C5435}"/>
              </a:ext>
            </a:extLst>
          </p:cNvPr>
          <p:cNvPicPr>
            <a:picLocks noChangeAspect="1"/>
          </p:cNvPicPr>
          <p:nvPr/>
        </p:nvPicPr>
        <p:blipFill rotWithShape="1">
          <a:blip r:embed="rId5"/>
          <a:srcRect l="4317" b="7978"/>
          <a:stretch/>
        </p:blipFill>
        <p:spPr>
          <a:xfrm>
            <a:off x="9533744" y="1390666"/>
            <a:ext cx="2105211" cy="770887"/>
          </a:xfrm>
          <a:prstGeom prst="rect">
            <a:avLst/>
          </a:prstGeom>
        </p:spPr>
      </p:pic>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Regional Racial Equity Initiative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C5C7D49F-76F5-4F88-813B-B3FE5B3718B8}"/>
              </a:ext>
            </a:extLst>
          </p:cNvPr>
          <p:cNvSpPr/>
          <p:nvPr/>
        </p:nvSpPr>
        <p:spPr>
          <a:xfrm>
            <a:off x="491015" y="1290133"/>
            <a:ext cx="8108510" cy="665096"/>
          </a:xfrm>
          <a:prstGeom prst="homePlate">
            <a:avLst/>
          </a:prstGeom>
          <a:gradFill>
            <a:gsLst>
              <a:gs pos="0">
                <a:srgbClr val="FFFF00"/>
              </a:gs>
              <a:gs pos="24000">
                <a:schemeClr val="accent2"/>
              </a:gs>
              <a:gs pos="53000">
                <a:srgbClr val="C00000"/>
              </a:gs>
              <a:gs pos="100000">
                <a:srgbClr val="7030A0"/>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  </a:t>
            </a:r>
            <a:r>
              <a:rPr lang="en-US" sz="2400" b="1" spc="100" dirty="0"/>
              <a:t>PHASE 1</a:t>
            </a:r>
          </a:p>
          <a:p>
            <a:r>
              <a:rPr lang="en-US" sz="1400" b="1" dirty="0"/>
              <a:t>   </a:t>
            </a:r>
            <a:r>
              <a:rPr lang="en-US" sz="1400" b="1" spc="100" dirty="0"/>
              <a:t>MONTHS 1 - 4</a:t>
            </a:r>
            <a:endParaRPr lang="en-US" sz="1200" b="1" spc="100" dirty="0"/>
          </a:p>
        </p:txBody>
      </p:sp>
    </p:spTree>
    <p:extLst>
      <p:ext uri="{BB962C8B-B14F-4D97-AF65-F5344CB8AC3E}">
        <p14:creationId xmlns:p14="http://schemas.microsoft.com/office/powerpoint/2010/main" val="13483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44D44A-C02D-43D4-BA51-0BCF470CF4A7}"/>
              </a:ext>
            </a:extLst>
          </p:cNvPr>
          <p:cNvPicPr>
            <a:picLocks noChangeAspect="1"/>
          </p:cNvPicPr>
          <p:nvPr/>
        </p:nvPicPr>
        <p:blipFill rotWithShape="1">
          <a:blip r:embed="rId3"/>
          <a:srcRect l="19214" r="24361" b="6606"/>
          <a:stretch/>
        </p:blipFill>
        <p:spPr>
          <a:xfrm>
            <a:off x="8875728" y="756710"/>
            <a:ext cx="3316262" cy="6101290"/>
          </a:xfrm>
          <a:prstGeom prst="rect">
            <a:avLst/>
          </a:prstGeom>
          <a:effectLst>
            <a:innerShdw blurRad="114300">
              <a:prstClr val="black"/>
            </a:innerShdw>
          </a:effectLst>
        </p:spPr>
      </p:pic>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772D9514-2BCD-43A7-823E-3FCC0A36F520}"/>
              </a:ext>
            </a:extLst>
          </p:cNvPr>
          <p:cNvSpPr/>
          <p:nvPr/>
        </p:nvSpPr>
        <p:spPr>
          <a:xfrm>
            <a:off x="9425629" y="1258145"/>
            <a:ext cx="2234152" cy="988944"/>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A58133D-D814-46AA-9866-B255292C5435}"/>
              </a:ext>
            </a:extLst>
          </p:cNvPr>
          <p:cNvPicPr>
            <a:picLocks noChangeAspect="1"/>
          </p:cNvPicPr>
          <p:nvPr/>
        </p:nvPicPr>
        <p:blipFill rotWithShape="1">
          <a:blip r:embed="rId5"/>
          <a:srcRect l="4317" b="7978"/>
          <a:stretch/>
        </p:blipFill>
        <p:spPr>
          <a:xfrm>
            <a:off x="9533744" y="1390666"/>
            <a:ext cx="2105211" cy="770887"/>
          </a:xfrm>
          <a:prstGeom prst="rect">
            <a:avLst/>
          </a:prstGeom>
        </p:spPr>
      </p:pic>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Regional Racial Equity Initiative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C5C7D49F-76F5-4F88-813B-B3FE5B3718B8}"/>
              </a:ext>
            </a:extLst>
          </p:cNvPr>
          <p:cNvSpPr/>
          <p:nvPr/>
        </p:nvSpPr>
        <p:spPr>
          <a:xfrm>
            <a:off x="491015" y="1290133"/>
            <a:ext cx="8108510" cy="665096"/>
          </a:xfrm>
          <a:prstGeom prst="homePlate">
            <a:avLst/>
          </a:prstGeom>
          <a:gradFill>
            <a:gsLst>
              <a:gs pos="0">
                <a:srgbClr val="FFFF00"/>
              </a:gs>
              <a:gs pos="24000">
                <a:schemeClr val="accent2"/>
              </a:gs>
              <a:gs pos="53000">
                <a:srgbClr val="C00000"/>
              </a:gs>
              <a:gs pos="100000">
                <a:srgbClr val="7030A0"/>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  </a:t>
            </a:r>
            <a:r>
              <a:rPr lang="en-US" sz="2400" b="1" spc="100" dirty="0"/>
              <a:t>PHASE 2</a:t>
            </a:r>
          </a:p>
          <a:p>
            <a:r>
              <a:rPr lang="en-US" sz="1400" b="1" dirty="0"/>
              <a:t>   </a:t>
            </a:r>
            <a:r>
              <a:rPr lang="en-US" sz="1400" b="1" spc="100" dirty="0"/>
              <a:t>MONTHS 5 - 9</a:t>
            </a:r>
            <a:endParaRPr lang="en-US" sz="1200" b="1" spc="100" dirty="0"/>
          </a:p>
        </p:txBody>
      </p:sp>
      <p:sp>
        <p:nvSpPr>
          <p:cNvPr id="14" name="Rectangle 13">
            <a:extLst>
              <a:ext uri="{FF2B5EF4-FFF2-40B4-BE49-F238E27FC236}">
                <a16:creationId xmlns:a16="http://schemas.microsoft.com/office/drawing/2014/main" id="{C2885250-8F5A-42E5-8670-DA2C0B79AFCC}"/>
              </a:ext>
            </a:extLst>
          </p:cNvPr>
          <p:cNvSpPr/>
          <p:nvPr/>
        </p:nvSpPr>
        <p:spPr>
          <a:xfrm>
            <a:off x="491015" y="1982891"/>
            <a:ext cx="7748210" cy="4244653"/>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0"/>
            <a:endParaRPr lang="en-US" dirty="0">
              <a:solidFill>
                <a:schemeClr val="accent1">
                  <a:lumMod val="50000"/>
                </a:schemeClr>
              </a:solidFill>
            </a:endParaRPr>
          </a:p>
          <a:p>
            <a:pPr marL="509588" indent="-336550">
              <a:buFont typeface="Wingdings" panose="05000000000000000000" pitchFamily="2" charset="2"/>
              <a:buChar char="q"/>
              <a:tabLst>
                <a:tab pos="7083425" algn="l"/>
                <a:tab pos="7199313" algn="l"/>
              </a:tabLst>
            </a:pPr>
            <a:endParaRPr lang="en-US" dirty="0">
              <a:solidFill>
                <a:schemeClr val="tx2">
                  <a:lumMod val="75000"/>
                </a:schemeClr>
              </a:solidFill>
            </a:endParaRPr>
          </a:p>
          <a:p>
            <a:pPr marL="509588" indent="-336550">
              <a:buFont typeface="Wingdings" panose="05000000000000000000" pitchFamily="2" charset="2"/>
              <a:buChar char="q"/>
              <a:tabLst>
                <a:tab pos="7083425" algn="l"/>
                <a:tab pos="7199313" algn="l"/>
              </a:tabLst>
            </a:pPr>
            <a:endParaRPr lang="en-US" dirty="0">
              <a:solidFill>
                <a:schemeClr val="tx2">
                  <a:lumMod val="75000"/>
                </a:schemeClr>
              </a:solidFill>
            </a:endParaRPr>
          </a:p>
          <a:p>
            <a:pPr marL="173038">
              <a:tabLst>
                <a:tab pos="7083425" algn="l"/>
                <a:tab pos="7199313" algn="l"/>
              </a:tabLst>
            </a:pPr>
            <a:endParaRPr lang="en-US" dirty="0">
              <a:solidFill>
                <a:schemeClr val="tx2">
                  <a:lumMod val="75000"/>
                </a:schemeClr>
              </a:solidFill>
            </a:endParaRPr>
          </a:p>
          <a:p>
            <a:pPr marL="509588" indent="-336550">
              <a:buFont typeface="Wingdings" panose="05000000000000000000" pitchFamily="2" charset="2"/>
              <a:buChar char="q"/>
              <a:tabLst>
                <a:tab pos="7083425" algn="l"/>
                <a:tab pos="7199313" algn="l"/>
              </a:tabLst>
            </a:pPr>
            <a:r>
              <a:rPr lang="en-US" dirty="0">
                <a:solidFill>
                  <a:srgbClr val="172A4B"/>
                </a:solidFill>
              </a:rPr>
              <a:t>Conduct a </a:t>
            </a:r>
            <a:r>
              <a:rPr lang="en-US" b="1" dirty="0">
                <a:solidFill>
                  <a:srgbClr val="172A4B"/>
                </a:solidFill>
              </a:rPr>
              <a:t>Racial Equity Results Academy</a:t>
            </a:r>
            <a:r>
              <a:rPr lang="en-US" dirty="0">
                <a:solidFill>
                  <a:srgbClr val="172A4B"/>
                </a:solidFill>
              </a:rPr>
              <a:t>, comprised of multi-stakeholder CoC teams working towards transformative action planning and systems change. C4 will arrange the nine participating CoCs into three distinct cohorts. Action planning and follow-up coaching will yield a common core of results and indicators as well as measurable improvements that are specific to each jurisdiction and their proposed recommendations.</a:t>
            </a:r>
            <a:endParaRPr lang="en-US" b="1" dirty="0">
              <a:solidFill>
                <a:srgbClr val="172A4B"/>
              </a:solidFill>
            </a:endParaRPr>
          </a:p>
          <a:p>
            <a:pPr marL="509588" indent="-336550"/>
            <a:endParaRPr lang="en-US" sz="500" b="1" dirty="0">
              <a:solidFill>
                <a:srgbClr val="172A4B"/>
              </a:solidFill>
            </a:endParaRPr>
          </a:p>
          <a:p>
            <a:pPr marL="509588" indent="-336550">
              <a:buFont typeface="Wingdings" panose="05000000000000000000" pitchFamily="2" charset="2"/>
              <a:buChar char="q"/>
            </a:pPr>
            <a:r>
              <a:rPr lang="en-US" b="1" dirty="0">
                <a:solidFill>
                  <a:srgbClr val="172A4B"/>
                </a:solidFill>
              </a:rPr>
              <a:t>Key Activities: </a:t>
            </a:r>
          </a:p>
          <a:p>
            <a:pPr marL="857250" lvl="2" indent="-336550">
              <a:buFont typeface="Wingdings" panose="05000000000000000000" pitchFamily="2" charset="2"/>
              <a:buChar char="q"/>
            </a:pPr>
            <a:r>
              <a:rPr lang="en-US" dirty="0">
                <a:solidFill>
                  <a:srgbClr val="172A4B"/>
                </a:solidFill>
              </a:rPr>
              <a:t>Develop Results Academy Team</a:t>
            </a:r>
          </a:p>
          <a:p>
            <a:pPr marL="857250" lvl="2" indent="-336550">
              <a:buFont typeface="Wingdings" panose="05000000000000000000" pitchFamily="2" charset="2"/>
              <a:buChar char="q"/>
            </a:pPr>
            <a:r>
              <a:rPr lang="en-US" dirty="0">
                <a:solidFill>
                  <a:srgbClr val="172A4B"/>
                </a:solidFill>
              </a:rPr>
              <a:t>Conduct the Results Academy</a:t>
            </a:r>
          </a:p>
          <a:p>
            <a:pPr marL="857250" lvl="2" indent="-336550">
              <a:buFont typeface="Wingdings" panose="05000000000000000000" pitchFamily="2" charset="2"/>
              <a:buChar char="q"/>
            </a:pPr>
            <a:r>
              <a:rPr lang="en-US" dirty="0">
                <a:solidFill>
                  <a:srgbClr val="172A4B"/>
                </a:solidFill>
              </a:rPr>
              <a:t>Deliver Coaching and TA for Action Planning</a:t>
            </a:r>
          </a:p>
          <a:p>
            <a:pPr marL="857250" lvl="2" indent="-336550">
              <a:buFont typeface="Wingdings" panose="05000000000000000000" pitchFamily="2" charset="2"/>
              <a:buChar char="q"/>
            </a:pPr>
            <a:r>
              <a:rPr lang="en-US" dirty="0">
                <a:solidFill>
                  <a:srgbClr val="172A4B"/>
                </a:solidFill>
              </a:rPr>
              <a:t>Engage Members in Deeper Learning</a:t>
            </a:r>
          </a:p>
          <a:p>
            <a:pPr marL="966788" lvl="2" indent="-336550">
              <a:buFont typeface="Wingdings" panose="05000000000000000000" pitchFamily="2" charset="2"/>
              <a:buChar char="q"/>
            </a:pPr>
            <a:endParaRPr lang="en-US" dirty="0">
              <a:solidFill>
                <a:srgbClr val="172A4B"/>
              </a:solidFill>
            </a:endParaRPr>
          </a:p>
          <a:p>
            <a:pPr marL="966788" lvl="2" indent="-336550">
              <a:buFont typeface="Wingdings" panose="05000000000000000000" pitchFamily="2" charset="2"/>
              <a:buChar char="q"/>
            </a:pPr>
            <a:endParaRPr lang="en-US" dirty="0">
              <a:solidFill>
                <a:srgbClr val="172A4B"/>
              </a:solidFill>
            </a:endParaRPr>
          </a:p>
          <a:p>
            <a:pPr marL="966788" lvl="2" indent="-336550">
              <a:buFont typeface="Wingdings" panose="05000000000000000000" pitchFamily="2" charset="2"/>
              <a:buChar char="q"/>
            </a:pPr>
            <a:endParaRPr lang="en-US" dirty="0">
              <a:solidFill>
                <a:srgbClr val="172A4B"/>
              </a:solidFill>
            </a:endParaRPr>
          </a:p>
          <a:p>
            <a:pPr marL="630238" lvl="2"/>
            <a:endParaRPr lang="en-US" dirty="0">
              <a:solidFill>
                <a:srgbClr val="172A4B"/>
              </a:solidFill>
            </a:endParaRPr>
          </a:p>
          <a:p>
            <a:pPr marL="966788" lvl="2" indent="-336550">
              <a:buFont typeface="Wingdings" panose="05000000000000000000" pitchFamily="2" charset="2"/>
              <a:buChar char="q"/>
            </a:pPr>
            <a:endParaRPr lang="en-US" dirty="0">
              <a:solidFill>
                <a:schemeClr val="accent1">
                  <a:lumMod val="50000"/>
                </a:schemeClr>
              </a:solidFill>
            </a:endParaRPr>
          </a:p>
          <a:p>
            <a:pPr marL="630238" lvl="2"/>
            <a:endParaRPr lang="en-US" dirty="0">
              <a:solidFill>
                <a:schemeClr val="accent1">
                  <a:lumMod val="50000"/>
                </a:schemeClr>
              </a:solidFill>
            </a:endParaRPr>
          </a:p>
          <a:p>
            <a:pPr algn="ctr"/>
            <a:endParaRPr lang="en-US" dirty="0"/>
          </a:p>
        </p:txBody>
      </p:sp>
    </p:spTree>
    <p:extLst>
      <p:ext uri="{BB962C8B-B14F-4D97-AF65-F5344CB8AC3E}">
        <p14:creationId xmlns:p14="http://schemas.microsoft.com/office/powerpoint/2010/main" val="358826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44D44A-C02D-43D4-BA51-0BCF470CF4A7}"/>
              </a:ext>
            </a:extLst>
          </p:cNvPr>
          <p:cNvPicPr>
            <a:picLocks noChangeAspect="1"/>
          </p:cNvPicPr>
          <p:nvPr/>
        </p:nvPicPr>
        <p:blipFill rotWithShape="1">
          <a:blip r:embed="rId3"/>
          <a:srcRect l="19214" r="24361" b="6606"/>
          <a:stretch/>
        </p:blipFill>
        <p:spPr>
          <a:xfrm>
            <a:off x="8875728" y="756710"/>
            <a:ext cx="3316262" cy="6101290"/>
          </a:xfrm>
          <a:prstGeom prst="rect">
            <a:avLst/>
          </a:prstGeom>
          <a:effectLst>
            <a:innerShdw blurRad="114300">
              <a:prstClr val="black"/>
            </a:innerShdw>
          </a:effectLst>
        </p:spPr>
      </p:pic>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772D9514-2BCD-43A7-823E-3FCC0A36F520}"/>
              </a:ext>
            </a:extLst>
          </p:cNvPr>
          <p:cNvSpPr/>
          <p:nvPr/>
        </p:nvSpPr>
        <p:spPr>
          <a:xfrm>
            <a:off x="9425629" y="1258145"/>
            <a:ext cx="2234152" cy="988944"/>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A58133D-D814-46AA-9866-B255292C5435}"/>
              </a:ext>
            </a:extLst>
          </p:cNvPr>
          <p:cNvPicPr>
            <a:picLocks noChangeAspect="1"/>
          </p:cNvPicPr>
          <p:nvPr/>
        </p:nvPicPr>
        <p:blipFill rotWithShape="1">
          <a:blip r:embed="rId5"/>
          <a:srcRect l="4317" b="7978"/>
          <a:stretch/>
        </p:blipFill>
        <p:spPr>
          <a:xfrm>
            <a:off x="9533744" y="1390666"/>
            <a:ext cx="2105211" cy="770887"/>
          </a:xfrm>
          <a:prstGeom prst="rect">
            <a:avLst/>
          </a:prstGeom>
        </p:spPr>
      </p:pic>
      <p:sp>
        <p:nvSpPr>
          <p:cNvPr id="34" name="Text Box 2">
            <a:extLst>
              <a:ext uri="{FF2B5EF4-FFF2-40B4-BE49-F238E27FC236}">
                <a16:creationId xmlns:a16="http://schemas.microsoft.com/office/drawing/2014/main" id="{22FA36D2-FE52-4BEE-A1AF-9A5C90C18A35}"/>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Regional Racial Equity Initiative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C5C7D49F-76F5-4F88-813B-B3FE5B3718B8}"/>
              </a:ext>
            </a:extLst>
          </p:cNvPr>
          <p:cNvSpPr/>
          <p:nvPr/>
        </p:nvSpPr>
        <p:spPr>
          <a:xfrm>
            <a:off x="491015" y="1290133"/>
            <a:ext cx="8108510" cy="665096"/>
          </a:xfrm>
          <a:prstGeom prst="homePlate">
            <a:avLst/>
          </a:prstGeom>
          <a:gradFill>
            <a:gsLst>
              <a:gs pos="0">
                <a:srgbClr val="FFFF00"/>
              </a:gs>
              <a:gs pos="24000">
                <a:schemeClr val="accent2"/>
              </a:gs>
              <a:gs pos="53000">
                <a:srgbClr val="C00000"/>
              </a:gs>
              <a:gs pos="100000">
                <a:srgbClr val="7030A0"/>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  </a:t>
            </a:r>
            <a:r>
              <a:rPr lang="en-US" sz="2400" b="1" spc="100" dirty="0"/>
              <a:t>PHASE 3</a:t>
            </a:r>
          </a:p>
          <a:p>
            <a:r>
              <a:rPr lang="en-US" sz="1400" b="1" dirty="0"/>
              <a:t>   </a:t>
            </a:r>
            <a:r>
              <a:rPr lang="en-US" sz="1400" b="1" spc="100" dirty="0"/>
              <a:t>MONTHS 10 - 12</a:t>
            </a:r>
            <a:endParaRPr lang="en-US" sz="1200" b="1" spc="100" dirty="0"/>
          </a:p>
        </p:txBody>
      </p:sp>
      <p:sp>
        <p:nvSpPr>
          <p:cNvPr id="14" name="Rectangle 13">
            <a:extLst>
              <a:ext uri="{FF2B5EF4-FFF2-40B4-BE49-F238E27FC236}">
                <a16:creationId xmlns:a16="http://schemas.microsoft.com/office/drawing/2014/main" id="{C2885250-8F5A-42E5-8670-DA2C0B79AFCC}"/>
              </a:ext>
            </a:extLst>
          </p:cNvPr>
          <p:cNvSpPr/>
          <p:nvPr/>
        </p:nvSpPr>
        <p:spPr>
          <a:xfrm>
            <a:off x="491015" y="1982891"/>
            <a:ext cx="7748210" cy="4244653"/>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0"/>
            <a:endParaRPr lang="en-US" dirty="0">
              <a:solidFill>
                <a:schemeClr val="accent1">
                  <a:lumMod val="50000"/>
                </a:schemeClr>
              </a:solidFill>
            </a:endParaRPr>
          </a:p>
          <a:p>
            <a:pPr marL="509588" indent="-336550">
              <a:buFont typeface="Wingdings" panose="05000000000000000000" pitchFamily="2" charset="2"/>
              <a:buChar char="q"/>
              <a:tabLst>
                <a:tab pos="7083425" algn="l"/>
                <a:tab pos="7199313" algn="l"/>
              </a:tabLst>
            </a:pPr>
            <a:endParaRPr lang="en-US" dirty="0">
              <a:solidFill>
                <a:schemeClr val="tx2">
                  <a:lumMod val="75000"/>
                </a:schemeClr>
              </a:solidFill>
            </a:endParaRPr>
          </a:p>
          <a:p>
            <a:pPr marL="173038">
              <a:tabLst>
                <a:tab pos="7083425" algn="l"/>
                <a:tab pos="7199313" algn="l"/>
              </a:tabLst>
            </a:pPr>
            <a:endParaRPr lang="en-US" dirty="0">
              <a:solidFill>
                <a:schemeClr val="tx2">
                  <a:lumMod val="75000"/>
                </a:schemeClr>
              </a:solidFill>
            </a:endParaRPr>
          </a:p>
          <a:p>
            <a:pPr marL="173038">
              <a:tabLst>
                <a:tab pos="7083425" algn="l"/>
                <a:tab pos="7199313" algn="l"/>
              </a:tabLst>
            </a:pPr>
            <a:endParaRPr lang="en-US" dirty="0">
              <a:solidFill>
                <a:schemeClr val="tx2">
                  <a:lumMod val="75000"/>
                </a:schemeClr>
              </a:solidFill>
            </a:endParaRPr>
          </a:p>
          <a:p>
            <a:pPr marL="509588" indent="-336550">
              <a:buFont typeface="Wingdings" panose="05000000000000000000" pitchFamily="2" charset="2"/>
              <a:buChar char="q"/>
              <a:tabLst>
                <a:tab pos="7083425" algn="l"/>
                <a:tab pos="7199313" algn="l"/>
              </a:tabLst>
            </a:pPr>
            <a:endParaRPr lang="en-US" dirty="0">
              <a:solidFill>
                <a:srgbClr val="172A4B"/>
              </a:solidFill>
            </a:endParaRPr>
          </a:p>
          <a:p>
            <a:pPr marL="509588" indent="-336550">
              <a:buFont typeface="Wingdings" panose="05000000000000000000" pitchFamily="2" charset="2"/>
              <a:buChar char="q"/>
              <a:tabLst>
                <a:tab pos="7083425" algn="l"/>
                <a:tab pos="7199313" algn="l"/>
              </a:tabLst>
            </a:pPr>
            <a:r>
              <a:rPr lang="en-US" dirty="0">
                <a:solidFill>
                  <a:srgbClr val="172A4B"/>
                </a:solidFill>
              </a:rPr>
              <a:t>The engagement will conclude in a </a:t>
            </a:r>
            <a:r>
              <a:rPr lang="en-US" b="1" dirty="0">
                <a:solidFill>
                  <a:srgbClr val="172A4B"/>
                </a:solidFill>
              </a:rPr>
              <a:t>synthesis of results from the initial analyses and the Racial Equity Results Academy</a:t>
            </a:r>
            <a:r>
              <a:rPr lang="en-US" dirty="0">
                <a:solidFill>
                  <a:srgbClr val="172A4B"/>
                </a:solidFill>
              </a:rPr>
              <a:t>. This will include recommendations for actionable next steps and opportunities for upstream interventions that center racial equity in the work to prevent and end homelessness across the region. </a:t>
            </a:r>
          </a:p>
          <a:p>
            <a:pPr marL="173038">
              <a:tabLst>
                <a:tab pos="7083425" algn="l"/>
                <a:tab pos="7199313" algn="l"/>
              </a:tabLst>
            </a:pPr>
            <a:endParaRPr lang="en-US" sz="300" dirty="0">
              <a:solidFill>
                <a:srgbClr val="172A4B"/>
              </a:solidFill>
            </a:endParaRPr>
          </a:p>
          <a:p>
            <a:pPr marL="509588">
              <a:tabLst>
                <a:tab pos="7083425" algn="l"/>
                <a:tab pos="7199313" algn="l"/>
              </a:tabLst>
            </a:pPr>
            <a:r>
              <a:rPr lang="en-US" dirty="0">
                <a:solidFill>
                  <a:srgbClr val="172A4B"/>
                </a:solidFill>
              </a:rPr>
              <a:t>During this phase, C4 will also provide additional training and coaching to address adaptive leadership barriers, clarify pathways for accountability, and ensure that there are continuous quality improvement processes in place. </a:t>
            </a:r>
          </a:p>
          <a:p>
            <a:pPr marL="509588" indent="-336550">
              <a:buFont typeface="Wingdings" panose="05000000000000000000" pitchFamily="2" charset="2"/>
              <a:buChar char="q"/>
              <a:tabLst>
                <a:tab pos="7083425" algn="l"/>
                <a:tab pos="7199313" algn="l"/>
              </a:tabLst>
            </a:pPr>
            <a:endParaRPr lang="en-US" sz="500" b="1" dirty="0">
              <a:solidFill>
                <a:srgbClr val="172A4B"/>
              </a:solidFill>
            </a:endParaRPr>
          </a:p>
          <a:p>
            <a:pPr marL="509588" indent="-336550">
              <a:buFont typeface="Wingdings" panose="05000000000000000000" pitchFamily="2" charset="2"/>
              <a:buChar char="q"/>
            </a:pPr>
            <a:r>
              <a:rPr lang="en-US" b="1" dirty="0">
                <a:solidFill>
                  <a:srgbClr val="172A4B"/>
                </a:solidFill>
              </a:rPr>
              <a:t>Key Activities: </a:t>
            </a:r>
          </a:p>
          <a:p>
            <a:pPr marL="857250" lvl="2" indent="-336550">
              <a:buFont typeface="Wingdings" panose="05000000000000000000" pitchFamily="2" charset="2"/>
              <a:buChar char="q"/>
            </a:pPr>
            <a:r>
              <a:rPr lang="en-US" dirty="0">
                <a:solidFill>
                  <a:srgbClr val="172A4B"/>
                </a:solidFill>
              </a:rPr>
              <a:t>Synthesis of Recommended Actions Across Nine CoCs</a:t>
            </a:r>
          </a:p>
          <a:p>
            <a:pPr marL="857250" lvl="2" indent="-336550">
              <a:buFont typeface="Wingdings" panose="05000000000000000000" pitchFamily="2" charset="2"/>
              <a:buChar char="q"/>
            </a:pPr>
            <a:r>
              <a:rPr lang="en-US" dirty="0">
                <a:solidFill>
                  <a:srgbClr val="172A4B"/>
                </a:solidFill>
              </a:rPr>
              <a:t>Sustainability Training and Coaching</a:t>
            </a:r>
          </a:p>
          <a:p>
            <a:pPr marL="966788" lvl="2" indent="-336550">
              <a:buFont typeface="Wingdings" panose="05000000000000000000" pitchFamily="2" charset="2"/>
              <a:buChar char="q"/>
            </a:pPr>
            <a:endParaRPr lang="en-US" dirty="0">
              <a:solidFill>
                <a:srgbClr val="172A4B"/>
              </a:solidFill>
            </a:endParaRPr>
          </a:p>
          <a:p>
            <a:pPr marL="966788" lvl="2" indent="-336550">
              <a:buFont typeface="Wingdings" panose="05000000000000000000" pitchFamily="2" charset="2"/>
              <a:buChar char="q"/>
            </a:pPr>
            <a:endParaRPr lang="en-US" dirty="0">
              <a:solidFill>
                <a:srgbClr val="172A4B"/>
              </a:solidFill>
            </a:endParaRPr>
          </a:p>
          <a:p>
            <a:pPr marL="966788" lvl="2" indent="-336550">
              <a:buFont typeface="Wingdings" panose="05000000000000000000" pitchFamily="2" charset="2"/>
              <a:buChar char="q"/>
            </a:pPr>
            <a:endParaRPr lang="en-US" dirty="0">
              <a:solidFill>
                <a:srgbClr val="172A4B"/>
              </a:solidFill>
            </a:endParaRPr>
          </a:p>
          <a:p>
            <a:pPr marL="630238" lvl="2"/>
            <a:endParaRPr lang="en-US" dirty="0">
              <a:solidFill>
                <a:srgbClr val="172A4B"/>
              </a:solidFill>
            </a:endParaRPr>
          </a:p>
          <a:p>
            <a:pPr marL="966788" lvl="2" indent="-336550">
              <a:buFont typeface="Wingdings" panose="05000000000000000000" pitchFamily="2" charset="2"/>
              <a:buChar char="q"/>
            </a:pPr>
            <a:endParaRPr lang="en-US" dirty="0">
              <a:solidFill>
                <a:schemeClr val="accent1">
                  <a:lumMod val="50000"/>
                </a:schemeClr>
              </a:solidFill>
            </a:endParaRPr>
          </a:p>
          <a:p>
            <a:pPr marL="630238" lvl="2"/>
            <a:endParaRPr lang="en-US" dirty="0">
              <a:solidFill>
                <a:schemeClr val="accent1">
                  <a:lumMod val="50000"/>
                </a:schemeClr>
              </a:solidFill>
            </a:endParaRPr>
          </a:p>
          <a:p>
            <a:pPr algn="ctr"/>
            <a:endParaRPr lang="en-US" dirty="0"/>
          </a:p>
        </p:txBody>
      </p:sp>
    </p:spTree>
    <p:extLst>
      <p:ext uri="{BB962C8B-B14F-4D97-AF65-F5344CB8AC3E}">
        <p14:creationId xmlns:p14="http://schemas.microsoft.com/office/powerpoint/2010/main" val="34547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
            <a:extLst>
              <a:ext uri="{FF2B5EF4-FFF2-40B4-BE49-F238E27FC236}">
                <a16:creationId xmlns:a16="http://schemas.microsoft.com/office/drawing/2014/main" id="{12E02BC0-DE28-4520-AC35-B9ED1BF71AD7}"/>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5BB061E-E54F-4254-B5EA-66DCA938CAD2}"/>
              </a:ext>
            </a:extLst>
          </p:cNvPr>
          <p:cNvSpPr/>
          <p:nvPr/>
        </p:nvSpPr>
        <p:spPr>
          <a:xfrm>
            <a:off x="7605312" y="2121574"/>
            <a:ext cx="3474939" cy="4445122"/>
          </a:xfrm>
          <a:prstGeom prst="rect">
            <a:avLst/>
          </a:prstGeom>
          <a:solidFill>
            <a:schemeClr val="bg1"/>
          </a:solidFill>
          <a:ln w="19050">
            <a:solidFill>
              <a:schemeClr val="accent1">
                <a:lumMod val="50000"/>
              </a:schemeClr>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A6BA9D0-FD87-4318-A8EB-56101141E051}"/>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60000"/>
                    </a14:imgEffect>
                  </a14:imgLayer>
                </a14:imgProps>
              </a:ext>
            </a:extLst>
          </a:blip>
          <a:srcRect r="1996"/>
          <a:stretch/>
        </p:blipFill>
        <p:spPr>
          <a:xfrm>
            <a:off x="506030" y="2160667"/>
            <a:ext cx="3400425" cy="4366937"/>
          </a:xfrm>
          <a:prstGeom prst="rect">
            <a:avLst/>
          </a:prstGeom>
          <a:ln w="19050">
            <a:solidFill>
              <a:schemeClr val="accent1">
                <a:lumMod val="50000"/>
              </a:schemeClr>
            </a:solidFill>
          </a:ln>
          <a:effectLst>
            <a:innerShdw blurRad="114300">
              <a:schemeClr val="tx2">
                <a:lumMod val="50000"/>
              </a:schemeClr>
            </a:innerShdw>
          </a:effectLst>
        </p:spPr>
      </p:pic>
      <p:pic>
        <p:nvPicPr>
          <p:cNvPr id="6" name="Picture 5">
            <a:extLst>
              <a:ext uri="{FF2B5EF4-FFF2-40B4-BE49-F238E27FC236}">
                <a16:creationId xmlns:a16="http://schemas.microsoft.com/office/drawing/2014/main" id="{720326BE-6DFB-4170-A651-9C2B3E019533}"/>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harpenSoften amount="60000"/>
                    </a14:imgEffect>
                  </a14:imgLayer>
                </a14:imgProps>
              </a:ext>
            </a:extLst>
          </a:blip>
          <a:stretch>
            <a:fillRect/>
          </a:stretch>
        </p:blipFill>
        <p:spPr>
          <a:xfrm>
            <a:off x="4055671" y="2073897"/>
            <a:ext cx="3400425" cy="4445122"/>
          </a:xfrm>
          <a:prstGeom prst="rect">
            <a:avLst/>
          </a:prstGeom>
          <a:ln w="19050">
            <a:solidFill>
              <a:schemeClr val="accent1">
                <a:lumMod val="50000"/>
              </a:schemeClr>
            </a:solidFill>
          </a:ln>
          <a:effectLst>
            <a:innerShdw blurRad="114300">
              <a:schemeClr val="accent1">
                <a:lumMod val="50000"/>
              </a:schemeClr>
            </a:innerShdw>
          </a:effectLst>
        </p:spPr>
      </p:pic>
      <p:sp>
        <p:nvSpPr>
          <p:cNvPr id="17" name="Rectangle 16">
            <a:extLst>
              <a:ext uri="{FF2B5EF4-FFF2-40B4-BE49-F238E27FC236}">
                <a16:creationId xmlns:a16="http://schemas.microsoft.com/office/drawing/2014/main" id="{F9DFED65-8EB6-4332-8696-646AE09BF310}"/>
              </a:ext>
            </a:extLst>
          </p:cNvPr>
          <p:cNvSpPr/>
          <p:nvPr/>
        </p:nvSpPr>
        <p:spPr>
          <a:xfrm>
            <a:off x="0" y="1356730"/>
            <a:ext cx="11068499" cy="782378"/>
          </a:xfrm>
          <a:prstGeom prst="rect">
            <a:avLst/>
          </a:prstGeom>
          <a:gradFill flip="none" rotWithShape="1">
            <a:gsLst>
              <a:gs pos="94000">
                <a:schemeClr val="accent1">
                  <a:lumMod val="50000"/>
                </a:schemeClr>
              </a:gs>
              <a:gs pos="39000">
                <a:schemeClr val="bg1"/>
              </a:gs>
              <a:gs pos="71000">
                <a:schemeClr val="accent1">
                  <a:lumMod val="50000"/>
                </a:schemeClr>
              </a:gs>
              <a:gs pos="82000">
                <a:schemeClr val="accent1">
                  <a:lumMod val="50000"/>
                </a:schemeClr>
              </a:gs>
            </a:gsLst>
            <a:lin ang="10800000" scaled="1"/>
            <a:tileRect/>
          </a:gra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A7DB45B4-2DB0-4134-8EEC-77D2E3309C84}"/>
              </a:ext>
            </a:extLst>
          </p:cNvPr>
          <p:cNvSpPr/>
          <p:nvPr/>
        </p:nvSpPr>
        <p:spPr>
          <a:xfrm>
            <a:off x="0" y="1359627"/>
            <a:ext cx="4305300" cy="779481"/>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1400" b="1" dirty="0"/>
              <a:t>10 Year Plan to Prevent and </a:t>
            </a:r>
          </a:p>
          <a:p>
            <a:pPr marL="400050"/>
            <a:r>
              <a:rPr lang="en-US" sz="1400" b="1" dirty="0"/>
              <a:t>End Homelessness</a:t>
            </a:r>
          </a:p>
          <a:p>
            <a:pPr marL="400050"/>
            <a:r>
              <a:rPr lang="en-US" sz="1400" b="1" dirty="0"/>
              <a:t>(2008 – 2018)</a:t>
            </a:r>
            <a:endParaRPr lang="en-US" sz="1100" dirty="0"/>
          </a:p>
        </p:txBody>
      </p:sp>
      <p:sp>
        <p:nvSpPr>
          <p:cNvPr id="20" name="Arrow: Chevron 19">
            <a:extLst>
              <a:ext uri="{FF2B5EF4-FFF2-40B4-BE49-F238E27FC236}">
                <a16:creationId xmlns:a16="http://schemas.microsoft.com/office/drawing/2014/main" id="{F39079B2-A260-4BFD-A827-9FDDDD51153F}"/>
              </a:ext>
            </a:extLst>
          </p:cNvPr>
          <p:cNvSpPr/>
          <p:nvPr/>
        </p:nvSpPr>
        <p:spPr>
          <a:xfrm>
            <a:off x="3906455" y="1363168"/>
            <a:ext cx="4199320" cy="788915"/>
          </a:xfrm>
          <a:prstGeom prst="chevron">
            <a:avLst/>
          </a:prstGeom>
          <a:solidFill>
            <a:srgbClr val="2A48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Post 10 Year Plan</a:t>
            </a:r>
          </a:p>
          <a:p>
            <a:r>
              <a:rPr lang="en-US" sz="1400" b="1" dirty="0"/>
              <a:t>OPEH &amp; HCD Merger</a:t>
            </a:r>
          </a:p>
          <a:p>
            <a:r>
              <a:rPr lang="en-US" sz="1400" b="1" dirty="0"/>
              <a:t>Governing Board Transition</a:t>
            </a:r>
            <a:endParaRPr lang="en-US" sz="1100" dirty="0"/>
          </a:p>
        </p:txBody>
      </p:sp>
      <p:sp>
        <p:nvSpPr>
          <p:cNvPr id="22" name="Arrow: Chevron 21">
            <a:extLst>
              <a:ext uri="{FF2B5EF4-FFF2-40B4-BE49-F238E27FC236}">
                <a16:creationId xmlns:a16="http://schemas.microsoft.com/office/drawing/2014/main" id="{1EB4695B-2FE7-4C2A-AB8B-C533D2356F2D}"/>
              </a:ext>
            </a:extLst>
          </p:cNvPr>
          <p:cNvSpPr/>
          <p:nvPr/>
        </p:nvSpPr>
        <p:spPr>
          <a:xfrm>
            <a:off x="7456096" y="1363168"/>
            <a:ext cx="4034624" cy="782378"/>
          </a:xfrm>
          <a:prstGeom prst="chevron">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r>
              <a:rPr lang="en-US" sz="1400" b="1" dirty="0"/>
              <a:t>Affordable Housing Advisory Council</a:t>
            </a:r>
          </a:p>
          <a:p>
            <a:pPr marL="58738"/>
            <a:r>
              <a:rPr lang="en-US" sz="1400" b="1" dirty="0"/>
              <a:t>CoC Committee </a:t>
            </a:r>
            <a:endParaRPr lang="en-US" sz="1100" dirty="0"/>
          </a:p>
        </p:txBody>
      </p:sp>
      <p:sp>
        <p:nvSpPr>
          <p:cNvPr id="34" name="Text Box 2">
            <a:extLst>
              <a:ext uri="{FF2B5EF4-FFF2-40B4-BE49-F238E27FC236}">
                <a16:creationId xmlns:a16="http://schemas.microsoft.com/office/drawing/2014/main" id="{6B86466B-A484-4FC4-86FA-FD1A5B52BB48}"/>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CoC Committee (CoC Governance)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6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a:extLst>
              <a:ext uri="{FF2B5EF4-FFF2-40B4-BE49-F238E27FC236}">
                <a16:creationId xmlns:a16="http://schemas.microsoft.com/office/drawing/2014/main" id="{374FABBE-8C42-4D07-B73D-C1505C3FF306}"/>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082529A4-2552-4DD7-B0F0-063193A2F4CF}"/>
              </a:ext>
            </a:extLst>
          </p:cNvPr>
          <p:cNvCxnSpPr>
            <a:cxnSpLocks/>
          </p:cNvCxnSpPr>
          <p:nvPr/>
        </p:nvCxnSpPr>
        <p:spPr>
          <a:xfrm>
            <a:off x="3519102" y="4143373"/>
            <a:ext cx="0" cy="468321"/>
          </a:xfrm>
          <a:prstGeom prst="straightConnector1">
            <a:avLst/>
          </a:prstGeom>
          <a:ln w="38100" cmpd="thickThin">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5C723A-803F-4AFC-A810-102A16C235CA}"/>
              </a:ext>
            </a:extLst>
          </p:cNvPr>
          <p:cNvCxnSpPr>
            <a:cxnSpLocks/>
          </p:cNvCxnSpPr>
          <p:nvPr/>
        </p:nvCxnSpPr>
        <p:spPr>
          <a:xfrm>
            <a:off x="4890510" y="5227389"/>
            <a:ext cx="1217470" cy="0"/>
          </a:xfrm>
          <a:prstGeom prst="straightConnector1">
            <a:avLst/>
          </a:prstGeom>
          <a:ln w="38100" cmpd="thickThin">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916C427-7573-4299-9EBD-10C6F1780837}"/>
              </a:ext>
            </a:extLst>
          </p:cNvPr>
          <p:cNvCxnSpPr>
            <a:cxnSpLocks/>
          </p:cNvCxnSpPr>
          <p:nvPr/>
        </p:nvCxnSpPr>
        <p:spPr>
          <a:xfrm>
            <a:off x="4890510" y="3227378"/>
            <a:ext cx="1217470" cy="0"/>
          </a:xfrm>
          <a:prstGeom prst="straightConnector1">
            <a:avLst/>
          </a:prstGeom>
          <a:ln w="38100" cmpd="thickThin">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Arrow: Pentagon 34">
            <a:extLst>
              <a:ext uri="{FF2B5EF4-FFF2-40B4-BE49-F238E27FC236}">
                <a16:creationId xmlns:a16="http://schemas.microsoft.com/office/drawing/2014/main" id="{C1EE2DDD-DF5E-4985-9A6F-8AA9964E0980}"/>
              </a:ext>
            </a:extLst>
          </p:cNvPr>
          <p:cNvSpPr/>
          <p:nvPr/>
        </p:nvSpPr>
        <p:spPr>
          <a:xfrm>
            <a:off x="0" y="1359627"/>
            <a:ext cx="4380328" cy="798894"/>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a:r>
              <a:rPr lang="en-US" b="1" dirty="0"/>
              <a:t>CoC Committee</a:t>
            </a:r>
          </a:p>
          <a:p>
            <a:pPr marL="857250"/>
            <a:r>
              <a:rPr lang="en-US" sz="2000" b="1" dirty="0"/>
              <a:t>STRUCTURE</a:t>
            </a:r>
            <a:endParaRPr lang="en-US" sz="1600" dirty="0"/>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6B86466B-A484-4FC4-86FA-FD1A5B52BB48}"/>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CoC Committee (CoC Governance)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EF279D06-DE5D-46BE-89E9-F0EFCBC1FDF6}"/>
              </a:ext>
            </a:extLst>
          </p:cNvPr>
          <p:cNvSpPr/>
          <p:nvPr/>
        </p:nvSpPr>
        <p:spPr>
          <a:xfrm>
            <a:off x="2828014" y="2703126"/>
            <a:ext cx="2505986" cy="1440247"/>
          </a:xfrm>
          <a:prstGeom prst="roundRect">
            <a:avLst/>
          </a:prstGeom>
          <a:solidFill>
            <a:schemeClr val="bg1">
              <a:lumMod val="95000"/>
            </a:schemeClr>
          </a:solidFill>
          <a:ln>
            <a:solidFill>
              <a:schemeClr val="bg1">
                <a:lumMod val="85000"/>
              </a:schemeClr>
            </a:solidFill>
          </a:ln>
          <a:effectLst>
            <a:innerShdw blurRad="114300">
              <a:prstClr val="black"/>
            </a:innerShdw>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14300"/>
            <a:r>
              <a:rPr lang="en-US" b="1" dirty="0">
                <a:solidFill>
                  <a:schemeClr val="accent1">
                    <a:lumMod val="50000"/>
                  </a:schemeClr>
                </a:solidFill>
                <a:effectLst/>
                <a:ea typeface="Times New Roman" panose="02020603050405020304" pitchFamily="18" charset="0"/>
                <a:cs typeface="Times New Roman" panose="02020603050405020304" pitchFamily="18" charset="0"/>
              </a:rPr>
              <a:t>Affordable Housing Advisory </a:t>
            </a:r>
            <a:r>
              <a:rPr lang="en-US" b="1" u="sng" dirty="0">
                <a:solidFill>
                  <a:schemeClr val="accent1">
                    <a:lumMod val="50000"/>
                  </a:schemeClr>
                </a:solidFill>
                <a:effectLst/>
                <a:ea typeface="Times New Roman" panose="02020603050405020304" pitchFamily="18" charset="0"/>
                <a:cs typeface="Times New Roman" panose="02020603050405020304" pitchFamily="18" charset="0"/>
              </a:rPr>
              <a:t>Council</a:t>
            </a:r>
            <a:r>
              <a:rPr lang="en-US" b="1" dirty="0">
                <a:solidFill>
                  <a:schemeClr val="accent1">
                    <a:lumMod val="50000"/>
                  </a:schemeClr>
                </a:solidFill>
                <a:effectLst/>
                <a:ea typeface="Times New Roman" panose="02020603050405020304" pitchFamily="18" charset="0"/>
                <a:cs typeface="Times New Roman" panose="02020603050405020304" pitchFamily="18" charset="0"/>
              </a:rPr>
              <a:t> (AHAC)</a:t>
            </a:r>
            <a:endParaRPr lang="en-US" b="1" dirty="0">
              <a:solidFill>
                <a:schemeClr val="accent1">
                  <a:lumMod val="50000"/>
                </a:schemeClr>
              </a:solidFill>
              <a:cs typeface="Arial" panose="020B0604020202020204" pitchFamily="34" charset="0"/>
            </a:endParaRPr>
          </a:p>
        </p:txBody>
      </p:sp>
      <p:sp>
        <p:nvSpPr>
          <p:cNvPr id="37" name="Rectangle: Rounded Corners 36">
            <a:extLst>
              <a:ext uri="{FF2B5EF4-FFF2-40B4-BE49-F238E27FC236}">
                <a16:creationId xmlns:a16="http://schemas.microsoft.com/office/drawing/2014/main" id="{1F14F536-9855-4AEB-8D6A-4563E6ACED75}"/>
              </a:ext>
            </a:extLst>
          </p:cNvPr>
          <p:cNvSpPr/>
          <p:nvPr/>
        </p:nvSpPr>
        <p:spPr>
          <a:xfrm>
            <a:off x="6143503" y="2703125"/>
            <a:ext cx="2505985" cy="1440247"/>
          </a:xfrm>
          <a:prstGeom prst="roundRect">
            <a:avLst/>
          </a:prstGeom>
          <a:solidFill>
            <a:schemeClr val="bg1">
              <a:lumMod val="95000"/>
            </a:schemeClr>
          </a:solidFill>
          <a:ln>
            <a:solidFill>
              <a:schemeClr val="bg1">
                <a:lumMod val="85000"/>
              </a:schemeClr>
            </a:solidFill>
          </a:ln>
          <a:effectLst>
            <a:innerShdw blurRad="114300">
              <a:prstClr val="black"/>
            </a:innerShdw>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marR="0">
              <a:spcBef>
                <a:spcPts val="0"/>
              </a:spcBef>
              <a:spcAft>
                <a:spcPts val="0"/>
              </a:spcAft>
            </a:pPr>
            <a:r>
              <a:rPr lang="en-US" b="1" dirty="0">
                <a:solidFill>
                  <a:schemeClr val="accent1">
                    <a:lumMod val="50000"/>
                  </a:schemeClr>
                </a:solidFill>
                <a:cs typeface="Arial" panose="020B0604020202020204" pitchFamily="34" charset="0"/>
              </a:rPr>
              <a:t>Fairfax County Redevelopment and Housing Authority &amp; Board of Supervisors</a:t>
            </a:r>
            <a:endParaRPr lang="en-US" b="1" dirty="0">
              <a:effectLst/>
              <a:ea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4D8370F8-F8E0-466B-B4AF-4D28A13B0F8E}"/>
              </a:ext>
            </a:extLst>
          </p:cNvPr>
          <p:cNvSpPr/>
          <p:nvPr/>
        </p:nvSpPr>
        <p:spPr>
          <a:xfrm>
            <a:off x="2891222" y="4687978"/>
            <a:ext cx="2442778" cy="1416074"/>
          </a:xfrm>
          <a:prstGeom prst="roundRect">
            <a:avLst/>
          </a:prstGeom>
          <a:solidFill>
            <a:schemeClr val="bg1">
              <a:lumMod val="95000"/>
            </a:schemeClr>
          </a:solidFill>
          <a:ln>
            <a:solidFill>
              <a:schemeClr val="bg1">
                <a:lumMod val="85000"/>
              </a:schemeClr>
            </a:solidFill>
          </a:ln>
          <a:effectLst>
            <a:innerShdw blurRad="114300">
              <a:prstClr val="black"/>
            </a:innerShdw>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14300"/>
            <a:r>
              <a:rPr lang="en-US" b="1" dirty="0">
                <a:solidFill>
                  <a:schemeClr val="accent1">
                    <a:lumMod val="50000"/>
                  </a:schemeClr>
                </a:solidFill>
                <a:effectLst/>
                <a:ea typeface="Times New Roman" panose="02020603050405020304" pitchFamily="18" charset="0"/>
                <a:cs typeface="Times New Roman" panose="02020603050405020304" pitchFamily="18" charset="0"/>
              </a:rPr>
              <a:t>AHAC Continuum of Care (CoC) </a:t>
            </a:r>
            <a:r>
              <a:rPr lang="en-US" b="1" u="sng" dirty="0">
                <a:solidFill>
                  <a:schemeClr val="accent1">
                    <a:lumMod val="50000"/>
                  </a:schemeClr>
                </a:solidFill>
                <a:effectLst/>
                <a:ea typeface="Times New Roman" panose="02020603050405020304" pitchFamily="18" charset="0"/>
                <a:cs typeface="Times New Roman" panose="02020603050405020304" pitchFamily="18" charset="0"/>
              </a:rPr>
              <a:t>Committee</a:t>
            </a:r>
            <a:r>
              <a:rPr lang="en-US" b="1" dirty="0">
                <a:solidFill>
                  <a:schemeClr val="accent1">
                    <a:lumMod val="50000"/>
                  </a:schemeClr>
                </a:solidFill>
                <a:effectLst/>
                <a:ea typeface="Times New Roman" panose="02020603050405020304" pitchFamily="18" charset="0"/>
                <a:cs typeface="Times New Roman" panose="02020603050405020304" pitchFamily="18" charset="0"/>
              </a:rPr>
              <a:t> </a:t>
            </a:r>
          </a:p>
        </p:txBody>
      </p:sp>
      <p:sp>
        <p:nvSpPr>
          <p:cNvPr id="39" name="Rectangle: Rounded Corners 38">
            <a:extLst>
              <a:ext uri="{FF2B5EF4-FFF2-40B4-BE49-F238E27FC236}">
                <a16:creationId xmlns:a16="http://schemas.microsoft.com/office/drawing/2014/main" id="{5FD402B8-C329-4CC2-B405-8285ADDBA21B}"/>
              </a:ext>
            </a:extLst>
          </p:cNvPr>
          <p:cNvSpPr/>
          <p:nvPr/>
        </p:nvSpPr>
        <p:spPr>
          <a:xfrm>
            <a:off x="6143503" y="4700261"/>
            <a:ext cx="2505985" cy="1470796"/>
          </a:xfrm>
          <a:prstGeom prst="roundRect">
            <a:avLst/>
          </a:prstGeom>
          <a:solidFill>
            <a:schemeClr val="bg1">
              <a:lumMod val="95000"/>
            </a:schemeClr>
          </a:solidFill>
          <a:ln>
            <a:solidFill>
              <a:schemeClr val="bg1">
                <a:lumMod val="85000"/>
              </a:schemeClr>
            </a:solidFill>
          </a:ln>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marR="0">
              <a:spcBef>
                <a:spcPts val="0"/>
              </a:spcBef>
              <a:spcAft>
                <a:spcPts val="0"/>
              </a:spcAft>
            </a:pPr>
            <a:r>
              <a:rPr lang="en-US" b="1" dirty="0">
                <a:solidFill>
                  <a:schemeClr val="accent1">
                    <a:lumMod val="50000"/>
                  </a:schemeClr>
                </a:solidFill>
                <a:cs typeface="Arial" panose="020B0604020202020204" pitchFamily="34" charset="0"/>
              </a:rPr>
              <a:t>Fairfax County Office to Prevent and End Homelessness</a:t>
            </a:r>
            <a:endParaRPr lang="en-US" b="1" dirty="0">
              <a:effectLst/>
              <a:ea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B6B8599-1EEB-40AA-BB0F-71B491215533}"/>
              </a:ext>
            </a:extLst>
          </p:cNvPr>
          <p:cNvSpPr txBox="1"/>
          <p:nvPr/>
        </p:nvSpPr>
        <p:spPr>
          <a:xfrm>
            <a:off x="5333999" y="2870397"/>
            <a:ext cx="1271451" cy="338554"/>
          </a:xfrm>
          <a:prstGeom prst="rect">
            <a:avLst/>
          </a:prstGeom>
          <a:noFill/>
        </p:spPr>
        <p:txBody>
          <a:bodyPr wrap="square" rtlCol="0">
            <a:spAutoFit/>
          </a:bodyPr>
          <a:lstStyle/>
          <a:p>
            <a:r>
              <a:rPr lang="en-US" sz="800" b="1" cap="all" spc="50" dirty="0">
                <a:solidFill>
                  <a:srgbClr val="66FFFF"/>
                </a:solidFill>
              </a:rPr>
              <a:t>Advisory </a:t>
            </a:r>
          </a:p>
          <a:p>
            <a:r>
              <a:rPr lang="en-US" sz="800" b="1" cap="all" spc="50" dirty="0">
                <a:solidFill>
                  <a:srgbClr val="66FFFF"/>
                </a:solidFill>
              </a:rPr>
              <a:t>body </a:t>
            </a:r>
          </a:p>
        </p:txBody>
      </p:sp>
      <p:sp>
        <p:nvSpPr>
          <p:cNvPr id="45" name="TextBox 44">
            <a:extLst>
              <a:ext uri="{FF2B5EF4-FFF2-40B4-BE49-F238E27FC236}">
                <a16:creationId xmlns:a16="http://schemas.microsoft.com/office/drawing/2014/main" id="{325783CE-6CCC-4909-B31D-6555B1B6AA8D}"/>
              </a:ext>
            </a:extLst>
          </p:cNvPr>
          <p:cNvSpPr txBox="1"/>
          <p:nvPr/>
        </p:nvSpPr>
        <p:spPr>
          <a:xfrm>
            <a:off x="5333999" y="4888835"/>
            <a:ext cx="1271451" cy="338554"/>
          </a:xfrm>
          <a:prstGeom prst="rect">
            <a:avLst/>
          </a:prstGeom>
          <a:noFill/>
        </p:spPr>
        <p:txBody>
          <a:bodyPr wrap="square" rtlCol="0">
            <a:spAutoFit/>
          </a:bodyPr>
          <a:lstStyle/>
          <a:p>
            <a:r>
              <a:rPr lang="en-US" sz="800" b="1" cap="all" spc="50" dirty="0">
                <a:solidFill>
                  <a:srgbClr val="66FFFF"/>
                </a:solidFill>
              </a:rPr>
              <a:t>Advisory </a:t>
            </a:r>
          </a:p>
          <a:p>
            <a:r>
              <a:rPr lang="en-US" sz="800" b="1" cap="all" spc="50" dirty="0">
                <a:solidFill>
                  <a:srgbClr val="66FFFF"/>
                </a:solidFill>
              </a:rPr>
              <a:t>body </a:t>
            </a:r>
          </a:p>
        </p:txBody>
      </p:sp>
    </p:spTree>
    <p:extLst>
      <p:ext uri="{BB962C8B-B14F-4D97-AF65-F5344CB8AC3E}">
        <p14:creationId xmlns:p14="http://schemas.microsoft.com/office/powerpoint/2010/main" val="6219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a:extLst>
              <a:ext uri="{FF2B5EF4-FFF2-40B4-BE49-F238E27FC236}">
                <a16:creationId xmlns:a16="http://schemas.microsoft.com/office/drawing/2014/main" id="{1EB3E5D5-641E-40F3-8480-16FFF905D835}"/>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18" name="Arrow: Pentagon 17">
            <a:extLst>
              <a:ext uri="{FF2B5EF4-FFF2-40B4-BE49-F238E27FC236}">
                <a16:creationId xmlns:a16="http://schemas.microsoft.com/office/drawing/2014/main" id="{A7DB45B4-2DB0-4134-8EEC-77D2E3309C84}"/>
              </a:ext>
            </a:extLst>
          </p:cNvPr>
          <p:cNvSpPr/>
          <p:nvPr/>
        </p:nvSpPr>
        <p:spPr>
          <a:xfrm>
            <a:off x="0" y="1359627"/>
            <a:ext cx="4380328" cy="798894"/>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a:r>
              <a:rPr lang="en-US" b="1" dirty="0"/>
              <a:t>CoC Committee</a:t>
            </a:r>
          </a:p>
          <a:p>
            <a:pPr marL="857250"/>
            <a:r>
              <a:rPr lang="en-US" sz="2000" b="1" dirty="0"/>
              <a:t>RESPONSIBILITIES</a:t>
            </a:r>
            <a:endParaRPr lang="en-US" sz="1600" dirty="0"/>
          </a:p>
        </p:txBody>
      </p:sp>
      <p:sp>
        <p:nvSpPr>
          <p:cNvPr id="34" name="Text Box 2">
            <a:extLst>
              <a:ext uri="{FF2B5EF4-FFF2-40B4-BE49-F238E27FC236}">
                <a16:creationId xmlns:a16="http://schemas.microsoft.com/office/drawing/2014/main" id="{6B86466B-A484-4FC4-86FA-FD1A5B52BB48}"/>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CoC Committee (CoC Governance)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bject 2">
            <a:extLst>
              <a:ext uri="{FF2B5EF4-FFF2-40B4-BE49-F238E27FC236}">
                <a16:creationId xmlns:a16="http://schemas.microsoft.com/office/drawing/2014/main" id="{FCFB09D0-437C-4C79-AA3A-F1714177A318}"/>
              </a:ext>
            </a:extLst>
          </p:cNvPr>
          <p:cNvSpPr txBox="1"/>
          <p:nvPr/>
        </p:nvSpPr>
        <p:spPr>
          <a:xfrm>
            <a:off x="1217203" y="2390740"/>
            <a:ext cx="6052009" cy="349455"/>
          </a:xfrm>
          <a:prstGeom prst="rect">
            <a:avLst/>
          </a:prstGeom>
        </p:spPr>
        <p:txBody>
          <a:bodyPr vert="horz" wrap="square" lIns="0" tIns="13335" rIns="0" bIns="0" rtlCol="0">
            <a:spAutoFit/>
          </a:bodyPr>
          <a:lstStyle/>
          <a:p>
            <a:pPr marL="12700" marR="5080">
              <a:lnSpc>
                <a:spcPct val="100000"/>
              </a:lnSpc>
              <a:spcBef>
                <a:spcPts val="105"/>
              </a:spcBef>
            </a:pPr>
            <a:r>
              <a:rPr lang="en-US" spc="-50" dirty="0">
                <a:solidFill>
                  <a:schemeClr val="bg1"/>
                </a:solidFill>
                <a:cs typeface="Calibri"/>
              </a:rPr>
              <a:t> Bring an </a:t>
            </a:r>
            <a:r>
              <a:rPr lang="en-US" b="1" cap="all" spc="100" dirty="0">
                <a:solidFill>
                  <a:srgbClr val="66FFFF"/>
                </a:solidFill>
                <a:cs typeface="Calibri"/>
              </a:rPr>
              <a:t>Equity Lens </a:t>
            </a:r>
            <a:r>
              <a:rPr lang="en-US" spc="-50" dirty="0">
                <a:solidFill>
                  <a:schemeClr val="bg1"/>
                </a:solidFill>
                <a:cs typeface="Calibri"/>
              </a:rPr>
              <a:t>in all work and recommendations</a:t>
            </a:r>
            <a:endParaRPr lang="en-US" sz="1700" spc="-50" dirty="0">
              <a:solidFill>
                <a:schemeClr val="bg1"/>
              </a:solidFill>
              <a:cs typeface="Calibri"/>
            </a:endParaRPr>
          </a:p>
          <a:p>
            <a:pPr marL="12700" marR="5080">
              <a:lnSpc>
                <a:spcPct val="100000"/>
              </a:lnSpc>
              <a:spcBef>
                <a:spcPts val="105"/>
              </a:spcBef>
            </a:pPr>
            <a:endParaRPr lang="en-US" sz="300" dirty="0">
              <a:solidFill>
                <a:schemeClr val="bg1"/>
              </a:solidFill>
            </a:endParaRPr>
          </a:p>
        </p:txBody>
      </p:sp>
      <p:sp>
        <p:nvSpPr>
          <p:cNvPr id="3" name="TextBox 2">
            <a:extLst>
              <a:ext uri="{FF2B5EF4-FFF2-40B4-BE49-F238E27FC236}">
                <a16:creationId xmlns:a16="http://schemas.microsoft.com/office/drawing/2014/main" id="{5B505E07-83DB-431C-85E6-044D28BA8F7C}"/>
              </a:ext>
            </a:extLst>
          </p:cNvPr>
          <p:cNvSpPr txBox="1"/>
          <p:nvPr/>
        </p:nvSpPr>
        <p:spPr>
          <a:xfrm>
            <a:off x="0" y="5105709"/>
            <a:ext cx="9007859" cy="369332"/>
          </a:xfrm>
          <a:prstGeom prst="rect">
            <a:avLst/>
          </a:prstGeom>
          <a:noFill/>
        </p:spPr>
        <p:txBody>
          <a:bodyPr wrap="square" rtlCol="0">
            <a:spAutoFit/>
          </a:bodyPr>
          <a:lstStyle/>
          <a:p>
            <a:r>
              <a:rPr lang="en-US" sz="1800" spc="-50" dirty="0">
                <a:solidFill>
                  <a:schemeClr val="bg1"/>
                </a:solidFill>
              </a:rPr>
              <a:t>Develop, monitor, and </a:t>
            </a:r>
            <a:r>
              <a:rPr lang="en-US" b="1" cap="all" spc="100" dirty="0">
                <a:solidFill>
                  <a:srgbClr val="66FFFF"/>
                </a:solidFill>
              </a:rPr>
              <a:t>update the Plan </a:t>
            </a:r>
            <a:r>
              <a:rPr lang="en-US" sz="1800" spc="-50" dirty="0">
                <a:solidFill>
                  <a:schemeClr val="bg1"/>
                </a:solidFill>
              </a:rPr>
              <a:t>to prevent and end homelessness</a:t>
            </a:r>
          </a:p>
        </p:txBody>
      </p:sp>
      <p:sp>
        <p:nvSpPr>
          <p:cNvPr id="14" name="TextBox 13">
            <a:extLst>
              <a:ext uri="{FF2B5EF4-FFF2-40B4-BE49-F238E27FC236}">
                <a16:creationId xmlns:a16="http://schemas.microsoft.com/office/drawing/2014/main" id="{094421E2-7FCF-41B5-AB6A-D62B3D469E11}"/>
              </a:ext>
            </a:extLst>
          </p:cNvPr>
          <p:cNvSpPr txBox="1"/>
          <p:nvPr/>
        </p:nvSpPr>
        <p:spPr>
          <a:xfrm>
            <a:off x="1077002" y="2756878"/>
            <a:ext cx="11741673" cy="369332"/>
          </a:xfrm>
          <a:prstGeom prst="rect">
            <a:avLst/>
          </a:prstGeom>
          <a:noFill/>
        </p:spPr>
        <p:txBody>
          <a:bodyPr wrap="square" rtlCol="0">
            <a:spAutoFit/>
          </a:bodyPr>
          <a:lstStyle/>
          <a:p>
            <a:pPr marL="12700" marR="5080">
              <a:lnSpc>
                <a:spcPct val="100000"/>
              </a:lnSpc>
              <a:spcBef>
                <a:spcPts val="105"/>
              </a:spcBef>
            </a:pPr>
            <a:r>
              <a:rPr lang="en-US" sz="1800" spc="-50" dirty="0">
                <a:solidFill>
                  <a:schemeClr val="bg1"/>
                </a:solidFill>
                <a:latin typeface="Calibri"/>
                <a:cs typeface="Calibri"/>
              </a:rPr>
              <a:t> Promote</a:t>
            </a:r>
            <a:r>
              <a:rPr lang="en-US" sz="1800" b="1" spc="-50" dirty="0">
                <a:solidFill>
                  <a:schemeClr val="bg1"/>
                </a:solidFill>
                <a:latin typeface="Calibri"/>
                <a:cs typeface="Calibri"/>
              </a:rPr>
              <a:t> </a:t>
            </a:r>
            <a:r>
              <a:rPr lang="en-US" b="1" cap="all" spc="100" dirty="0">
                <a:solidFill>
                  <a:srgbClr val="66FFFF"/>
                </a:solidFill>
                <a:latin typeface="Calibri"/>
                <a:cs typeface="Calibri"/>
              </a:rPr>
              <a:t>shared responsibility and decision-making </a:t>
            </a:r>
            <a:r>
              <a:rPr lang="en-US" sz="1800" spc="-50" dirty="0">
                <a:solidFill>
                  <a:schemeClr val="bg1"/>
                </a:solidFill>
                <a:latin typeface="Calibri"/>
                <a:cs typeface="Calibri"/>
              </a:rPr>
              <a:t>among all partners</a:t>
            </a:r>
          </a:p>
        </p:txBody>
      </p:sp>
      <p:sp>
        <p:nvSpPr>
          <p:cNvPr id="20" name="TextBox 19">
            <a:extLst>
              <a:ext uri="{FF2B5EF4-FFF2-40B4-BE49-F238E27FC236}">
                <a16:creationId xmlns:a16="http://schemas.microsoft.com/office/drawing/2014/main" id="{A3493E86-6100-4E67-9505-63C8B8ED8960}"/>
              </a:ext>
            </a:extLst>
          </p:cNvPr>
          <p:cNvSpPr txBox="1"/>
          <p:nvPr/>
        </p:nvSpPr>
        <p:spPr>
          <a:xfrm>
            <a:off x="1176997" y="4455059"/>
            <a:ext cx="11641678" cy="430887"/>
          </a:xfrm>
          <a:prstGeom prst="rect">
            <a:avLst/>
          </a:prstGeom>
          <a:noFill/>
        </p:spPr>
        <p:txBody>
          <a:bodyPr wrap="square" rtlCol="0">
            <a:spAutoFit/>
          </a:bodyPr>
          <a:lstStyle/>
          <a:p>
            <a:pPr marL="12700" marR="5080">
              <a:lnSpc>
                <a:spcPct val="100000"/>
              </a:lnSpc>
              <a:spcBef>
                <a:spcPts val="105"/>
              </a:spcBef>
            </a:pPr>
            <a:endParaRPr lang="en-US" sz="400" dirty="0">
              <a:solidFill>
                <a:schemeClr val="bg1"/>
              </a:solidFill>
              <a:latin typeface="Calibri"/>
              <a:cs typeface="Calibri"/>
            </a:endParaRPr>
          </a:p>
          <a:p>
            <a:pPr marL="12700" marR="5080">
              <a:lnSpc>
                <a:spcPct val="100000"/>
              </a:lnSpc>
            </a:pPr>
            <a:r>
              <a:rPr lang="en-US" sz="1800" spc="-100" dirty="0">
                <a:solidFill>
                  <a:schemeClr val="bg1"/>
                </a:solidFill>
                <a:latin typeface="Calibri"/>
                <a:cs typeface="Calibri"/>
              </a:rPr>
              <a:t> </a:t>
            </a:r>
            <a:r>
              <a:rPr lang="en-US" sz="1800" spc="-50" dirty="0">
                <a:solidFill>
                  <a:schemeClr val="bg1"/>
                </a:solidFill>
                <a:latin typeface="Calibri"/>
                <a:cs typeface="Calibri"/>
              </a:rPr>
              <a:t>Exercise</a:t>
            </a:r>
            <a:r>
              <a:rPr lang="en-US" sz="1800" b="1" dirty="0">
                <a:solidFill>
                  <a:schemeClr val="bg1"/>
                </a:solidFill>
                <a:latin typeface="Calibri"/>
                <a:cs typeface="Calibri"/>
              </a:rPr>
              <a:t> </a:t>
            </a:r>
            <a:r>
              <a:rPr lang="en-US" b="1" cap="all" spc="100" dirty="0">
                <a:solidFill>
                  <a:srgbClr val="66FFFF"/>
                </a:solidFill>
                <a:latin typeface="Calibri"/>
                <a:cs typeface="Calibri"/>
              </a:rPr>
              <a:t>executive stewardship over the pooled funding and resources </a:t>
            </a:r>
            <a:endParaRPr lang="en-US" sz="2000" dirty="0">
              <a:solidFill>
                <a:srgbClr val="66FFFF"/>
              </a:solidFill>
              <a:latin typeface="Calibri"/>
              <a:cs typeface="Calibri"/>
            </a:endParaRPr>
          </a:p>
        </p:txBody>
      </p:sp>
      <p:sp>
        <p:nvSpPr>
          <p:cNvPr id="21" name="TextBox 20">
            <a:extLst>
              <a:ext uri="{FF2B5EF4-FFF2-40B4-BE49-F238E27FC236}">
                <a16:creationId xmlns:a16="http://schemas.microsoft.com/office/drawing/2014/main" id="{F3DCFA1D-6E93-4502-B440-66EF8B43E8CB}"/>
              </a:ext>
            </a:extLst>
          </p:cNvPr>
          <p:cNvSpPr txBox="1"/>
          <p:nvPr/>
        </p:nvSpPr>
        <p:spPr>
          <a:xfrm>
            <a:off x="1924478" y="3638831"/>
            <a:ext cx="10871058" cy="430887"/>
          </a:xfrm>
          <a:prstGeom prst="rect">
            <a:avLst/>
          </a:prstGeom>
          <a:noFill/>
        </p:spPr>
        <p:txBody>
          <a:bodyPr wrap="square" rtlCol="0">
            <a:spAutoFit/>
          </a:bodyPr>
          <a:lstStyle/>
          <a:p>
            <a:pPr marL="12700" marR="5080">
              <a:lnSpc>
                <a:spcPct val="100000"/>
              </a:lnSpc>
              <a:spcBef>
                <a:spcPts val="105"/>
              </a:spcBef>
            </a:pPr>
            <a:endParaRPr lang="en-US" sz="400" dirty="0">
              <a:solidFill>
                <a:srgbClr val="92D050"/>
              </a:solidFill>
              <a:latin typeface="Calibri"/>
              <a:cs typeface="Calibri"/>
            </a:endParaRPr>
          </a:p>
          <a:p>
            <a:pPr marL="12700" marR="5080"/>
            <a:r>
              <a:rPr lang="en-US" b="1" cap="all" spc="100" dirty="0">
                <a:solidFill>
                  <a:srgbClr val="66FFFF"/>
                </a:solidFill>
                <a:latin typeface="Calibri"/>
                <a:cs typeface="Calibri"/>
              </a:rPr>
              <a:t>Mobilize political and community will </a:t>
            </a:r>
            <a:r>
              <a:rPr lang="en-US" sz="1800" spc="-50" dirty="0">
                <a:solidFill>
                  <a:schemeClr val="bg1"/>
                </a:solidFill>
                <a:latin typeface="Calibri"/>
                <a:cs typeface="Calibri"/>
              </a:rPr>
              <a:t>to increase the overall resources available to end</a:t>
            </a:r>
          </a:p>
        </p:txBody>
      </p:sp>
      <p:sp>
        <p:nvSpPr>
          <p:cNvPr id="22" name="TextBox 21">
            <a:extLst>
              <a:ext uri="{FF2B5EF4-FFF2-40B4-BE49-F238E27FC236}">
                <a16:creationId xmlns:a16="http://schemas.microsoft.com/office/drawing/2014/main" id="{95708154-A945-407D-BCF0-89B82CF3B494}"/>
              </a:ext>
            </a:extLst>
          </p:cNvPr>
          <p:cNvSpPr txBox="1"/>
          <p:nvPr/>
        </p:nvSpPr>
        <p:spPr>
          <a:xfrm>
            <a:off x="1924478" y="3168353"/>
            <a:ext cx="11741673" cy="369332"/>
          </a:xfrm>
          <a:prstGeom prst="rect">
            <a:avLst/>
          </a:prstGeom>
          <a:noFill/>
        </p:spPr>
        <p:txBody>
          <a:bodyPr wrap="square" rtlCol="0">
            <a:spAutoFit/>
          </a:bodyPr>
          <a:lstStyle/>
          <a:p>
            <a:pPr marL="12700" marR="5080">
              <a:lnSpc>
                <a:spcPct val="100000"/>
              </a:lnSpc>
              <a:spcBef>
                <a:spcPts val="105"/>
              </a:spcBef>
            </a:pPr>
            <a:r>
              <a:rPr lang="en-US" b="1" cap="all" spc="100" dirty="0">
                <a:solidFill>
                  <a:srgbClr val="66FFFF"/>
                </a:solidFill>
                <a:latin typeface="Calibri"/>
                <a:cs typeface="Calibri"/>
              </a:rPr>
              <a:t>Involve and engage all segments of the community </a:t>
            </a:r>
            <a:r>
              <a:rPr lang="en-US" sz="1800" spc="-50" dirty="0">
                <a:solidFill>
                  <a:schemeClr val="bg1"/>
                </a:solidFill>
                <a:latin typeface="Calibri"/>
                <a:cs typeface="Calibri"/>
              </a:rPr>
              <a:t>to assure their participation in</a:t>
            </a:r>
          </a:p>
        </p:txBody>
      </p:sp>
      <p:sp>
        <p:nvSpPr>
          <p:cNvPr id="23" name="TextBox 22">
            <a:extLst>
              <a:ext uri="{FF2B5EF4-FFF2-40B4-BE49-F238E27FC236}">
                <a16:creationId xmlns:a16="http://schemas.microsoft.com/office/drawing/2014/main" id="{5D116F02-B80A-48C7-82B7-E4B5C1333E35}"/>
              </a:ext>
            </a:extLst>
          </p:cNvPr>
          <p:cNvSpPr txBox="1"/>
          <p:nvPr/>
        </p:nvSpPr>
        <p:spPr>
          <a:xfrm>
            <a:off x="1963689" y="5320895"/>
            <a:ext cx="10295412" cy="369332"/>
          </a:xfrm>
          <a:prstGeom prst="rect">
            <a:avLst/>
          </a:prstGeom>
          <a:noFill/>
        </p:spPr>
        <p:txBody>
          <a:bodyPr wrap="square" rtlCol="0">
            <a:spAutoFit/>
          </a:bodyPr>
          <a:lstStyle/>
          <a:p>
            <a:pPr marL="12700" marR="5080">
              <a:lnSpc>
                <a:spcPct val="100000"/>
              </a:lnSpc>
              <a:spcBef>
                <a:spcPts val="105"/>
              </a:spcBef>
            </a:pPr>
            <a:r>
              <a:rPr lang="en-US" b="1" cap="all" spc="100" dirty="0">
                <a:solidFill>
                  <a:srgbClr val="66FFFF"/>
                </a:solidFill>
                <a:latin typeface="Calibri"/>
                <a:cs typeface="Calibri"/>
              </a:rPr>
              <a:t>Monitor progress </a:t>
            </a:r>
            <a:r>
              <a:rPr lang="en-US" sz="1800" spc="-50" dirty="0">
                <a:solidFill>
                  <a:schemeClr val="bg1"/>
                </a:solidFill>
                <a:latin typeface="Calibri"/>
                <a:cs typeface="Calibri"/>
              </a:rPr>
              <a:t>towards achievement of the goal of preventing and ending homelessness</a:t>
            </a:r>
          </a:p>
        </p:txBody>
      </p:sp>
      <p:sp>
        <p:nvSpPr>
          <p:cNvPr id="24" name="TextBox 23">
            <a:extLst>
              <a:ext uri="{FF2B5EF4-FFF2-40B4-BE49-F238E27FC236}">
                <a16:creationId xmlns:a16="http://schemas.microsoft.com/office/drawing/2014/main" id="{EF80E695-8D2E-4CA0-A5D2-A1199F4BDC61}"/>
              </a:ext>
            </a:extLst>
          </p:cNvPr>
          <p:cNvSpPr txBox="1"/>
          <p:nvPr/>
        </p:nvSpPr>
        <p:spPr>
          <a:xfrm>
            <a:off x="1942119" y="5928892"/>
            <a:ext cx="7343274" cy="369332"/>
          </a:xfrm>
          <a:prstGeom prst="rect">
            <a:avLst/>
          </a:prstGeom>
          <a:noFill/>
        </p:spPr>
        <p:txBody>
          <a:bodyPr wrap="square" rtlCol="0">
            <a:spAutoFit/>
          </a:bodyPr>
          <a:lstStyle/>
          <a:p>
            <a:pPr marL="12700" marR="5080">
              <a:lnSpc>
                <a:spcPct val="100000"/>
              </a:lnSpc>
              <a:spcBef>
                <a:spcPts val="105"/>
              </a:spcBef>
            </a:pPr>
            <a:r>
              <a:rPr lang="en-US" b="1" cap="all" spc="100" dirty="0">
                <a:solidFill>
                  <a:srgbClr val="66FFFF"/>
                </a:solidFill>
                <a:latin typeface="Calibri"/>
                <a:cs typeface="Calibri"/>
              </a:rPr>
              <a:t>Articulate progress </a:t>
            </a:r>
            <a:r>
              <a:rPr lang="en-US" spc="-50" dirty="0">
                <a:solidFill>
                  <a:schemeClr val="bg1"/>
                </a:solidFill>
                <a:latin typeface="Calibri"/>
                <a:cs typeface="Calibri"/>
              </a:rPr>
              <a:t>toward the goal throughout the community</a:t>
            </a:r>
          </a:p>
        </p:txBody>
      </p:sp>
      <p:sp>
        <p:nvSpPr>
          <p:cNvPr id="5" name="TextBox 4">
            <a:extLst>
              <a:ext uri="{FF2B5EF4-FFF2-40B4-BE49-F238E27FC236}">
                <a16:creationId xmlns:a16="http://schemas.microsoft.com/office/drawing/2014/main" id="{94D49AC2-2E5E-4375-A0D4-B9DDF075386A}"/>
              </a:ext>
            </a:extLst>
          </p:cNvPr>
          <p:cNvSpPr txBox="1"/>
          <p:nvPr/>
        </p:nvSpPr>
        <p:spPr>
          <a:xfrm>
            <a:off x="1924478" y="3366853"/>
            <a:ext cx="4498924" cy="369332"/>
          </a:xfrm>
          <a:prstGeom prst="rect">
            <a:avLst/>
          </a:prstGeom>
          <a:noFill/>
        </p:spPr>
        <p:txBody>
          <a:bodyPr wrap="none" rtlCol="0">
            <a:spAutoFit/>
          </a:bodyPr>
          <a:lstStyle/>
          <a:p>
            <a:r>
              <a:rPr lang="en-US" spc="-50" dirty="0">
                <a:solidFill>
                  <a:schemeClr val="bg1"/>
                </a:solidFill>
                <a:latin typeface="Calibri"/>
                <a:cs typeface="Calibri"/>
              </a:rPr>
              <a:t>the work </a:t>
            </a:r>
            <a:r>
              <a:rPr lang="en-US" sz="1800" spc="-50" dirty="0">
                <a:solidFill>
                  <a:schemeClr val="bg1"/>
                </a:solidFill>
                <a:latin typeface="Calibri"/>
                <a:cs typeface="Calibri"/>
              </a:rPr>
              <a:t>of preventing and ending homelessness</a:t>
            </a:r>
            <a:endParaRPr lang="en-US" spc="-50" dirty="0"/>
          </a:p>
        </p:txBody>
      </p:sp>
      <p:sp>
        <p:nvSpPr>
          <p:cNvPr id="25" name="TextBox 24">
            <a:extLst>
              <a:ext uri="{FF2B5EF4-FFF2-40B4-BE49-F238E27FC236}">
                <a16:creationId xmlns:a16="http://schemas.microsoft.com/office/drawing/2014/main" id="{414236D4-535B-4D41-8DF1-6B28C8BC71B4}"/>
              </a:ext>
            </a:extLst>
          </p:cNvPr>
          <p:cNvSpPr txBox="1"/>
          <p:nvPr/>
        </p:nvSpPr>
        <p:spPr>
          <a:xfrm>
            <a:off x="1924478" y="3846687"/>
            <a:ext cx="10871058" cy="430887"/>
          </a:xfrm>
          <a:prstGeom prst="rect">
            <a:avLst/>
          </a:prstGeom>
          <a:noFill/>
        </p:spPr>
        <p:txBody>
          <a:bodyPr wrap="square" rtlCol="0">
            <a:spAutoFit/>
          </a:bodyPr>
          <a:lstStyle/>
          <a:p>
            <a:pPr marL="12700" marR="5080">
              <a:lnSpc>
                <a:spcPct val="100000"/>
              </a:lnSpc>
              <a:spcBef>
                <a:spcPts val="105"/>
              </a:spcBef>
            </a:pPr>
            <a:endParaRPr lang="en-US" sz="400" spc="-100" dirty="0">
              <a:solidFill>
                <a:srgbClr val="00FFCC"/>
              </a:solidFill>
              <a:latin typeface="Calibri"/>
              <a:cs typeface="Calibri"/>
            </a:endParaRPr>
          </a:p>
          <a:p>
            <a:pPr marL="12700" marR="5080"/>
            <a:r>
              <a:rPr lang="en-US" sz="1800" spc="-50" dirty="0">
                <a:solidFill>
                  <a:schemeClr val="bg1"/>
                </a:solidFill>
                <a:latin typeface="Calibri"/>
                <a:cs typeface="Calibri"/>
              </a:rPr>
              <a:t>homelessness and catalyze such other actions as may be necessary to affect the community and systems change</a:t>
            </a:r>
          </a:p>
        </p:txBody>
      </p:sp>
      <p:sp>
        <p:nvSpPr>
          <p:cNvPr id="26" name="TextBox 25">
            <a:extLst>
              <a:ext uri="{FF2B5EF4-FFF2-40B4-BE49-F238E27FC236}">
                <a16:creationId xmlns:a16="http://schemas.microsoft.com/office/drawing/2014/main" id="{87A39CF3-BB20-46EA-9CB4-56E43FAE08C7}"/>
              </a:ext>
            </a:extLst>
          </p:cNvPr>
          <p:cNvSpPr txBox="1"/>
          <p:nvPr/>
        </p:nvSpPr>
        <p:spPr>
          <a:xfrm>
            <a:off x="1924478" y="4042946"/>
            <a:ext cx="4637460" cy="430887"/>
          </a:xfrm>
          <a:prstGeom prst="rect">
            <a:avLst/>
          </a:prstGeom>
          <a:noFill/>
        </p:spPr>
        <p:txBody>
          <a:bodyPr wrap="square" rtlCol="0">
            <a:spAutoFit/>
          </a:bodyPr>
          <a:lstStyle/>
          <a:p>
            <a:pPr marL="12700" marR="5080">
              <a:lnSpc>
                <a:spcPct val="100000"/>
              </a:lnSpc>
              <a:spcBef>
                <a:spcPts val="105"/>
              </a:spcBef>
            </a:pPr>
            <a:endParaRPr lang="en-US" sz="400" dirty="0">
              <a:solidFill>
                <a:srgbClr val="00FFCC"/>
              </a:solidFill>
              <a:latin typeface="Calibri"/>
              <a:cs typeface="Calibri"/>
            </a:endParaRPr>
          </a:p>
          <a:p>
            <a:pPr marL="12700" marR="5080"/>
            <a:r>
              <a:rPr lang="en-US" sz="1800" spc="-50" dirty="0">
                <a:solidFill>
                  <a:schemeClr val="bg1"/>
                </a:solidFill>
                <a:latin typeface="Calibri"/>
                <a:cs typeface="Calibri"/>
              </a:rPr>
              <a:t>necessary to end homelessness</a:t>
            </a:r>
          </a:p>
        </p:txBody>
      </p:sp>
      <p:sp>
        <p:nvSpPr>
          <p:cNvPr id="27" name="TextBox 26">
            <a:extLst>
              <a:ext uri="{FF2B5EF4-FFF2-40B4-BE49-F238E27FC236}">
                <a16:creationId xmlns:a16="http://schemas.microsoft.com/office/drawing/2014/main" id="{9CC4246C-CD6D-4DAB-B7AE-2ADD9851DCB9}"/>
              </a:ext>
            </a:extLst>
          </p:cNvPr>
          <p:cNvSpPr txBox="1"/>
          <p:nvPr/>
        </p:nvSpPr>
        <p:spPr>
          <a:xfrm>
            <a:off x="1924478" y="4662915"/>
            <a:ext cx="11641678" cy="430887"/>
          </a:xfrm>
          <a:prstGeom prst="rect">
            <a:avLst/>
          </a:prstGeom>
          <a:noFill/>
        </p:spPr>
        <p:txBody>
          <a:bodyPr wrap="square" rtlCol="0">
            <a:spAutoFit/>
          </a:bodyPr>
          <a:lstStyle/>
          <a:p>
            <a:pPr marL="12700" marR="5080">
              <a:lnSpc>
                <a:spcPct val="100000"/>
              </a:lnSpc>
              <a:spcBef>
                <a:spcPts val="105"/>
              </a:spcBef>
            </a:pPr>
            <a:endParaRPr lang="en-US" sz="400" spc="-100" dirty="0">
              <a:solidFill>
                <a:schemeClr val="bg1"/>
              </a:solidFill>
              <a:latin typeface="Calibri"/>
              <a:cs typeface="Calibri"/>
            </a:endParaRPr>
          </a:p>
          <a:p>
            <a:pPr marL="12700" marR="5080">
              <a:lnSpc>
                <a:spcPct val="100000"/>
              </a:lnSpc>
            </a:pPr>
            <a:r>
              <a:rPr lang="en-US" spc="-100" dirty="0">
                <a:solidFill>
                  <a:schemeClr val="bg1"/>
                </a:solidFill>
                <a:latin typeface="Calibri"/>
                <a:cs typeface="Calibri"/>
              </a:rPr>
              <a:t> </a:t>
            </a:r>
            <a:r>
              <a:rPr lang="en-US" spc="-50" dirty="0">
                <a:solidFill>
                  <a:schemeClr val="bg1"/>
                </a:solidFill>
                <a:latin typeface="Calibri"/>
                <a:cs typeface="Calibri"/>
              </a:rPr>
              <a:t>a</a:t>
            </a:r>
            <a:r>
              <a:rPr lang="en-US" sz="1800" spc="-50" dirty="0">
                <a:solidFill>
                  <a:schemeClr val="bg1"/>
                </a:solidFill>
                <a:latin typeface="Calibri"/>
                <a:cs typeface="Calibri"/>
              </a:rPr>
              <a:t>vailable for addressing homelessness in the Fairfax-Falls Church community</a:t>
            </a:r>
          </a:p>
        </p:txBody>
      </p:sp>
      <p:sp>
        <p:nvSpPr>
          <p:cNvPr id="28" name="TextBox 27">
            <a:extLst>
              <a:ext uri="{FF2B5EF4-FFF2-40B4-BE49-F238E27FC236}">
                <a16:creationId xmlns:a16="http://schemas.microsoft.com/office/drawing/2014/main" id="{A902E5AF-7EA8-446E-B531-C0E0F663AD5C}"/>
              </a:ext>
            </a:extLst>
          </p:cNvPr>
          <p:cNvSpPr txBox="1"/>
          <p:nvPr/>
        </p:nvSpPr>
        <p:spPr>
          <a:xfrm>
            <a:off x="1963689" y="5525038"/>
            <a:ext cx="10295412" cy="459100"/>
          </a:xfrm>
          <a:prstGeom prst="rect">
            <a:avLst/>
          </a:prstGeom>
          <a:noFill/>
        </p:spPr>
        <p:txBody>
          <a:bodyPr wrap="square" rtlCol="0">
            <a:spAutoFit/>
          </a:bodyPr>
          <a:lstStyle/>
          <a:p>
            <a:pPr marL="12700" marR="5080">
              <a:spcBef>
                <a:spcPts val="105"/>
              </a:spcBef>
            </a:pPr>
            <a:r>
              <a:rPr lang="en-US" b="1" cap="all" spc="100" dirty="0">
                <a:solidFill>
                  <a:srgbClr val="66FFFF"/>
                </a:solidFill>
              </a:rPr>
              <a:t>Review and monitor CoC Performance </a:t>
            </a:r>
            <a:r>
              <a:rPr lang="en-US" spc="-50" dirty="0">
                <a:solidFill>
                  <a:schemeClr val="bg1"/>
                </a:solidFill>
              </a:rPr>
              <a:t>of aggregate CoC and ESG programs through HMIS data </a:t>
            </a:r>
          </a:p>
          <a:p>
            <a:pPr marL="12700" marR="5080">
              <a:lnSpc>
                <a:spcPct val="100000"/>
              </a:lnSpc>
              <a:spcBef>
                <a:spcPts val="105"/>
              </a:spcBef>
            </a:pPr>
            <a:endParaRPr lang="en-US" sz="500" dirty="0">
              <a:solidFill>
                <a:schemeClr val="bg1"/>
              </a:solidFill>
            </a:endParaRPr>
          </a:p>
        </p:txBody>
      </p:sp>
    </p:spTree>
    <p:extLst>
      <p:ext uri="{BB962C8B-B14F-4D97-AF65-F5344CB8AC3E}">
        <p14:creationId xmlns:p14="http://schemas.microsoft.com/office/powerpoint/2010/main" val="246849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0" y="2802285"/>
            <a:ext cx="12215960" cy="4832091"/>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548640" y="1951263"/>
            <a:ext cx="9726736" cy="791937"/>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bg1"/>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p>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Agenda</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2743200"/>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 Box 2">
            <a:extLst>
              <a:ext uri="{FF2B5EF4-FFF2-40B4-BE49-F238E27FC236}">
                <a16:creationId xmlns:a16="http://schemas.microsoft.com/office/drawing/2014/main" id="{D1B165F2-0598-4941-9ADC-FE9A1D59082E}"/>
              </a:ext>
            </a:extLst>
          </p:cNvPr>
          <p:cNvSpPr txBox="1">
            <a:spLocks noChangeArrowheads="1"/>
          </p:cNvSpPr>
          <p:nvPr/>
        </p:nvSpPr>
        <p:spPr bwMode="auto">
          <a:xfrm>
            <a:off x="548640" y="2918523"/>
            <a:ext cx="11493305" cy="3939477"/>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spcBef>
                <a:spcPts val="300"/>
              </a:spcBef>
              <a:buAutoNum type="arabicParenR"/>
            </a:pPr>
            <a:r>
              <a:rPr lang="en-US"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Point-in-Time Count and System Performance Measure Dashboards</a:t>
            </a:r>
          </a:p>
          <a:p>
            <a:pPr marR="0">
              <a:spcBef>
                <a:spcPts val="300"/>
              </a:spcBef>
            </a:pPr>
            <a:endParaRPr lang="en-US" sz="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300"/>
              </a:spcBef>
            </a:pPr>
            <a:r>
              <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Homeless Services System Updates</a:t>
            </a:r>
          </a:p>
          <a:p>
            <a:pPr marL="628650" marR="0" indent="-165100">
              <a:spcBef>
                <a:spcPts val="300"/>
              </a:spcBef>
              <a:buFont typeface="Wingdings" panose="05000000000000000000" pitchFamily="2" charset="2"/>
              <a:buChar char="q"/>
            </a:pPr>
            <a:r>
              <a:rPr lang="en-US" sz="2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ea typeface="Calibri" panose="020F0502020204030204" pitchFamily="34" charset="0"/>
                <a:cs typeface="Calibri Light" panose="020F0302020204030204" pitchFamily="34" charset="0"/>
              </a:rPr>
              <a:t>Built for Zero</a:t>
            </a:r>
          </a:p>
          <a:p>
            <a:pPr marL="628650" indent="-165100">
              <a:spcBef>
                <a:spcPts val="300"/>
              </a:spcBef>
              <a:buFont typeface="Wingdings" panose="05000000000000000000" pitchFamily="2" charset="2"/>
              <a:buChar char="q"/>
            </a:pPr>
            <a:r>
              <a:rPr lang="en-US" sz="2000" dirty="0">
                <a:solidFill>
                  <a:schemeClr val="accent1">
                    <a:lumMod val="50000"/>
                  </a:schemeClr>
                </a:solidFill>
                <a:ea typeface="Calibri" panose="020F0502020204030204" pitchFamily="34" charset="0"/>
                <a:cs typeface="Calibri Light" panose="020F0302020204030204" pitchFamily="34" charset="0"/>
              </a:rPr>
              <a:t>  Emergency Housing Vouchers &amp; Federal Funding Overview</a:t>
            </a:r>
          </a:p>
          <a:p>
            <a:pPr marL="628650" marR="0" indent="-165100">
              <a:spcBef>
                <a:spcPts val="300"/>
              </a:spcBef>
              <a:buFont typeface="Wingdings" panose="05000000000000000000" pitchFamily="2" charset="2"/>
              <a:buChar char="q"/>
            </a:pPr>
            <a:r>
              <a:rPr lang="en-US" sz="2000" dirty="0">
                <a:solidFill>
                  <a:schemeClr val="accent1">
                    <a:lumMod val="50000"/>
                  </a:schemeClr>
                </a:solidFill>
                <a:ea typeface="Calibri" panose="020F0502020204030204" pitchFamily="34" charset="0"/>
                <a:cs typeface="Calibri Light" panose="020F0302020204030204" pitchFamily="34" charset="0"/>
              </a:rPr>
              <a:t>  Regional Racial Equity Initiative</a:t>
            </a:r>
          </a:p>
          <a:p>
            <a:pPr marL="628650" marR="0" indent="-165100">
              <a:spcBef>
                <a:spcPts val="300"/>
              </a:spcBef>
              <a:buFont typeface="Wingdings" panose="05000000000000000000" pitchFamily="2" charset="2"/>
              <a:buChar char="q"/>
            </a:pPr>
            <a:endParaRPr lang="en-US" sz="400" dirty="0">
              <a:solidFill>
                <a:schemeClr val="accent1">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342900" marR="0" indent="-342900">
              <a:spcBef>
                <a:spcPts val="300"/>
              </a:spcBef>
              <a:buAutoNum type="arabicParenR" startAt="3"/>
            </a:pPr>
            <a:r>
              <a:rPr lang="en-US"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CoC Committee </a:t>
            </a:r>
          </a:p>
          <a:p>
            <a:pPr marL="747713" marR="0" indent="-284163">
              <a:spcBef>
                <a:spcPts val="300"/>
              </a:spcBef>
              <a:buFont typeface="Wingdings" panose="05000000000000000000" pitchFamily="2" charset="2"/>
              <a:buChar char="q"/>
            </a:pPr>
            <a:r>
              <a:rPr lang="en-US" sz="2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1">
                    <a:lumMod val="50000"/>
                  </a:schemeClr>
                </a:solidFill>
                <a:ea typeface="Calibri" panose="020F0502020204030204" pitchFamily="34" charset="0"/>
                <a:cs typeface="Times New Roman" panose="02020603050405020304" pitchFamily="18" charset="0"/>
              </a:rPr>
              <a:t>Forming the new CoC Governance </a:t>
            </a:r>
          </a:p>
          <a:p>
            <a:pPr marR="0">
              <a:spcBef>
                <a:spcPts val="300"/>
              </a:spcBef>
            </a:pPr>
            <a:endParaRPr lang="en-US" sz="400" dirty="0">
              <a:solidFill>
                <a:schemeClr val="accent1">
                  <a:lumMod val="50000"/>
                </a:schemeClr>
              </a:solidFill>
              <a:latin typeface="+mj-lt"/>
              <a:ea typeface="Calibri" panose="020F0502020204030204" pitchFamily="34" charset="0"/>
              <a:cs typeface="Times New Roman" panose="02020603050405020304" pitchFamily="18" charset="0"/>
            </a:endParaRPr>
          </a:p>
          <a:p>
            <a:pPr marL="457200" marR="0" indent="-457200">
              <a:spcBef>
                <a:spcPts val="300"/>
              </a:spcBef>
              <a:buFont typeface="+mj-lt"/>
              <a:buAutoNum type="arabicParenR" startAt="4"/>
            </a:pPr>
            <a:r>
              <a:rPr lang="en-US" sz="2400" b="1" dirty="0">
                <a:solidFill>
                  <a:schemeClr val="accent1">
                    <a:lumMod val="50000"/>
                  </a:schemeClr>
                </a:solidFill>
                <a:ea typeface="Calibri" panose="020F0502020204030204" pitchFamily="34" charset="0"/>
                <a:cs typeface="Times New Roman" panose="02020603050405020304" pitchFamily="18" charset="0"/>
              </a:rPr>
              <a:t>Questions and Updates from Partners</a:t>
            </a:r>
          </a:p>
        </p:txBody>
      </p: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2743200"/>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7559241" y="809957"/>
            <a:ext cx="3994604" cy="1708155"/>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119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18582DFB-703F-493A-BF1C-EB2681E402C2}"/>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Arrow: Pentagon 16">
            <a:extLst>
              <a:ext uri="{FF2B5EF4-FFF2-40B4-BE49-F238E27FC236}">
                <a16:creationId xmlns:a16="http://schemas.microsoft.com/office/drawing/2014/main" id="{A2CAB052-7AF9-4067-88A1-28074DFD1A28}"/>
              </a:ext>
            </a:extLst>
          </p:cNvPr>
          <p:cNvSpPr/>
          <p:nvPr/>
        </p:nvSpPr>
        <p:spPr>
          <a:xfrm>
            <a:off x="0" y="1359627"/>
            <a:ext cx="4380328" cy="798894"/>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a:r>
              <a:rPr lang="en-US" b="1" dirty="0"/>
              <a:t>CoC Committee</a:t>
            </a:r>
          </a:p>
          <a:p>
            <a:pPr marL="857250"/>
            <a:r>
              <a:rPr lang="en-US" sz="2000" b="1" dirty="0"/>
              <a:t>INITIAL MEMBERSHIP</a:t>
            </a:r>
            <a:endParaRPr lang="en-US" sz="1600" dirty="0"/>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6B86466B-A484-4FC4-86FA-FD1A5B52BB48}"/>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CoC Committee (CoC Governance)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3" name="Table 16">
            <a:extLst>
              <a:ext uri="{FF2B5EF4-FFF2-40B4-BE49-F238E27FC236}">
                <a16:creationId xmlns:a16="http://schemas.microsoft.com/office/drawing/2014/main" id="{043958C1-5656-4960-BB5D-7B9CB7410EF0}"/>
              </a:ext>
            </a:extLst>
          </p:cNvPr>
          <p:cNvGraphicFramePr>
            <a:graphicFrameLocks noGrp="1"/>
          </p:cNvGraphicFramePr>
          <p:nvPr>
            <p:extLst>
              <p:ext uri="{D42A27DB-BD31-4B8C-83A1-F6EECF244321}">
                <p14:modId xmlns:p14="http://schemas.microsoft.com/office/powerpoint/2010/main" val="2851610841"/>
              </p:ext>
            </p:extLst>
          </p:nvPr>
        </p:nvGraphicFramePr>
        <p:xfrm>
          <a:off x="1050145" y="2423814"/>
          <a:ext cx="10067730" cy="3079059"/>
        </p:xfrm>
        <a:graphic>
          <a:graphicData uri="http://schemas.openxmlformats.org/drawingml/2006/table">
            <a:tbl>
              <a:tblPr firstRow="1" bandRow="1">
                <a:tableStyleId>{2D5ABB26-0587-4C30-8999-92F81FD0307C}</a:tableStyleId>
              </a:tblPr>
              <a:tblGrid>
                <a:gridCol w="556084">
                  <a:extLst>
                    <a:ext uri="{9D8B030D-6E8A-4147-A177-3AD203B41FA5}">
                      <a16:colId xmlns:a16="http://schemas.microsoft.com/office/drawing/2014/main" val="2249380411"/>
                    </a:ext>
                  </a:extLst>
                </a:gridCol>
                <a:gridCol w="3176833">
                  <a:extLst>
                    <a:ext uri="{9D8B030D-6E8A-4147-A177-3AD203B41FA5}">
                      <a16:colId xmlns:a16="http://schemas.microsoft.com/office/drawing/2014/main" val="2293021005"/>
                    </a:ext>
                  </a:extLst>
                </a:gridCol>
                <a:gridCol w="1866507">
                  <a:extLst>
                    <a:ext uri="{9D8B030D-6E8A-4147-A177-3AD203B41FA5}">
                      <a16:colId xmlns:a16="http://schemas.microsoft.com/office/drawing/2014/main" val="244844210"/>
                    </a:ext>
                  </a:extLst>
                </a:gridCol>
                <a:gridCol w="4468306">
                  <a:extLst>
                    <a:ext uri="{9D8B030D-6E8A-4147-A177-3AD203B41FA5}">
                      <a16:colId xmlns:a16="http://schemas.microsoft.com/office/drawing/2014/main" val="2388171104"/>
                    </a:ext>
                  </a:extLst>
                </a:gridCol>
              </a:tblGrid>
              <a:tr h="315868">
                <a:tc>
                  <a:txBody>
                    <a:bodyPr/>
                    <a:lstStyle/>
                    <a:p>
                      <a:r>
                        <a:rPr lang="en-US" sz="1500" b="1" dirty="0">
                          <a:solidFill>
                            <a:schemeClr val="bg1"/>
                          </a:solidFill>
                          <a:latin typeface="+mn-lt"/>
                        </a:rPr>
                        <a:t>Seat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62250561"/>
                  </a:ext>
                </a:extLst>
              </a:tr>
              <a:tr h="315868">
                <a:tc>
                  <a:txBody>
                    <a:bodyPr/>
                    <a:lstStyle/>
                    <a:p>
                      <a:r>
                        <a:rPr lang="en-US" sz="1500" b="1" spc="20" baseline="0" dirty="0">
                          <a:solidFill>
                            <a:schemeClr val="accent1">
                              <a:lumMod val="50000"/>
                            </a:schemeClr>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Cornerstones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a:solidFill>
                            <a:schemeClr val="accent1">
                              <a:lumMod val="50000"/>
                            </a:schemeClr>
                          </a:solidFill>
                          <a:effectLst/>
                          <a:latin typeface="Calibri" panose="020F0502020204030204" pitchFamily="34" charset="0"/>
                          <a:ea typeface="Calibri" panose="020F0502020204030204" pitchFamily="34" charset="0"/>
                        </a:rPr>
                        <a:t>Maura Williams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a:solidFill>
                            <a:schemeClr val="accent1">
                              <a:lumMod val="50000"/>
                            </a:schemeClr>
                          </a:solidFill>
                          <a:effectLst/>
                          <a:latin typeface="Calibri" panose="020F0502020204030204" pitchFamily="34" charset="0"/>
                          <a:ea typeface="Calibri" panose="020F0502020204030204" pitchFamily="34" charset="0"/>
                        </a:rPr>
                        <a:t>Division Director, Housing and Community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833156"/>
                  </a:ext>
                </a:extLst>
              </a:tr>
              <a:tr h="315868">
                <a:tc>
                  <a:txBody>
                    <a:bodyPr/>
                    <a:lstStyle/>
                    <a:p>
                      <a:r>
                        <a:rPr lang="en-US" sz="1500" b="1" spc="20" baseline="0" dirty="0">
                          <a:solidFill>
                            <a:schemeClr val="accent1">
                              <a:lumMod val="50000"/>
                            </a:schemeClr>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FACETS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Carole Huell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Senior Director of Programs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885728"/>
                  </a:ext>
                </a:extLst>
              </a:tr>
              <a:tr h="406115">
                <a:tc>
                  <a:txBody>
                    <a:bodyPr/>
                    <a:lstStyle/>
                    <a:p>
                      <a:r>
                        <a:rPr lang="en-US" sz="1500" b="1" spc="20" baseline="0" dirty="0">
                          <a:solidFill>
                            <a:schemeClr val="accent1">
                              <a:lumMod val="50000"/>
                            </a:schemeClr>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Family Services, Fairfax County</a:t>
                      </a:r>
                    </a:p>
                    <a:p>
                      <a:pPr marL="0" marR="0">
                        <a:spcBef>
                          <a:spcPts val="0"/>
                        </a:spcBef>
                        <a:spcAft>
                          <a:spcPts val="0"/>
                        </a:spcAft>
                      </a:pPr>
                      <a:r>
                        <a:rPr lang="en-US" sz="1200" b="1" dirty="0">
                          <a:solidFill>
                            <a:schemeClr val="accent1">
                              <a:lumMod val="50000"/>
                            </a:schemeClr>
                          </a:solidFill>
                          <a:effectLst/>
                          <a:latin typeface="Calibri" panose="020F0502020204030204" pitchFamily="34" charset="0"/>
                          <a:ea typeface="Calibri" panose="020F0502020204030204" pitchFamily="34" charset="0"/>
                        </a:rPr>
                        <a:t>Domestic and Sexual Violence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Vanessa Cullers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Housing and Economic Specialist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677174"/>
                  </a:ext>
                </a:extLst>
              </a:tr>
              <a:tr h="406115">
                <a:tc>
                  <a:txBody>
                    <a:bodyPr/>
                    <a:lstStyle/>
                    <a:p>
                      <a:r>
                        <a:rPr lang="en-US" sz="1500" b="1" spc="20" baseline="0" dirty="0">
                          <a:solidFill>
                            <a:schemeClr val="accent1">
                              <a:lumMod val="50000"/>
                            </a:schemeClr>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Family Services, Fairfax County</a:t>
                      </a:r>
                    </a:p>
                    <a:p>
                      <a:pPr marL="0" marR="0">
                        <a:spcBef>
                          <a:spcPts val="0"/>
                        </a:spcBef>
                        <a:spcAft>
                          <a:spcPts val="0"/>
                        </a:spcAft>
                      </a:pPr>
                      <a:r>
                        <a:rPr lang="en-US" sz="1200" b="1" dirty="0">
                          <a:solidFill>
                            <a:schemeClr val="accent1">
                              <a:lumMod val="50000"/>
                            </a:schemeClr>
                          </a:solidFill>
                          <a:effectLst/>
                          <a:latin typeface="Calibri" panose="020F0502020204030204" pitchFamily="34" charset="0"/>
                          <a:ea typeface="Calibri" panose="020F0502020204030204" pitchFamily="34" charset="0"/>
                        </a:rPr>
                        <a:t>Public Assistance and Employment Services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Lisa Jones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Human Services Worker III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109609"/>
                  </a:ext>
                </a:extLst>
              </a:tr>
              <a:tr h="315868">
                <a:tc>
                  <a:txBody>
                    <a:bodyPr/>
                    <a:lstStyle/>
                    <a:p>
                      <a:r>
                        <a:rPr lang="en-US" sz="1500" b="1" spc="20" baseline="0" dirty="0">
                          <a:solidFill>
                            <a:schemeClr val="accent1">
                              <a:lumMod val="50000"/>
                            </a:schemeClr>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a:solidFill>
                            <a:schemeClr val="accent1">
                              <a:lumMod val="50000"/>
                            </a:schemeClr>
                          </a:solidFill>
                          <a:effectLst/>
                          <a:latin typeface="Calibri" panose="020F0502020204030204" pitchFamily="34" charset="0"/>
                          <a:ea typeface="Calibri" panose="020F0502020204030204" pitchFamily="34" charset="0"/>
                        </a:rPr>
                        <a:t>Health Department, Fairfax County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Nathalie Washington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Homeless Healthcare Program Coordinator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171622"/>
                  </a:ext>
                </a:extLst>
              </a:tr>
              <a:tr h="315868">
                <a:tc>
                  <a:txBody>
                    <a:bodyPr/>
                    <a:lstStyle/>
                    <a:p>
                      <a:r>
                        <a:rPr lang="en-US" sz="1500" b="1" spc="20" baseline="0" dirty="0">
                          <a:solidFill>
                            <a:schemeClr val="accent1">
                              <a:lumMod val="50000"/>
                            </a:schemeClr>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Lamb Center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John MacPherson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Executive Director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806209"/>
                  </a:ext>
                </a:extLst>
              </a:tr>
              <a:tr h="315868">
                <a:tc>
                  <a:txBody>
                    <a:bodyPr/>
                    <a:lstStyle/>
                    <a:p>
                      <a:r>
                        <a:rPr lang="en-US" sz="1500" b="1" spc="20" baseline="0" dirty="0">
                          <a:solidFill>
                            <a:schemeClr val="accent1">
                              <a:lumMod val="50000"/>
                            </a:schemeClr>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New Hope Housing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Keiyauna Stanley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Senior Program Director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980749"/>
                  </a:ext>
                </a:extLst>
              </a:tr>
              <a:tr h="335859">
                <a:tc>
                  <a:txBody>
                    <a:bodyPr/>
                    <a:lstStyle/>
                    <a:p>
                      <a:r>
                        <a:rPr lang="en-US" sz="1500" b="1" spc="20" baseline="0" dirty="0">
                          <a:solidFill>
                            <a:schemeClr val="accent1">
                              <a:lumMod val="50000"/>
                            </a:schemeClr>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Shelter House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Laura Woody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b="1" dirty="0">
                          <a:solidFill>
                            <a:schemeClr val="accent1">
                              <a:lumMod val="50000"/>
                            </a:schemeClr>
                          </a:solidFill>
                          <a:effectLst/>
                          <a:latin typeface="Calibri" panose="020F0502020204030204" pitchFamily="34" charset="0"/>
                          <a:ea typeface="Calibri" panose="020F0502020204030204" pitchFamily="34" charset="0"/>
                        </a:rPr>
                        <a:t>Chief Program Officer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39993"/>
                  </a:ext>
                </a:extLst>
              </a:tr>
            </a:tbl>
          </a:graphicData>
        </a:graphic>
      </p:graphicFrame>
      <p:sp>
        <p:nvSpPr>
          <p:cNvPr id="14" name="Rectangle 13">
            <a:extLst>
              <a:ext uri="{FF2B5EF4-FFF2-40B4-BE49-F238E27FC236}">
                <a16:creationId xmlns:a16="http://schemas.microsoft.com/office/drawing/2014/main" id="{E6A9201A-1379-4486-AC91-63C6BC089592}"/>
              </a:ext>
            </a:extLst>
          </p:cNvPr>
          <p:cNvSpPr/>
          <p:nvPr/>
        </p:nvSpPr>
        <p:spPr>
          <a:xfrm>
            <a:off x="923924" y="5565865"/>
            <a:ext cx="10715031" cy="923330"/>
          </a:xfrm>
          <a:prstGeom prst="rect">
            <a:avLst/>
          </a:prstGeom>
        </p:spPr>
        <p:txBody>
          <a:bodyPr wrap="square">
            <a:spAutoFit/>
          </a:bodyPr>
          <a:lstStyle/>
          <a:p>
            <a:r>
              <a:rPr lang="en-US" b="1" spc="50" dirty="0">
                <a:solidFill>
                  <a:srgbClr val="66FFFF"/>
                </a:solidFill>
                <a:ea typeface="Arial" panose="020B0604020202020204" pitchFamily="34" charset="0"/>
              </a:rPr>
              <a:t>UPCOMING PROJECTS</a:t>
            </a:r>
          </a:p>
          <a:p>
            <a:pPr marL="285750" indent="-285750">
              <a:buFont typeface="Wingdings" panose="05000000000000000000" pitchFamily="2" charset="2"/>
              <a:buChar char="q"/>
            </a:pPr>
            <a:r>
              <a:rPr lang="en-US" dirty="0">
                <a:solidFill>
                  <a:schemeClr val="bg1"/>
                </a:solidFill>
                <a:ea typeface="Arial" panose="020B0604020202020204" pitchFamily="34" charset="0"/>
              </a:rPr>
              <a:t>Emergency Housing Vouchers (EHV) MOU</a:t>
            </a:r>
          </a:p>
          <a:p>
            <a:pPr marL="285750" indent="-285750">
              <a:buFont typeface="Wingdings" panose="05000000000000000000" pitchFamily="2" charset="2"/>
              <a:buChar char="q"/>
            </a:pPr>
            <a:r>
              <a:rPr lang="en-US" dirty="0">
                <a:solidFill>
                  <a:schemeClr val="bg1"/>
                </a:solidFill>
                <a:effectLst/>
                <a:ea typeface="Arial" panose="020B0604020202020204" pitchFamily="34" charset="0"/>
              </a:rPr>
              <a:t>Develop new by-laws</a:t>
            </a:r>
            <a:endParaRPr lang="en-US" dirty="0">
              <a:solidFill>
                <a:schemeClr val="bg1"/>
              </a:solidFill>
            </a:endParaRPr>
          </a:p>
        </p:txBody>
      </p:sp>
    </p:spTree>
    <p:extLst>
      <p:ext uri="{BB962C8B-B14F-4D97-AF65-F5344CB8AC3E}">
        <p14:creationId xmlns:p14="http://schemas.microsoft.com/office/powerpoint/2010/main" val="196477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27B5ECE2-1C2D-4AF1-96AC-EDBBB60DDD29}"/>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Arrow: Pentagon 16">
            <a:extLst>
              <a:ext uri="{FF2B5EF4-FFF2-40B4-BE49-F238E27FC236}">
                <a16:creationId xmlns:a16="http://schemas.microsoft.com/office/drawing/2014/main" id="{A2CAB052-7AF9-4067-88A1-28074DFD1A28}"/>
              </a:ext>
            </a:extLst>
          </p:cNvPr>
          <p:cNvSpPr/>
          <p:nvPr/>
        </p:nvSpPr>
        <p:spPr>
          <a:xfrm>
            <a:off x="0" y="1359627"/>
            <a:ext cx="4380328" cy="798894"/>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a:r>
              <a:rPr lang="en-US" b="1" dirty="0"/>
              <a:t>CoC Committee</a:t>
            </a:r>
          </a:p>
          <a:p>
            <a:pPr marL="857250"/>
            <a:r>
              <a:rPr lang="en-US" sz="2000" b="1" dirty="0"/>
              <a:t>MEMBERSHIP GOAL</a:t>
            </a:r>
            <a:endParaRPr lang="en-US" sz="1600" dirty="0"/>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6B86466B-A484-4FC4-86FA-FD1A5B52BB48}"/>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CoC Committee (CoC Governance)</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3" name="Table 16">
            <a:extLst>
              <a:ext uri="{FF2B5EF4-FFF2-40B4-BE49-F238E27FC236}">
                <a16:creationId xmlns:a16="http://schemas.microsoft.com/office/drawing/2014/main" id="{043958C1-5656-4960-BB5D-7B9CB7410EF0}"/>
              </a:ext>
            </a:extLst>
          </p:cNvPr>
          <p:cNvGraphicFramePr>
            <a:graphicFrameLocks noGrp="1"/>
          </p:cNvGraphicFramePr>
          <p:nvPr>
            <p:extLst>
              <p:ext uri="{D42A27DB-BD31-4B8C-83A1-F6EECF244321}">
                <p14:modId xmlns:p14="http://schemas.microsoft.com/office/powerpoint/2010/main" val="242377572"/>
              </p:ext>
            </p:extLst>
          </p:nvPr>
        </p:nvGraphicFramePr>
        <p:xfrm>
          <a:off x="923924" y="2340340"/>
          <a:ext cx="10715031" cy="3703320"/>
        </p:xfrm>
        <a:graphic>
          <a:graphicData uri="http://schemas.openxmlformats.org/drawingml/2006/table">
            <a:tbl>
              <a:tblPr firstRow="1" bandRow="1">
                <a:tableStyleId>{2D5ABB26-0587-4C30-8999-92F81FD0307C}</a:tableStyleId>
              </a:tblPr>
              <a:tblGrid>
                <a:gridCol w="556753">
                  <a:extLst>
                    <a:ext uri="{9D8B030D-6E8A-4147-A177-3AD203B41FA5}">
                      <a16:colId xmlns:a16="http://schemas.microsoft.com/office/drawing/2014/main" val="2249380411"/>
                    </a:ext>
                  </a:extLst>
                </a:gridCol>
                <a:gridCol w="4710574">
                  <a:extLst>
                    <a:ext uri="{9D8B030D-6E8A-4147-A177-3AD203B41FA5}">
                      <a16:colId xmlns:a16="http://schemas.microsoft.com/office/drawing/2014/main" val="2293021005"/>
                    </a:ext>
                  </a:extLst>
                </a:gridCol>
                <a:gridCol w="4076700">
                  <a:extLst>
                    <a:ext uri="{9D8B030D-6E8A-4147-A177-3AD203B41FA5}">
                      <a16:colId xmlns:a16="http://schemas.microsoft.com/office/drawing/2014/main" val="244844210"/>
                    </a:ext>
                  </a:extLst>
                </a:gridCol>
                <a:gridCol w="1371004">
                  <a:extLst>
                    <a:ext uri="{9D8B030D-6E8A-4147-A177-3AD203B41FA5}">
                      <a16:colId xmlns:a16="http://schemas.microsoft.com/office/drawing/2014/main" val="1018390995"/>
                    </a:ext>
                  </a:extLst>
                </a:gridCol>
              </a:tblGrid>
              <a:tr h="302619">
                <a:tc>
                  <a:txBody>
                    <a:bodyPr/>
                    <a:lstStyle/>
                    <a:p>
                      <a:r>
                        <a:rPr lang="en-US" sz="1500" b="1" dirty="0">
                          <a:solidFill>
                            <a:schemeClr val="bg1"/>
                          </a:solidFill>
                          <a:latin typeface="+mn-lt"/>
                        </a:rPr>
                        <a:t>Seat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Appointed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b="1" dirty="0">
                          <a:solidFill>
                            <a:schemeClr val="bg1"/>
                          </a:solidFill>
                          <a:latin typeface="+mn-lt"/>
                        </a:rPr>
                        <a:t>Confirmed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62250561"/>
                  </a:ext>
                </a:extLst>
              </a:tr>
              <a:tr h="302619">
                <a:tc>
                  <a:txBody>
                    <a:bodyPr/>
                    <a:lstStyle/>
                    <a:p>
                      <a:r>
                        <a:rPr lang="en-US" sz="1500" b="1" spc="20" baseline="0" dirty="0">
                          <a:solidFill>
                            <a:schemeClr val="accent1">
                              <a:lumMod val="50000"/>
                            </a:schemeClr>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Government – Community Services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Executive Director, Community Services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r>
                        <a:rPr lang="en-US" sz="1500" b="1" spc="20" baseline="0" dirty="0">
                          <a:solidFill>
                            <a:schemeClr val="accent1">
                              <a:lumMod val="50000"/>
                            </a:schemeClr>
                          </a:solidFill>
                          <a:latin typeface="+mn-lt"/>
                        </a:rPr>
                        <a:t>AHAC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833156"/>
                  </a:ext>
                </a:extLst>
              </a:tr>
              <a:tr h="302619">
                <a:tc>
                  <a:txBody>
                    <a:bodyPr/>
                    <a:lstStyle/>
                    <a:p>
                      <a:r>
                        <a:rPr lang="en-US" sz="1500" b="1" spc="20" baseline="0" dirty="0">
                          <a:solidFill>
                            <a:schemeClr val="accent1">
                              <a:lumMod val="50000"/>
                            </a:schemeClr>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1" spc="20" baseline="0" dirty="0">
                          <a:solidFill>
                            <a:schemeClr val="accent1">
                              <a:lumMod val="50000"/>
                            </a:schemeClr>
                          </a:solidFill>
                          <a:latin typeface="+mn-lt"/>
                        </a:rPr>
                        <a:t>Government – Department of Family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Director, Department of Family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885728"/>
                  </a:ext>
                </a:extLst>
              </a:tr>
              <a:tr h="304800">
                <a:tc>
                  <a:txBody>
                    <a:bodyPr/>
                    <a:lstStyle/>
                    <a:p>
                      <a:r>
                        <a:rPr lang="en-US" sz="1500" b="1" spc="20" baseline="0" dirty="0">
                          <a:solidFill>
                            <a:schemeClr val="accent1">
                              <a:lumMod val="50000"/>
                            </a:schemeClr>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1" spc="20" baseline="0" dirty="0">
                          <a:solidFill>
                            <a:schemeClr val="accent1">
                              <a:lumMod val="50000"/>
                            </a:schemeClr>
                          </a:solidFill>
                          <a:latin typeface="+mn-lt"/>
                        </a:rPr>
                        <a:t>Government – Department of Housing and Community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Director, Department of Housing and Community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677174"/>
                  </a:ext>
                </a:extLst>
              </a:tr>
              <a:tr h="302619">
                <a:tc>
                  <a:txBody>
                    <a:bodyPr/>
                    <a:lstStyle/>
                    <a:p>
                      <a:r>
                        <a:rPr lang="en-US" sz="1500" b="1" spc="20" baseline="0" dirty="0">
                          <a:solidFill>
                            <a:schemeClr val="accent1">
                              <a:lumMod val="50000"/>
                            </a:schemeClr>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1" spc="20" baseline="0" dirty="0">
                          <a:solidFill>
                            <a:schemeClr val="accent1">
                              <a:lumMod val="50000"/>
                            </a:schemeClr>
                          </a:solidFill>
                          <a:latin typeface="+mn-lt"/>
                        </a:rPr>
                        <a:t>Government – Health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Director, Health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109609"/>
                  </a:ext>
                </a:extLst>
              </a:tr>
              <a:tr h="302619">
                <a:tc>
                  <a:txBody>
                    <a:bodyPr/>
                    <a:lstStyle/>
                    <a:p>
                      <a:r>
                        <a:rPr lang="en-US" sz="1500" b="1" spc="20" baseline="0" dirty="0">
                          <a:solidFill>
                            <a:schemeClr val="accent1">
                              <a:lumMod val="50000"/>
                            </a:schemeClr>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Consumer(s)*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Nomination Sub-Committee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171622"/>
                  </a:ext>
                </a:extLst>
              </a:tr>
              <a:tr h="754982">
                <a:tc>
                  <a:txBody>
                    <a:bodyPr/>
                    <a:lstStyle/>
                    <a:p>
                      <a:r>
                        <a:rPr lang="en-US" sz="1500" b="1" spc="20" baseline="0" dirty="0">
                          <a:solidFill>
                            <a:schemeClr val="accent1">
                              <a:lumMod val="50000"/>
                            </a:schemeClr>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Public and private housing and service providers, including nonprofits, healthcare, faith community, schools, criminal justice system, training and employment, etc.* (several seats)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spc="20" baseline="0" dirty="0">
                          <a:solidFill>
                            <a:schemeClr val="accent1">
                              <a:lumMod val="50000"/>
                            </a:schemeClr>
                          </a:solidFill>
                          <a:latin typeface="+mn-lt"/>
                        </a:rPr>
                        <a:t>Nomination Sub-Committee</a:t>
                      </a:r>
                    </a:p>
                    <a:p>
                      <a:endParaRPr lang="en-US" sz="1500" b="1" spc="20" baseline="0" dirty="0">
                        <a:solidFill>
                          <a:schemeClr val="accent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806209"/>
                  </a:ext>
                </a:extLst>
              </a:tr>
              <a:tr h="522224">
                <a:tc>
                  <a:txBody>
                    <a:bodyPr/>
                    <a:lstStyle/>
                    <a:p>
                      <a:r>
                        <a:rPr lang="en-US" sz="1500" b="1" spc="20" baseline="0" dirty="0">
                          <a:solidFill>
                            <a:schemeClr val="accent1">
                              <a:lumMod val="50000"/>
                            </a:schemeClr>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Ex-officio – Deputy Director, Office to Prevent and End Homelessness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Based on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spc="20" baseline="0" dirty="0">
                          <a:solidFill>
                            <a:schemeClr val="accent1">
                              <a:lumMod val="50000"/>
                            </a:schemeClr>
                          </a:solidFill>
                          <a:latin typeface="+mn-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980749"/>
                  </a:ext>
                </a:extLst>
              </a:tr>
            </a:tbl>
          </a:graphicData>
        </a:graphic>
      </p:graphicFrame>
      <p:sp>
        <p:nvSpPr>
          <p:cNvPr id="20" name="Rectangle 19">
            <a:extLst>
              <a:ext uri="{FF2B5EF4-FFF2-40B4-BE49-F238E27FC236}">
                <a16:creationId xmlns:a16="http://schemas.microsoft.com/office/drawing/2014/main" id="{B1C33BE8-D378-4828-A608-096BCB699739}"/>
              </a:ext>
            </a:extLst>
          </p:cNvPr>
          <p:cNvSpPr/>
          <p:nvPr/>
        </p:nvSpPr>
        <p:spPr>
          <a:xfrm>
            <a:off x="913226" y="6144416"/>
            <a:ext cx="10715031" cy="553998"/>
          </a:xfrm>
          <a:prstGeom prst="rect">
            <a:avLst/>
          </a:prstGeom>
        </p:spPr>
        <p:txBody>
          <a:bodyPr wrap="square">
            <a:spAutoFit/>
          </a:bodyPr>
          <a:lstStyle/>
          <a:p>
            <a:r>
              <a:rPr lang="en-US" sz="1500" dirty="0">
                <a:solidFill>
                  <a:srgbClr val="66FFFF"/>
                </a:solidFill>
                <a:effectLst/>
                <a:ea typeface="Arial" panose="020B0604020202020204" pitchFamily="34" charset="0"/>
              </a:rPr>
              <a:t>*One member may represent the interests of more than one homeless subpopulation, and the</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membership</a:t>
            </a:r>
            <a:r>
              <a:rPr lang="en-US" sz="1500" spc="-20"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must</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represent</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all</a:t>
            </a:r>
            <a:r>
              <a:rPr lang="en-US" sz="1500" spc="-20" dirty="0">
                <a:solidFill>
                  <a:srgbClr val="66FFFF"/>
                </a:solidFill>
                <a:effectLst/>
                <a:ea typeface="Arial" panose="020B0604020202020204" pitchFamily="34" charset="0"/>
              </a:rPr>
              <a:t> </a:t>
            </a:r>
          </a:p>
          <a:p>
            <a:r>
              <a:rPr lang="en-US" sz="1500" spc="-20" dirty="0">
                <a:solidFill>
                  <a:srgbClr val="66FFFF"/>
                </a:solidFill>
                <a:ea typeface="Arial" panose="020B0604020202020204" pitchFamily="34" charset="0"/>
              </a:rPr>
              <a:t>  </a:t>
            </a:r>
            <a:r>
              <a:rPr lang="en-US" sz="1500" dirty="0">
                <a:solidFill>
                  <a:srgbClr val="66FFFF"/>
                </a:solidFill>
                <a:effectLst/>
                <a:ea typeface="Arial" panose="020B0604020202020204" pitchFamily="34" charset="0"/>
              </a:rPr>
              <a:t>subpopulations</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within</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the</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CoC</a:t>
            </a:r>
            <a:r>
              <a:rPr lang="en-US" sz="1500" spc="-20"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to</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the</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extent</a:t>
            </a:r>
            <a:r>
              <a:rPr lang="en-US" sz="1500" spc="-10"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that</a:t>
            </a:r>
            <a:r>
              <a:rPr lang="en-US" sz="1500" spc="-1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someone</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is</a:t>
            </a:r>
            <a:r>
              <a:rPr lang="en-US" sz="1500" spc="-10"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available</a:t>
            </a:r>
            <a:r>
              <a:rPr lang="en-US" sz="1500" spc="-26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and</a:t>
            </a:r>
            <a:r>
              <a:rPr lang="en-US" sz="1500" spc="-10"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willing</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to</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represent</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that</a:t>
            </a:r>
            <a:r>
              <a:rPr lang="en-US" sz="1500" spc="5" dirty="0">
                <a:solidFill>
                  <a:srgbClr val="66FFFF"/>
                </a:solidFill>
                <a:effectLst/>
                <a:ea typeface="Arial" panose="020B0604020202020204" pitchFamily="34" charset="0"/>
              </a:rPr>
              <a:t> </a:t>
            </a:r>
            <a:r>
              <a:rPr lang="en-US" sz="1500" dirty="0">
                <a:solidFill>
                  <a:srgbClr val="66FFFF"/>
                </a:solidFill>
                <a:effectLst/>
                <a:ea typeface="Arial" panose="020B0604020202020204" pitchFamily="34" charset="0"/>
              </a:rPr>
              <a:t>subpopulation</a:t>
            </a:r>
            <a:endParaRPr lang="en-US" sz="1500" dirty="0">
              <a:solidFill>
                <a:srgbClr val="66FFFF"/>
              </a:solidFill>
            </a:endParaRPr>
          </a:p>
        </p:txBody>
      </p:sp>
    </p:spTree>
    <p:extLst>
      <p:ext uri="{BB962C8B-B14F-4D97-AF65-F5344CB8AC3E}">
        <p14:creationId xmlns:p14="http://schemas.microsoft.com/office/powerpoint/2010/main" val="39500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1853FA30-09E6-4DAE-9A45-ABDCE955F6A3}"/>
              </a:ext>
            </a:extLst>
          </p:cNvPr>
          <p:cNvSpPr txBox="1">
            <a:spLocks noChangeArrowheads="1"/>
          </p:cNvSpPr>
          <p:nvPr/>
        </p:nvSpPr>
        <p:spPr bwMode="auto">
          <a:xfrm>
            <a:off x="0" y="2802285"/>
            <a:ext cx="12215960" cy="4832091"/>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548640" y="3066910"/>
            <a:ext cx="3510645" cy="724180"/>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lnSpc>
                <a:spcPct val="107000"/>
              </a:lnSpc>
              <a:spcBef>
                <a:spcPts val="0"/>
              </a:spcBef>
              <a:buFont typeface="Wingdings" panose="05000000000000000000" pitchFamily="2" charset="2"/>
              <a:buChar char="q"/>
            </a:pPr>
            <a:r>
              <a:rPr lang="en-US" sz="2000" b="1" spc="50" dirty="0">
                <a:solidFill>
                  <a:schemeClr val="accent1">
                    <a:lumMod val="50000"/>
                  </a:schemeClr>
                </a:solidFill>
                <a:effectLst/>
                <a:ea typeface="Calibri" panose="020F0502020204030204" pitchFamily="34" charset="0"/>
                <a:cs typeface="Times New Roman" panose="02020603050405020304" pitchFamily="18" charset="0"/>
              </a:rPr>
              <a:t>Questions? </a:t>
            </a:r>
          </a:p>
          <a:p>
            <a:pPr marL="342900" marR="0" indent="-342900">
              <a:lnSpc>
                <a:spcPct val="107000"/>
              </a:lnSpc>
              <a:spcBef>
                <a:spcPts val="0"/>
              </a:spcBef>
              <a:buFont typeface="Wingdings" panose="05000000000000000000" pitchFamily="2" charset="2"/>
              <a:buChar char="q"/>
            </a:pPr>
            <a:r>
              <a:rPr lang="en-US" sz="2000" b="1" spc="50" dirty="0">
                <a:solidFill>
                  <a:schemeClr val="accent1">
                    <a:lumMod val="50000"/>
                  </a:schemeClr>
                </a:solidFill>
                <a:effectLst/>
                <a:ea typeface="Calibri" panose="020F0502020204030204" pitchFamily="34" charset="0"/>
                <a:cs typeface="Times New Roman" panose="02020603050405020304" pitchFamily="18" charset="0"/>
              </a:rPr>
              <a:t>Updates fro</a:t>
            </a:r>
            <a:r>
              <a:rPr lang="en-US" sz="2000" b="1" spc="50" dirty="0">
                <a:solidFill>
                  <a:schemeClr val="accent1">
                    <a:lumMod val="50000"/>
                  </a:schemeClr>
                </a:solidFill>
                <a:ea typeface="Calibri" panose="020F0502020204030204" pitchFamily="34" charset="0"/>
                <a:cs typeface="Times New Roman" panose="02020603050405020304" pitchFamily="18" charset="0"/>
              </a:rPr>
              <a:t>m Partners</a:t>
            </a:r>
            <a:endParaRPr lang="en-US" sz="2000" b="1" spc="5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548640" y="1951263"/>
            <a:ext cx="9726736" cy="791937"/>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endParaRPr lang="en-US" sz="3000" spc="16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2600" b="1" spc="2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Partnership to Prevent and End Homelessness</a:t>
            </a:r>
            <a:endParaRPr lang="en-US" sz="2600" spc="2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F3F8B6C9-B9D2-4E22-9C00-CFABE93F419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7559241" y="809957"/>
            <a:ext cx="3994604" cy="1708155"/>
          </a:xfrm>
          <a:prstGeom prst="rect">
            <a:avLst/>
          </a:prstGeom>
          <a:ln>
            <a:noFill/>
          </a:ln>
          <a:effectLst/>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2743200"/>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614706E-31DB-4FC0-9964-E5C41F9C034B}"/>
              </a:ext>
            </a:extLst>
          </p:cNvPr>
          <p:cNvCxnSpPr/>
          <p:nvPr/>
        </p:nvCxnSpPr>
        <p:spPr>
          <a:xfrm>
            <a:off x="0" y="2743200"/>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2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1853FA30-09E6-4DAE-9A45-ABDCE955F6A3}"/>
              </a:ext>
            </a:extLst>
          </p:cNvPr>
          <p:cNvSpPr txBox="1">
            <a:spLocks noChangeArrowheads="1"/>
          </p:cNvSpPr>
          <p:nvPr/>
        </p:nvSpPr>
        <p:spPr bwMode="auto">
          <a:xfrm>
            <a:off x="0" y="2802285"/>
            <a:ext cx="12215960" cy="4832091"/>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8131747" y="2895713"/>
            <a:ext cx="3510645" cy="7241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r>
              <a:rPr lang="en-US" sz="1600" b="1" cap="all" spc="50" dirty="0">
                <a:solidFill>
                  <a:schemeClr val="accent1">
                    <a:lumMod val="50000"/>
                  </a:schemeClr>
                </a:solidFill>
                <a:effectLst/>
                <a:ea typeface="Calibri" panose="020F0502020204030204" pitchFamily="34" charset="0"/>
                <a:cs typeface="Times New Roman" panose="02020603050405020304" pitchFamily="18" charset="0"/>
              </a:rPr>
              <a:t>Thoughts, questions, or ideas </a:t>
            </a:r>
          </a:p>
          <a:p>
            <a:pPr marL="0" marR="0">
              <a:lnSpc>
                <a:spcPct val="107000"/>
              </a:lnSpc>
              <a:spcBef>
                <a:spcPts val="0"/>
              </a:spcBef>
              <a:spcAft>
                <a:spcPts val="600"/>
              </a:spcAft>
            </a:pPr>
            <a:r>
              <a:rPr lang="en-US" sz="1600" b="1" cap="all" spc="50" dirty="0">
                <a:solidFill>
                  <a:schemeClr val="accent1">
                    <a:lumMod val="50000"/>
                  </a:schemeClr>
                </a:solidFill>
                <a:effectLst/>
                <a:ea typeface="Calibri" panose="020F0502020204030204" pitchFamily="34" charset="0"/>
                <a:cs typeface="Times New Roman" panose="02020603050405020304" pitchFamily="18" charset="0"/>
              </a:rPr>
              <a:t>about CoC meetings?</a:t>
            </a: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548640" y="1951263"/>
            <a:ext cx="9726736" cy="791937"/>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endParaRPr lang="en-US" sz="3000" spc="16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2600" b="1" spc="20"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Partnership to Prevent and End Homelessness</a:t>
            </a:r>
            <a:endParaRPr lang="en-US" sz="2600" spc="2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9267A3EF-5C6A-4F27-BAF3-F1136077C2CB}"/>
              </a:ext>
            </a:extLst>
          </p:cNvPr>
          <p:cNvSpPr/>
          <p:nvPr/>
        </p:nvSpPr>
        <p:spPr>
          <a:xfrm>
            <a:off x="8131748" y="3600822"/>
            <a:ext cx="3422097" cy="30061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3F8B6C9-B9D2-4E22-9C00-CFABE93F419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7559241" y="809957"/>
            <a:ext cx="3994604" cy="1708155"/>
          </a:xfrm>
          <a:prstGeom prst="rect">
            <a:avLst/>
          </a:prstGeom>
          <a:ln>
            <a:noFill/>
          </a:ln>
          <a:effectLst/>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2743200"/>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D5122BC-DF85-48FB-8E9D-E9CD46FB9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379" y="5218330"/>
            <a:ext cx="3271943" cy="1388640"/>
          </a:xfrm>
          <a:prstGeom prst="rect">
            <a:avLst/>
          </a:prstGeom>
        </p:spPr>
      </p:pic>
      <p:cxnSp>
        <p:nvCxnSpPr>
          <p:cNvPr id="5" name="Straight Connector 4">
            <a:extLst>
              <a:ext uri="{FF2B5EF4-FFF2-40B4-BE49-F238E27FC236}">
                <a16:creationId xmlns:a16="http://schemas.microsoft.com/office/drawing/2014/main" id="{0614706E-31DB-4FC0-9964-E5C41F9C034B}"/>
              </a:ext>
            </a:extLst>
          </p:cNvPr>
          <p:cNvCxnSpPr/>
          <p:nvPr/>
        </p:nvCxnSpPr>
        <p:spPr>
          <a:xfrm>
            <a:off x="0" y="2743200"/>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Box 2">
            <a:extLst>
              <a:ext uri="{FF2B5EF4-FFF2-40B4-BE49-F238E27FC236}">
                <a16:creationId xmlns:a16="http://schemas.microsoft.com/office/drawing/2014/main" id="{D02DE474-9686-4134-BC3F-B165D89AAD48}"/>
              </a:ext>
            </a:extLst>
          </p:cNvPr>
          <p:cNvSpPr txBox="1">
            <a:spLocks noChangeArrowheads="1"/>
          </p:cNvSpPr>
          <p:nvPr/>
        </p:nvSpPr>
        <p:spPr bwMode="auto">
          <a:xfrm>
            <a:off x="8204837" y="3563219"/>
            <a:ext cx="3422097" cy="1810060"/>
          </a:xfrm>
          <a:prstGeom prst="rect">
            <a:avLst/>
          </a:prstGeom>
          <a:noFill/>
          <a:ln w="25400">
            <a:noFill/>
            <a:miter lim="800000"/>
            <a:headEnd/>
            <a:tailEnd/>
          </a:ln>
        </p:spPr>
        <p:txBody>
          <a:bodyPr rot="0" vert="horz" wrap="square" lIns="91440" tIns="45720" rIns="91440" bIns="45720" anchor="t" anchorCtr="0">
            <a:noAutofit/>
          </a:bodyPr>
          <a:lstStyle/>
          <a:p>
            <a:pPr marL="0" marR="0" algn="r">
              <a:lnSpc>
                <a:spcPct val="107000"/>
              </a:lnSpc>
            </a:pPr>
            <a:endParaRPr lang="en-US" sz="500" b="1" cap="all" spc="50" dirty="0">
              <a:solidFill>
                <a:srgbClr val="2F5496"/>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pPr>
            <a:r>
              <a:rPr lang="en-US" sz="1400" b="1" cap="all" spc="5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Jamie Ergas, LMSW</a:t>
            </a:r>
          </a:p>
          <a:p>
            <a:pPr marL="0" marR="0">
              <a:lnSpc>
                <a:spcPct val="107000"/>
              </a:lnSpc>
              <a:spcBef>
                <a:spcPts val="0"/>
              </a:spcBef>
            </a:pPr>
            <a:r>
              <a:rPr lang="en-US" sz="1400" spc="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Continuum of Care Manager</a:t>
            </a:r>
          </a:p>
          <a:p>
            <a:pPr marL="0" marR="0">
              <a:lnSpc>
                <a:spcPct val="107000"/>
              </a:lnSpc>
              <a:spcBef>
                <a:spcPts val="0"/>
              </a:spcBef>
            </a:pPr>
            <a:r>
              <a:rPr lang="en-US" sz="1250" spc="-5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Office to Prevent and End Homelessness</a:t>
            </a:r>
          </a:p>
          <a:p>
            <a:pPr marL="0" marR="0">
              <a:lnSpc>
                <a:spcPct val="107000"/>
              </a:lnSpc>
              <a:spcBef>
                <a:spcPts val="0"/>
              </a:spcBef>
            </a:pPr>
            <a:r>
              <a:rPr lang="en-US" sz="1250" spc="-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Department of Housing &amp; Community Development</a:t>
            </a:r>
          </a:p>
          <a:p>
            <a:pPr>
              <a:lnSpc>
                <a:spcPct val="107000"/>
              </a:lnSpc>
            </a:pPr>
            <a:r>
              <a:rPr lang="en-US" sz="1400" spc="5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Direct: 703-324-3240 </a:t>
            </a:r>
          </a:p>
          <a:p>
            <a:pPr>
              <a:lnSpc>
                <a:spcPct val="107000"/>
              </a:lnSpc>
            </a:pPr>
            <a:r>
              <a:rPr lang="en-US" sz="1400" spc="5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Cell: 703-223-2003</a:t>
            </a:r>
          </a:p>
          <a:p>
            <a:pPr>
              <a:lnSpc>
                <a:spcPct val="107000"/>
              </a:lnSpc>
            </a:pPr>
            <a:r>
              <a:rPr lang="en-US" sz="1400" spc="50" dirty="0">
                <a:solidFill>
                  <a:srgbClr val="2F5496"/>
                </a:solidFill>
                <a:latin typeface="Calibri" panose="020F0502020204030204" pitchFamily="34" charset="0"/>
                <a:cs typeface="Times New Roman" panose="02020603050405020304" pitchFamily="18" charset="0"/>
                <a:hlinkClick r:id="rId5"/>
              </a:rPr>
              <a:t>jamie.ergas@fairfaxcounty.gov</a:t>
            </a:r>
            <a:r>
              <a:rPr lang="en-US" sz="1400" spc="50" dirty="0">
                <a:solidFill>
                  <a:srgbClr val="2F5496"/>
                </a:solidFill>
                <a:latin typeface="Calibri" panose="020F0502020204030204" pitchFamily="34" charset="0"/>
                <a:cs typeface="Times New Roman" panose="02020603050405020304" pitchFamily="18" charset="0"/>
              </a:rPr>
              <a:t> </a:t>
            </a:r>
            <a:r>
              <a:rPr lang="en-US" sz="1400" dirty="0"/>
              <a:t> </a:t>
            </a:r>
            <a:r>
              <a:rPr lang="en-US" sz="14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endParaRPr lang="en-US" sz="14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pPr>
            <a:endParaRPr lang="en-US" sz="14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3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a:extLst>
              <a:ext uri="{FF2B5EF4-FFF2-40B4-BE49-F238E27FC236}">
                <a16:creationId xmlns:a16="http://schemas.microsoft.com/office/drawing/2014/main" id="{D65C9583-010F-4CA4-AD11-7CC679F60FF2}"/>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BEFBEC8-6C95-4576-957F-4ECF295ACBC1}"/>
              </a:ext>
            </a:extLst>
          </p:cNvPr>
          <p:cNvPicPr>
            <a:picLocks noChangeAspect="1"/>
          </p:cNvPicPr>
          <p:nvPr/>
        </p:nvPicPr>
        <p:blipFill>
          <a:blip r:embed="rId3"/>
          <a:stretch>
            <a:fillRect/>
          </a:stretch>
        </p:blipFill>
        <p:spPr>
          <a:xfrm>
            <a:off x="1016245" y="1069764"/>
            <a:ext cx="10183470" cy="5773075"/>
          </a:xfrm>
          <a:prstGeom prst="rect">
            <a:avLst/>
          </a:prstGeom>
          <a:effectLst>
            <a:innerShdw blurRad="114300">
              <a:prstClr val="black"/>
            </a:innerShdw>
          </a:effectLst>
        </p:spPr>
      </p:pic>
      <p:sp>
        <p:nvSpPr>
          <p:cNvPr id="2" name="Rectangle 1">
            <a:extLst>
              <a:ext uri="{FF2B5EF4-FFF2-40B4-BE49-F238E27FC236}">
                <a16:creationId xmlns:a16="http://schemas.microsoft.com/office/drawing/2014/main" id="{8094E49A-27C8-4662-829F-9002D5F03F85}"/>
              </a:ext>
            </a:extLst>
          </p:cNvPr>
          <p:cNvSpPr/>
          <p:nvPr/>
        </p:nvSpPr>
        <p:spPr>
          <a:xfrm>
            <a:off x="8965563" y="127089"/>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F7C77954-8E3B-48FC-BB00-8053DAEEBCDD}"/>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064544" y="193070"/>
            <a:ext cx="2036189" cy="736038"/>
          </a:xfrm>
          <a:prstGeom prst="rect">
            <a:avLst/>
          </a:prstGeom>
          <a:ln>
            <a:noFill/>
          </a:ln>
          <a:extLst>
            <a:ext uri="{53640926-AAD7-44D8-BBD7-CCE9431645EC}">
              <a14:shadowObscured xmlns:a14="http://schemas.microsoft.com/office/drawing/2010/main"/>
            </a:ext>
          </a:extLst>
        </p:spPr>
      </p:pic>
      <p:sp>
        <p:nvSpPr>
          <p:cNvPr id="29" name="Text Box 2">
            <a:extLst>
              <a:ext uri="{FF2B5EF4-FFF2-40B4-BE49-F238E27FC236}">
                <a16:creationId xmlns:a16="http://schemas.microsoft.com/office/drawing/2014/main" id="{0069B295-49F2-4BE9-8222-88BADBA7C856}"/>
              </a:ext>
            </a:extLst>
          </p:cNvPr>
          <p:cNvSpPr txBox="1">
            <a:spLocks noChangeArrowheads="1"/>
          </p:cNvSpPr>
          <p:nvPr/>
        </p:nvSpPr>
        <p:spPr bwMode="auto">
          <a:xfrm>
            <a:off x="954651" y="163743"/>
            <a:ext cx="7961421" cy="621022"/>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bg1"/>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p>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Point-in-Time Count</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05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69CC8A47-1096-40F3-A1FB-469F1F5177BA}"/>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C6D106F-C11F-455B-B6F3-B30FE1389D84}"/>
              </a:ext>
            </a:extLst>
          </p:cNvPr>
          <p:cNvPicPr>
            <a:picLocks noChangeAspect="1"/>
          </p:cNvPicPr>
          <p:nvPr/>
        </p:nvPicPr>
        <p:blipFill>
          <a:blip r:embed="rId3"/>
          <a:stretch>
            <a:fillRect/>
          </a:stretch>
        </p:blipFill>
        <p:spPr>
          <a:xfrm>
            <a:off x="981696" y="1069764"/>
            <a:ext cx="10204627" cy="5786053"/>
          </a:xfrm>
          <a:prstGeom prst="rect">
            <a:avLst/>
          </a:prstGeom>
          <a:effectLst>
            <a:innerShdw blurRad="114300">
              <a:prstClr val="black"/>
            </a:innerShdw>
          </a:effectLst>
        </p:spPr>
      </p:pic>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D2A1962C-1D0E-4E63-BCE9-968653A01902}"/>
              </a:ext>
            </a:extLst>
          </p:cNvPr>
          <p:cNvSpPr txBox="1">
            <a:spLocks noChangeArrowheads="1"/>
          </p:cNvSpPr>
          <p:nvPr/>
        </p:nvSpPr>
        <p:spPr bwMode="auto">
          <a:xfrm>
            <a:off x="954651" y="163743"/>
            <a:ext cx="7961421" cy="621022"/>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bg1"/>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p>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Point-in-Time Count</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5D65ACCA-C815-4A34-AB7A-90A63FD75CDC}"/>
              </a:ext>
            </a:extLst>
          </p:cNvPr>
          <p:cNvSpPr/>
          <p:nvPr/>
        </p:nvSpPr>
        <p:spPr>
          <a:xfrm>
            <a:off x="8965563" y="127089"/>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4D484FD1-E6D0-490A-9C87-273082283F4F}"/>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064544" y="193070"/>
            <a:ext cx="2036189" cy="736038"/>
          </a:xfrm>
          <a:prstGeom prst="rect">
            <a:avLst/>
          </a:prstGeom>
          <a:ln>
            <a:noFill/>
          </a:ln>
          <a:extLst>
            <a:ext uri="{53640926-AAD7-44D8-BBD7-CCE9431645EC}">
              <a14:shadowObscured xmlns:a14="http://schemas.microsoft.com/office/drawing/2010/main"/>
            </a:ext>
          </a:extLst>
        </p:spPr>
      </p:pic>
      <p:sp>
        <p:nvSpPr>
          <p:cNvPr id="34" name="Arrow: Right 33">
            <a:extLst>
              <a:ext uri="{FF2B5EF4-FFF2-40B4-BE49-F238E27FC236}">
                <a16:creationId xmlns:a16="http://schemas.microsoft.com/office/drawing/2014/main" id="{906CECF5-0F8F-4A2B-B291-B18DA44AD91A}"/>
              </a:ext>
            </a:extLst>
          </p:cNvPr>
          <p:cNvSpPr/>
          <p:nvPr/>
        </p:nvSpPr>
        <p:spPr>
          <a:xfrm>
            <a:off x="3794773" y="1906468"/>
            <a:ext cx="7391550" cy="271155"/>
          </a:xfrm>
          <a:prstGeom prst="rightArrow">
            <a:avLst/>
          </a:prstGeom>
          <a:gradFill>
            <a:gsLst>
              <a:gs pos="0">
                <a:schemeClr val="accent1">
                  <a:alpha val="5000"/>
                </a:schemeClr>
              </a:gs>
              <a:gs pos="57000">
                <a:schemeClr val="accent1">
                  <a:lumMod val="75000"/>
                </a:schemeClr>
              </a:gs>
              <a:gs pos="78000">
                <a:schemeClr val="tx2">
                  <a:lumMod val="75000"/>
                </a:schemeClr>
              </a:gs>
              <a:gs pos="100000">
                <a:srgbClr val="172A4B"/>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B52EAA98-3822-40B4-B786-825CBC47BF57}"/>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EEF4B2F-4E7A-468E-8D90-C8C7C3523A0C}"/>
              </a:ext>
            </a:extLst>
          </p:cNvPr>
          <p:cNvPicPr>
            <a:picLocks noChangeAspect="1"/>
          </p:cNvPicPr>
          <p:nvPr/>
        </p:nvPicPr>
        <p:blipFill>
          <a:blip r:embed="rId3"/>
          <a:stretch>
            <a:fillRect/>
          </a:stretch>
        </p:blipFill>
        <p:spPr>
          <a:xfrm>
            <a:off x="990737" y="1069764"/>
            <a:ext cx="10234486" cy="5788236"/>
          </a:xfrm>
          <a:prstGeom prst="rect">
            <a:avLst/>
          </a:prstGeom>
          <a:effectLst>
            <a:innerShdw blurRad="114300">
              <a:prstClr val="black"/>
            </a:innerShdw>
          </a:effectLst>
        </p:spPr>
      </p:pic>
      <p:sp>
        <p:nvSpPr>
          <p:cNvPr id="14" name="Text Box 2">
            <a:extLst>
              <a:ext uri="{FF2B5EF4-FFF2-40B4-BE49-F238E27FC236}">
                <a16:creationId xmlns:a16="http://schemas.microsoft.com/office/drawing/2014/main" id="{7D75E739-80E4-4D4E-9E6E-3E4710067B73}"/>
              </a:ext>
            </a:extLst>
          </p:cNvPr>
          <p:cNvSpPr txBox="1">
            <a:spLocks noChangeArrowheads="1"/>
          </p:cNvSpPr>
          <p:nvPr/>
        </p:nvSpPr>
        <p:spPr bwMode="auto">
          <a:xfrm>
            <a:off x="954651" y="163743"/>
            <a:ext cx="7961421" cy="621022"/>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bg1"/>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p>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Point-in-Time Count</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AED9C8B-D3F6-44A1-B1B3-F31B3F28E8F9}"/>
              </a:ext>
            </a:extLst>
          </p:cNvPr>
          <p:cNvSpPr/>
          <p:nvPr/>
        </p:nvSpPr>
        <p:spPr>
          <a:xfrm>
            <a:off x="8965563" y="127089"/>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0FD8B82-6F59-48F3-AD0B-F96CE17172E7}"/>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064544" y="193070"/>
            <a:ext cx="2036189" cy="736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385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a:extLst>
              <a:ext uri="{FF2B5EF4-FFF2-40B4-BE49-F238E27FC236}">
                <a16:creationId xmlns:a16="http://schemas.microsoft.com/office/drawing/2014/main" id="{561DA17F-84D4-4259-AE61-F8A2AD91E5B4}"/>
              </a:ext>
            </a:extLst>
          </p:cNvPr>
          <p:cNvSpPr txBox="1">
            <a:spLocks noChangeArrowheads="1"/>
          </p:cNvSpPr>
          <p:nvPr/>
        </p:nvSpPr>
        <p:spPr bwMode="auto">
          <a:xfrm>
            <a:off x="0" y="929108"/>
            <a:ext cx="12215960" cy="5928892"/>
          </a:xfrm>
          <a:prstGeom prst="rect">
            <a:avLst/>
          </a:prstGeom>
          <a:solidFill>
            <a:srgbClr val="172A4B"/>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36BD665-C421-44A4-9FF0-9168B9C29CBC}"/>
              </a:ext>
            </a:extLst>
          </p:cNvPr>
          <p:cNvSpPr txBox="1"/>
          <p:nvPr/>
        </p:nvSpPr>
        <p:spPr>
          <a:xfrm>
            <a:off x="6460957" y="3303903"/>
            <a:ext cx="553453" cy="276727"/>
          </a:xfrm>
          <a:prstGeom prst="rect">
            <a:avLst/>
          </a:prstGeom>
          <a:noFill/>
        </p:spPr>
        <p:txBody>
          <a:bodyPr wrap="square" rtlCol="0">
            <a:spAutoFit/>
          </a:bodyPr>
          <a:lstStyle/>
          <a:p>
            <a:r>
              <a:rPr lang="en-US" sz="1200" dirty="0"/>
              <a:t>1,106</a:t>
            </a:r>
          </a:p>
        </p:txBody>
      </p:sp>
      <p:sp>
        <p:nvSpPr>
          <p:cNvPr id="10" name="TextBox 9">
            <a:extLst>
              <a:ext uri="{FF2B5EF4-FFF2-40B4-BE49-F238E27FC236}">
                <a16:creationId xmlns:a16="http://schemas.microsoft.com/office/drawing/2014/main" id="{7B708D1E-B865-44CE-862E-8B2C983F1311}"/>
              </a:ext>
            </a:extLst>
          </p:cNvPr>
          <p:cNvSpPr txBox="1"/>
          <p:nvPr/>
        </p:nvSpPr>
        <p:spPr>
          <a:xfrm>
            <a:off x="6557210" y="3755190"/>
            <a:ext cx="553453" cy="276727"/>
          </a:xfrm>
          <a:prstGeom prst="rect">
            <a:avLst/>
          </a:prstGeom>
          <a:noFill/>
        </p:spPr>
        <p:txBody>
          <a:bodyPr wrap="square" rtlCol="0">
            <a:spAutoFit/>
          </a:bodyPr>
          <a:lstStyle/>
          <a:p>
            <a:r>
              <a:rPr lang="en-US" sz="1200" dirty="0"/>
              <a:t>255</a:t>
            </a:r>
          </a:p>
        </p:txBody>
      </p:sp>
      <p:pic>
        <p:nvPicPr>
          <p:cNvPr id="6" name="Picture 5">
            <a:extLst>
              <a:ext uri="{FF2B5EF4-FFF2-40B4-BE49-F238E27FC236}">
                <a16:creationId xmlns:a16="http://schemas.microsoft.com/office/drawing/2014/main" id="{DD99B6BF-B420-4489-BC09-4BCB6D9346E3}"/>
              </a:ext>
            </a:extLst>
          </p:cNvPr>
          <p:cNvPicPr>
            <a:picLocks noChangeAspect="1"/>
          </p:cNvPicPr>
          <p:nvPr/>
        </p:nvPicPr>
        <p:blipFill rotWithShape="1">
          <a:blip r:embed="rId3"/>
          <a:srcRect t="6288" r="1283"/>
          <a:stretch/>
        </p:blipFill>
        <p:spPr>
          <a:xfrm>
            <a:off x="556226" y="1066731"/>
            <a:ext cx="11079538" cy="5603763"/>
          </a:xfrm>
          <a:prstGeom prst="rect">
            <a:avLst/>
          </a:prstGeom>
        </p:spPr>
      </p:pic>
      <p:sp>
        <p:nvSpPr>
          <p:cNvPr id="14" name="Rectangle 13">
            <a:extLst>
              <a:ext uri="{FF2B5EF4-FFF2-40B4-BE49-F238E27FC236}">
                <a16:creationId xmlns:a16="http://schemas.microsoft.com/office/drawing/2014/main" id="{FE0AD7EB-33CC-4F67-89A3-842B07ECBF22}"/>
              </a:ext>
            </a:extLst>
          </p:cNvPr>
          <p:cNvSpPr/>
          <p:nvPr/>
        </p:nvSpPr>
        <p:spPr>
          <a:xfrm>
            <a:off x="8965563" y="127089"/>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6EA1663-FD21-429D-BA9F-5962F980947D}"/>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064544" y="193070"/>
            <a:ext cx="2036189" cy="736038"/>
          </a:xfrm>
          <a:prstGeom prst="rect">
            <a:avLst/>
          </a:prstGeom>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id="{C7A3FAED-7663-4424-9532-92A59637841A}"/>
              </a:ext>
            </a:extLst>
          </p:cNvPr>
          <p:cNvSpPr txBox="1">
            <a:spLocks noChangeArrowheads="1"/>
          </p:cNvSpPr>
          <p:nvPr/>
        </p:nvSpPr>
        <p:spPr bwMode="auto">
          <a:xfrm>
            <a:off x="954651" y="163743"/>
            <a:ext cx="7961421" cy="621022"/>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chemeClr val="bg1"/>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p>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System Performance Measures</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2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8621A3A9-FBE7-44D5-BDE1-39327023CF0B}"/>
              </a:ext>
            </a:extLst>
          </p:cNvPr>
          <p:cNvSpPr txBox="1">
            <a:spLocks noChangeArrowheads="1"/>
          </p:cNvSpPr>
          <p:nvPr/>
        </p:nvSpPr>
        <p:spPr bwMode="auto">
          <a:xfrm>
            <a:off x="8851758" y="61886"/>
            <a:ext cx="3340232" cy="6796114"/>
          </a:xfrm>
          <a:prstGeom prst="rect">
            <a:avLst/>
          </a:prstGeom>
          <a:solidFill>
            <a:srgbClr val="ECECEC"/>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882CE9-540D-497C-8733-6082F9EFD2E6}"/>
              </a:ext>
            </a:extLst>
          </p:cNvPr>
          <p:cNvPicPr>
            <a:picLocks noChangeAspect="1"/>
          </p:cNvPicPr>
          <p:nvPr/>
        </p:nvPicPr>
        <p:blipFill rotWithShape="1">
          <a:blip r:embed="rId4"/>
          <a:srcRect t="1" b="684"/>
          <a:stretch/>
        </p:blipFill>
        <p:spPr>
          <a:xfrm>
            <a:off x="393563" y="1129333"/>
            <a:ext cx="8062285" cy="5392142"/>
          </a:xfrm>
          <a:prstGeom prst="rect">
            <a:avLst/>
          </a:prstGeom>
        </p:spPr>
      </p:pic>
      <p:sp>
        <p:nvSpPr>
          <p:cNvPr id="8" name="Oval 7">
            <a:extLst>
              <a:ext uri="{FF2B5EF4-FFF2-40B4-BE49-F238E27FC236}">
                <a16:creationId xmlns:a16="http://schemas.microsoft.com/office/drawing/2014/main" id="{BE4F1860-A6D4-448D-B3F1-53BFD62F6201}"/>
              </a:ext>
            </a:extLst>
          </p:cNvPr>
          <p:cNvSpPr/>
          <p:nvPr/>
        </p:nvSpPr>
        <p:spPr>
          <a:xfrm>
            <a:off x="2029886" y="2427294"/>
            <a:ext cx="2415941" cy="2127183"/>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hlinkClick r:id="rId5"/>
            <a:extLst>
              <a:ext uri="{FF2B5EF4-FFF2-40B4-BE49-F238E27FC236}">
                <a16:creationId xmlns:a16="http://schemas.microsoft.com/office/drawing/2014/main" id="{07CE61F2-6B1C-4A72-BC1C-AF4FB51A126D}"/>
              </a:ext>
            </a:extLst>
          </p:cNvPr>
          <p:cNvSpPr/>
          <p:nvPr/>
        </p:nvSpPr>
        <p:spPr>
          <a:xfrm rot="5400000">
            <a:off x="2931253" y="3020451"/>
            <a:ext cx="962526" cy="940869"/>
          </a:xfrm>
          <a:prstGeom prst="triangle">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DB4C561-959D-4F27-AD03-5D0B184FFACB}"/>
              </a:ext>
            </a:extLst>
          </p:cNvPr>
          <p:cNvSpPr txBox="1"/>
          <p:nvPr/>
        </p:nvSpPr>
        <p:spPr>
          <a:xfrm>
            <a:off x="7197650" y="6182921"/>
            <a:ext cx="1258198" cy="338554"/>
          </a:xfrm>
          <a:prstGeom prst="rect">
            <a:avLst/>
          </a:prstGeom>
          <a:noFill/>
        </p:spPr>
        <p:txBody>
          <a:bodyPr wrap="square">
            <a:spAutoFit/>
          </a:bodyPr>
          <a:lstStyle/>
          <a:p>
            <a:r>
              <a:rPr lang="en-US" sz="1600" b="1" i="0" spc="-50" dirty="0">
                <a:solidFill>
                  <a:schemeClr val="bg1"/>
                </a:solidFill>
                <a:effectLst/>
                <a:latin typeface="Asap Condensed"/>
                <a:hlinkClick r:id="rId6">
                  <a:extLst>
                    <a:ext uri="{A12FA001-AC4F-418D-AE19-62706E023703}">
                      <ahyp:hlinkClr xmlns:ahyp="http://schemas.microsoft.com/office/drawing/2018/hyperlinkcolor" val="tx"/>
                    </a:ext>
                  </a:extLst>
                </a:hlinkClick>
              </a:rPr>
              <a:t>Video by Eido</a:t>
            </a:r>
            <a:endParaRPr lang="en-US" sz="1600" spc="-50" dirty="0">
              <a:solidFill>
                <a:schemeClr val="bg1"/>
              </a:solidFill>
            </a:endParaRPr>
          </a:p>
        </p:txBody>
      </p:sp>
      <p:sp>
        <p:nvSpPr>
          <p:cNvPr id="26" name="Text Box 2">
            <a:extLst>
              <a:ext uri="{FF2B5EF4-FFF2-40B4-BE49-F238E27FC236}">
                <a16:creationId xmlns:a16="http://schemas.microsoft.com/office/drawing/2014/main" id="{1174343F-B311-4676-8947-4C21A6D6B373}"/>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E03BDBB-B615-4CD2-883D-890641A36910}"/>
              </a:ext>
            </a:extLst>
          </p:cNvPr>
          <p:cNvSpPr txBox="1"/>
          <p:nvPr/>
        </p:nvSpPr>
        <p:spPr>
          <a:xfrm>
            <a:off x="9445608" y="1505056"/>
            <a:ext cx="2094366" cy="2031325"/>
          </a:xfrm>
          <a:prstGeom prst="rect">
            <a:avLst/>
          </a:prstGeom>
          <a:noFill/>
        </p:spPr>
        <p:txBody>
          <a:bodyPr wrap="square" rtlCol="0">
            <a:spAutoFit/>
          </a:bodyPr>
          <a:lstStyle/>
          <a:p>
            <a:pPr algn="ctr"/>
            <a:r>
              <a:rPr lang="en-US" dirty="0">
                <a:solidFill>
                  <a:schemeClr val="accent1">
                    <a:lumMod val="50000"/>
                  </a:schemeClr>
                </a:solidFill>
              </a:rPr>
              <a:t>“Homelessness is a big and complex problem – </a:t>
            </a:r>
          </a:p>
          <a:p>
            <a:pPr algn="ctr"/>
            <a:r>
              <a:rPr lang="en-US" dirty="0">
                <a:solidFill>
                  <a:schemeClr val="accent1">
                    <a:lumMod val="50000"/>
                  </a:schemeClr>
                </a:solidFill>
              </a:rPr>
              <a:t>but it is not one </a:t>
            </a:r>
          </a:p>
          <a:p>
            <a:pPr algn="ctr"/>
            <a:r>
              <a:rPr lang="en-US" dirty="0">
                <a:solidFill>
                  <a:schemeClr val="accent1">
                    <a:lumMod val="50000"/>
                  </a:schemeClr>
                </a:solidFill>
              </a:rPr>
              <a:t>too big </a:t>
            </a:r>
          </a:p>
          <a:p>
            <a:pPr algn="ctr"/>
            <a:r>
              <a:rPr lang="en-US" dirty="0">
                <a:solidFill>
                  <a:schemeClr val="accent1">
                    <a:lumMod val="50000"/>
                  </a:schemeClr>
                </a:solidFill>
              </a:rPr>
              <a:t>or complex </a:t>
            </a:r>
          </a:p>
          <a:p>
            <a:pPr marL="115888" algn="ctr"/>
            <a:r>
              <a:rPr lang="en-US" dirty="0">
                <a:solidFill>
                  <a:schemeClr val="accent1">
                    <a:lumMod val="50000"/>
                  </a:schemeClr>
                </a:solidFill>
              </a:rPr>
              <a:t>to be solved.”</a:t>
            </a:r>
          </a:p>
        </p:txBody>
      </p:sp>
    </p:spTree>
    <p:extLst>
      <p:ext uri="{BB962C8B-B14F-4D97-AF65-F5344CB8AC3E}">
        <p14:creationId xmlns:p14="http://schemas.microsoft.com/office/powerpoint/2010/main" val="213474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712E1B5-A7A3-4416-9E08-1067DDDFECC2}"/>
              </a:ext>
            </a:extLst>
          </p:cNvPr>
          <p:cNvPicPr>
            <a:picLocks noChangeAspect="1"/>
          </p:cNvPicPr>
          <p:nvPr/>
        </p:nvPicPr>
        <p:blipFill rotWithShape="1">
          <a:blip r:embed="rId3"/>
          <a:srcRect l="85880"/>
          <a:stretch/>
        </p:blipFill>
        <p:spPr>
          <a:xfrm>
            <a:off x="0" y="428357"/>
            <a:ext cx="8851748" cy="6429643"/>
          </a:xfrm>
          <a:prstGeom prst="rect">
            <a:avLst/>
          </a:prstGeom>
          <a:effectLst>
            <a:innerShdw blurRad="114300">
              <a:prstClr val="black"/>
            </a:innerShdw>
          </a:effectLst>
        </p:spPr>
      </p:pic>
      <p:sp>
        <p:nvSpPr>
          <p:cNvPr id="23" name="Text Box 2">
            <a:extLst>
              <a:ext uri="{FF2B5EF4-FFF2-40B4-BE49-F238E27FC236}">
                <a16:creationId xmlns:a16="http://schemas.microsoft.com/office/drawing/2014/main" id="{8621A3A9-FBE7-44D5-BDE1-39327023CF0B}"/>
              </a:ext>
            </a:extLst>
          </p:cNvPr>
          <p:cNvSpPr txBox="1">
            <a:spLocks noChangeArrowheads="1"/>
          </p:cNvSpPr>
          <p:nvPr/>
        </p:nvSpPr>
        <p:spPr bwMode="auto">
          <a:xfrm>
            <a:off x="8851758" y="0"/>
            <a:ext cx="3340232" cy="6858000"/>
          </a:xfrm>
          <a:prstGeom prst="rect">
            <a:avLst/>
          </a:prstGeom>
          <a:solidFill>
            <a:srgbClr val="ECECEC"/>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4"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1D9389C0-5DC6-4D4D-899C-F82CD99FA6BA}"/>
              </a:ext>
            </a:extLst>
          </p:cNvPr>
          <p:cNvSpPr txBox="1"/>
          <p:nvPr/>
        </p:nvSpPr>
        <p:spPr>
          <a:xfrm>
            <a:off x="9084050" y="1504017"/>
            <a:ext cx="2886170" cy="3985706"/>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accent1">
                    <a:lumMod val="50000"/>
                  </a:schemeClr>
                </a:solidFill>
              </a:rPr>
              <a:t>Fairfax signed on in October 2018</a:t>
            </a:r>
          </a:p>
          <a:p>
            <a:endParaRPr lang="en-US" sz="300" dirty="0">
              <a:solidFill>
                <a:schemeClr val="accent1">
                  <a:lumMod val="50000"/>
                </a:schemeClr>
              </a:solidFill>
            </a:endParaRPr>
          </a:p>
          <a:p>
            <a:pPr marL="285750" indent="-285750">
              <a:buFont typeface="Wingdings" panose="05000000000000000000" pitchFamily="2" charset="2"/>
              <a:buChar char="q"/>
            </a:pPr>
            <a:r>
              <a:rPr lang="en-US" dirty="0">
                <a:solidFill>
                  <a:schemeClr val="accent1">
                    <a:lumMod val="50000"/>
                  </a:schemeClr>
                </a:solidFill>
              </a:rPr>
              <a:t>Diversion Pilot (Kaiser)</a:t>
            </a:r>
          </a:p>
          <a:p>
            <a:endParaRPr lang="en-US" sz="300" dirty="0">
              <a:solidFill>
                <a:schemeClr val="accent1">
                  <a:lumMod val="50000"/>
                </a:schemeClr>
              </a:solidFill>
            </a:endParaRPr>
          </a:p>
          <a:p>
            <a:pPr marL="285750" indent="-285750">
              <a:buFont typeface="Wingdings" panose="05000000000000000000" pitchFamily="2" charset="2"/>
              <a:buChar char="q"/>
            </a:pPr>
            <a:r>
              <a:rPr lang="en-US" dirty="0">
                <a:solidFill>
                  <a:schemeClr val="accent1">
                    <a:lumMod val="50000"/>
                  </a:schemeClr>
                </a:solidFill>
              </a:rPr>
              <a:t>Veteran and Chronic Improvement Cohorts</a:t>
            </a:r>
          </a:p>
          <a:p>
            <a:endParaRPr lang="en-US" sz="300" dirty="0">
              <a:solidFill>
                <a:schemeClr val="accent1">
                  <a:lumMod val="50000"/>
                </a:schemeClr>
              </a:solidFill>
            </a:endParaRPr>
          </a:p>
          <a:p>
            <a:pPr marL="566738" lvl="1" indent="-285750">
              <a:buFont typeface="Wingdings" panose="05000000000000000000" pitchFamily="2" charset="2"/>
              <a:buChar char="q"/>
            </a:pPr>
            <a:r>
              <a:rPr lang="en-US" sz="1400" dirty="0">
                <a:solidFill>
                  <a:schemeClr val="accent1">
                    <a:lumMod val="50000"/>
                  </a:schemeClr>
                </a:solidFill>
              </a:rPr>
              <a:t>Cornerstones</a:t>
            </a:r>
          </a:p>
          <a:p>
            <a:pPr marL="566738" lvl="1" indent="-285750">
              <a:buFont typeface="Wingdings" panose="05000000000000000000" pitchFamily="2" charset="2"/>
              <a:buChar char="q"/>
            </a:pPr>
            <a:r>
              <a:rPr lang="en-US" sz="1400" dirty="0">
                <a:solidFill>
                  <a:schemeClr val="accent1">
                    <a:lumMod val="50000"/>
                  </a:schemeClr>
                </a:solidFill>
              </a:rPr>
              <a:t>Department of Veteran Affairs</a:t>
            </a:r>
          </a:p>
          <a:p>
            <a:pPr marL="566738" lvl="1" indent="-285750">
              <a:buFont typeface="Wingdings" panose="05000000000000000000" pitchFamily="2" charset="2"/>
              <a:buChar char="q"/>
            </a:pPr>
            <a:r>
              <a:rPr lang="en-US" sz="1400" dirty="0">
                <a:solidFill>
                  <a:schemeClr val="accent1">
                    <a:lumMod val="50000"/>
                  </a:schemeClr>
                </a:solidFill>
              </a:rPr>
              <a:t>Friendship Place</a:t>
            </a:r>
          </a:p>
          <a:p>
            <a:pPr marL="566738" lvl="1" indent="-285750">
              <a:buFont typeface="Wingdings" panose="05000000000000000000" pitchFamily="2" charset="2"/>
              <a:buChar char="q"/>
            </a:pPr>
            <a:r>
              <a:rPr lang="en-US" sz="1400" dirty="0">
                <a:solidFill>
                  <a:schemeClr val="accent1">
                    <a:lumMod val="50000"/>
                  </a:schemeClr>
                </a:solidFill>
              </a:rPr>
              <a:t>HCD – OPEH</a:t>
            </a:r>
          </a:p>
          <a:p>
            <a:pPr marL="566738" lvl="1" indent="-285750">
              <a:buFont typeface="Wingdings" panose="05000000000000000000" pitchFamily="2" charset="2"/>
              <a:buChar char="q"/>
            </a:pPr>
            <a:r>
              <a:rPr lang="en-US" sz="1400" dirty="0">
                <a:solidFill>
                  <a:schemeClr val="accent1">
                    <a:lumMod val="50000"/>
                  </a:schemeClr>
                </a:solidFill>
              </a:rPr>
              <a:t>HCD – Rental Assistance</a:t>
            </a:r>
          </a:p>
          <a:p>
            <a:pPr marL="566738" lvl="1" indent="-285750">
              <a:buFont typeface="Wingdings" panose="05000000000000000000" pitchFamily="2" charset="2"/>
              <a:buChar char="q"/>
            </a:pPr>
            <a:r>
              <a:rPr lang="en-US" sz="1400" dirty="0">
                <a:solidFill>
                  <a:schemeClr val="accent1">
                    <a:lumMod val="50000"/>
                  </a:schemeClr>
                </a:solidFill>
              </a:rPr>
              <a:t>New Hope Housing</a:t>
            </a:r>
          </a:p>
          <a:p>
            <a:pPr marL="566738" lvl="1" indent="-285750">
              <a:buFont typeface="Wingdings" panose="05000000000000000000" pitchFamily="2" charset="2"/>
              <a:buChar char="q"/>
            </a:pPr>
            <a:r>
              <a:rPr lang="en-US" sz="1400" dirty="0">
                <a:solidFill>
                  <a:schemeClr val="accent1">
                    <a:lumMod val="50000"/>
                  </a:schemeClr>
                </a:solidFill>
              </a:rPr>
              <a:t>Pathway Homes</a:t>
            </a:r>
          </a:p>
          <a:p>
            <a:pPr marL="566738" lvl="1" indent="-285750">
              <a:buFont typeface="Wingdings" panose="05000000000000000000" pitchFamily="2" charset="2"/>
              <a:buChar char="q"/>
            </a:pPr>
            <a:r>
              <a:rPr lang="en-US" sz="1400" dirty="0">
                <a:solidFill>
                  <a:schemeClr val="accent1">
                    <a:lumMod val="50000"/>
                  </a:schemeClr>
                </a:solidFill>
              </a:rPr>
              <a:t>Shelter House</a:t>
            </a:r>
          </a:p>
          <a:p>
            <a:pPr marL="566738" lvl="1" indent="-285750">
              <a:buFont typeface="Wingdings" panose="05000000000000000000" pitchFamily="2" charset="2"/>
              <a:buChar char="q"/>
            </a:pPr>
            <a:r>
              <a:rPr lang="en-US" sz="1400" dirty="0">
                <a:solidFill>
                  <a:schemeClr val="accent1">
                    <a:lumMod val="50000"/>
                  </a:schemeClr>
                </a:solidFill>
              </a:rPr>
              <a:t>The Lamb Center</a:t>
            </a:r>
          </a:p>
          <a:p>
            <a:pPr marL="566738" lvl="1" indent="-285750">
              <a:buFont typeface="Wingdings" panose="05000000000000000000" pitchFamily="2" charset="2"/>
              <a:buChar char="q"/>
            </a:pPr>
            <a:r>
              <a:rPr lang="en-US" sz="1400" dirty="0">
                <a:solidFill>
                  <a:schemeClr val="accent1">
                    <a:lumMod val="50000"/>
                  </a:schemeClr>
                </a:solidFill>
              </a:rPr>
              <a:t>Volunteers of America – SSVF </a:t>
            </a:r>
          </a:p>
        </p:txBody>
      </p:sp>
      <p:sp>
        <p:nvSpPr>
          <p:cNvPr id="26" name="Text Box 2">
            <a:extLst>
              <a:ext uri="{FF2B5EF4-FFF2-40B4-BE49-F238E27FC236}">
                <a16:creationId xmlns:a16="http://schemas.microsoft.com/office/drawing/2014/main" id="{1174343F-B311-4676-8947-4C21A6D6B373}"/>
              </a:ext>
            </a:extLst>
          </p:cNvPr>
          <p:cNvSpPr txBox="1">
            <a:spLocks noChangeArrowheads="1"/>
          </p:cNvSpPr>
          <p:nvPr/>
        </p:nvSpPr>
        <p:spPr bwMode="auto">
          <a:xfrm>
            <a:off x="361900" y="428357"/>
            <a:ext cx="7961421"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4712C22-0E0F-4AB5-A98A-A283861DDEEE}"/>
              </a:ext>
            </a:extLst>
          </p:cNvPr>
          <p:cNvPicPr>
            <a:picLocks noChangeAspect="1"/>
          </p:cNvPicPr>
          <p:nvPr/>
        </p:nvPicPr>
        <p:blipFill>
          <a:blip r:embed="rId5"/>
          <a:stretch>
            <a:fillRect/>
          </a:stretch>
        </p:blipFill>
        <p:spPr>
          <a:xfrm>
            <a:off x="463281" y="1578759"/>
            <a:ext cx="7860040" cy="3438268"/>
          </a:xfrm>
          <a:prstGeom prst="rect">
            <a:avLst/>
          </a:prstGeom>
        </p:spPr>
      </p:pic>
      <p:pic>
        <p:nvPicPr>
          <p:cNvPr id="30" name="Picture 29">
            <a:extLst>
              <a:ext uri="{FF2B5EF4-FFF2-40B4-BE49-F238E27FC236}">
                <a16:creationId xmlns:a16="http://schemas.microsoft.com/office/drawing/2014/main" id="{BBBC386B-7709-4A90-AB67-B87E631B3E62}"/>
              </a:ext>
            </a:extLst>
          </p:cNvPr>
          <p:cNvPicPr>
            <a:picLocks noChangeAspect="1"/>
          </p:cNvPicPr>
          <p:nvPr/>
        </p:nvPicPr>
        <p:blipFill rotWithShape="1">
          <a:blip r:embed="rId5"/>
          <a:srcRect l="9085" t="33649" r="73833" b="61628"/>
          <a:stretch/>
        </p:blipFill>
        <p:spPr>
          <a:xfrm>
            <a:off x="1169031" y="3991781"/>
            <a:ext cx="1342663" cy="583957"/>
          </a:xfrm>
          <a:prstGeom prst="rect">
            <a:avLst/>
          </a:prstGeom>
        </p:spPr>
      </p:pic>
      <p:pic>
        <p:nvPicPr>
          <p:cNvPr id="31" name="Picture 30">
            <a:extLst>
              <a:ext uri="{FF2B5EF4-FFF2-40B4-BE49-F238E27FC236}">
                <a16:creationId xmlns:a16="http://schemas.microsoft.com/office/drawing/2014/main" id="{3DBE5852-62BA-4540-AC29-04BAA9BAE178}"/>
              </a:ext>
            </a:extLst>
          </p:cNvPr>
          <p:cNvPicPr>
            <a:picLocks noChangeAspect="1"/>
          </p:cNvPicPr>
          <p:nvPr/>
        </p:nvPicPr>
        <p:blipFill rotWithShape="1">
          <a:blip r:embed="rId5"/>
          <a:srcRect l="9085" t="33649" r="73833" b="61628"/>
          <a:stretch/>
        </p:blipFill>
        <p:spPr>
          <a:xfrm>
            <a:off x="1169041" y="2807709"/>
            <a:ext cx="1342663" cy="583957"/>
          </a:xfrm>
          <a:prstGeom prst="rect">
            <a:avLst/>
          </a:prstGeom>
        </p:spPr>
      </p:pic>
      <p:pic>
        <p:nvPicPr>
          <p:cNvPr id="32" name="Picture 31">
            <a:extLst>
              <a:ext uri="{FF2B5EF4-FFF2-40B4-BE49-F238E27FC236}">
                <a16:creationId xmlns:a16="http://schemas.microsoft.com/office/drawing/2014/main" id="{59ED9CB3-E75A-4BB9-A1A0-7668B46CB6FA}"/>
              </a:ext>
            </a:extLst>
          </p:cNvPr>
          <p:cNvPicPr>
            <a:picLocks noChangeAspect="1"/>
          </p:cNvPicPr>
          <p:nvPr/>
        </p:nvPicPr>
        <p:blipFill rotWithShape="1">
          <a:blip r:embed="rId5"/>
          <a:srcRect l="26821" t="27128" r="72394" b="53854"/>
          <a:stretch/>
        </p:blipFill>
        <p:spPr>
          <a:xfrm>
            <a:off x="2511694" y="2606187"/>
            <a:ext cx="173623" cy="2093134"/>
          </a:xfrm>
          <a:prstGeom prst="rect">
            <a:avLst/>
          </a:prstGeom>
        </p:spPr>
      </p:pic>
      <p:pic>
        <p:nvPicPr>
          <p:cNvPr id="33" name="Picture 32">
            <a:extLst>
              <a:ext uri="{FF2B5EF4-FFF2-40B4-BE49-F238E27FC236}">
                <a16:creationId xmlns:a16="http://schemas.microsoft.com/office/drawing/2014/main" id="{0A7F310B-27F3-4847-B07C-D23665EAF0E3}"/>
              </a:ext>
            </a:extLst>
          </p:cNvPr>
          <p:cNvPicPr>
            <a:picLocks noChangeAspect="1"/>
          </p:cNvPicPr>
          <p:nvPr/>
        </p:nvPicPr>
        <p:blipFill rotWithShape="1">
          <a:blip r:embed="rId5"/>
          <a:srcRect l="26821" t="27128" r="72394" b="53854"/>
          <a:stretch/>
        </p:blipFill>
        <p:spPr>
          <a:xfrm>
            <a:off x="995420" y="2382433"/>
            <a:ext cx="173623" cy="2093134"/>
          </a:xfrm>
          <a:prstGeom prst="rect">
            <a:avLst/>
          </a:prstGeom>
        </p:spPr>
      </p:pic>
    </p:spTree>
    <p:extLst>
      <p:ext uri="{BB962C8B-B14F-4D97-AF65-F5344CB8AC3E}">
        <p14:creationId xmlns:p14="http://schemas.microsoft.com/office/powerpoint/2010/main" val="298278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a:extLst>
              <a:ext uri="{FF2B5EF4-FFF2-40B4-BE49-F238E27FC236}">
                <a16:creationId xmlns:a16="http://schemas.microsoft.com/office/drawing/2014/main" id="{181B919E-03C1-4146-B7E3-496E6E7CF7CD}"/>
              </a:ext>
            </a:extLst>
          </p:cNvPr>
          <p:cNvSpPr txBox="1">
            <a:spLocks noChangeArrowheads="1"/>
          </p:cNvSpPr>
          <p:nvPr/>
        </p:nvSpPr>
        <p:spPr bwMode="auto">
          <a:xfrm>
            <a:off x="8851758" y="0"/>
            <a:ext cx="3340232" cy="6858000"/>
          </a:xfrm>
          <a:prstGeom prst="rect">
            <a:avLst/>
          </a:prstGeom>
          <a:solidFill>
            <a:srgbClr val="ECECEC"/>
          </a:solidFill>
          <a:ln w="9525">
            <a:noFill/>
            <a:miter lim="800000"/>
            <a:headEnd/>
            <a:tailEnd/>
          </a:ln>
          <a:effectLst>
            <a:innerShdw blurRad="114300">
              <a:prstClr val="black"/>
            </a:innerShdw>
          </a:effectLst>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4D77C2-DD45-4428-AFAB-83E1EBEBC37C}"/>
              </a:ext>
            </a:extLst>
          </p:cNvPr>
          <p:cNvSpPr txBox="1">
            <a:spLocks noChangeArrowheads="1"/>
          </p:cNvSpPr>
          <p:nvPr/>
        </p:nvSpPr>
        <p:spPr bwMode="auto">
          <a:xfrm>
            <a:off x="-23970" y="0"/>
            <a:ext cx="12215960" cy="856715"/>
          </a:xfrm>
          <a:prstGeom prst="rect">
            <a:avLst/>
          </a:prstGeom>
          <a:solidFill>
            <a:srgbClr val="ECECE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C1E5561-DE93-46EC-833A-780BEE6552AE}"/>
              </a:ext>
            </a:extLst>
          </p:cNvPr>
          <p:cNvCxnSpPr>
            <a:cxnSpLocks/>
          </p:cNvCxnSpPr>
          <p:nvPr/>
        </p:nvCxnSpPr>
        <p:spPr>
          <a:xfrm>
            <a:off x="0" y="857091"/>
            <a:ext cx="12191990"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A2371-F64A-40E8-9FCB-541E42E67424}"/>
              </a:ext>
            </a:extLst>
          </p:cNvPr>
          <p:cNvCxnSpPr/>
          <p:nvPr/>
        </p:nvCxnSpPr>
        <p:spPr>
          <a:xfrm>
            <a:off x="0" y="857465"/>
            <a:ext cx="1219200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94E49A-27C8-4662-829F-9002D5F03F85}"/>
              </a:ext>
            </a:extLst>
          </p:cNvPr>
          <p:cNvSpPr/>
          <p:nvPr/>
        </p:nvSpPr>
        <p:spPr>
          <a:xfrm>
            <a:off x="9404803" y="261333"/>
            <a:ext cx="2234152" cy="868000"/>
          </a:xfrm>
          <a:prstGeom prst="rect">
            <a:avLst/>
          </a:prstGeom>
          <a:solidFill>
            <a:schemeClr val="bg1"/>
          </a:solidFill>
          <a:ln w="381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99E893E-3F00-42C7-AEE5-2E1D079ADE06}"/>
              </a:ext>
            </a:extLst>
          </p:cNvPr>
          <p:cNvPicPr/>
          <p:nvPr/>
        </p:nvPicPr>
        <p:blipFill rotWithShape="1">
          <a:blip r:embed="rId3" cstate="print">
            <a:extLst>
              <a:ext uri="{28A0092B-C50C-407E-A947-70E740481C1C}">
                <a14:useLocalDpi xmlns:a14="http://schemas.microsoft.com/office/drawing/2010/main" val="0"/>
              </a:ext>
            </a:extLst>
          </a:blip>
          <a:srcRect l="8570" t="11303" r="52663" b="9780"/>
          <a:stretch/>
        </p:blipFill>
        <p:spPr bwMode="auto">
          <a:xfrm>
            <a:off x="9503784" y="333726"/>
            <a:ext cx="2036189" cy="736038"/>
          </a:xfrm>
          <a:prstGeom prst="rect">
            <a:avLst/>
          </a:prstGeom>
          <a:ln>
            <a:noFill/>
          </a:ln>
          <a:extLst>
            <a:ext uri="{53640926-AAD7-44D8-BBD7-CCE9431645EC}">
              <a14:shadowObscured xmlns:a14="http://schemas.microsoft.com/office/drawing/2010/main"/>
            </a:ext>
          </a:extLst>
        </p:spPr>
      </p:pic>
      <p:sp>
        <p:nvSpPr>
          <p:cNvPr id="29" name="Text Box 2">
            <a:extLst>
              <a:ext uri="{FF2B5EF4-FFF2-40B4-BE49-F238E27FC236}">
                <a16:creationId xmlns:a16="http://schemas.microsoft.com/office/drawing/2014/main" id="{CDFAEC49-685C-4A21-91A1-0EA287E6DE67}"/>
              </a:ext>
            </a:extLst>
          </p:cNvPr>
          <p:cNvSpPr txBox="1">
            <a:spLocks noChangeArrowheads="1"/>
          </p:cNvSpPr>
          <p:nvPr/>
        </p:nvSpPr>
        <p:spPr bwMode="auto">
          <a:xfrm>
            <a:off x="361901" y="428357"/>
            <a:ext cx="3733724" cy="328353"/>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nSpc>
                <a:spcPct val="75000"/>
              </a:lnSpc>
              <a:spcBef>
                <a:spcPts val="0"/>
              </a:spcBef>
              <a:spcAft>
                <a:spcPts val="0"/>
              </a:spcAft>
            </a:pPr>
            <a:r>
              <a:rPr lang="en-US" sz="2600" b="1" dirty="0">
                <a:solidFill>
                  <a:schemeClr val="accent1">
                    <a:lumMod val="50000"/>
                  </a:schemeClr>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2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61D69E7-093A-4EC7-8632-CCBAB84F16A4}"/>
              </a:ext>
            </a:extLst>
          </p:cNvPr>
          <p:cNvSpPr txBox="1"/>
          <p:nvPr/>
        </p:nvSpPr>
        <p:spPr>
          <a:xfrm>
            <a:off x="361898" y="1077766"/>
            <a:ext cx="4395295" cy="569387"/>
          </a:xfrm>
          <a:prstGeom prst="rect">
            <a:avLst/>
          </a:prstGeom>
          <a:noFill/>
        </p:spPr>
        <p:txBody>
          <a:bodyPr wrap="square" rtlCol="0">
            <a:spAutoFit/>
          </a:bodyPr>
          <a:lstStyle/>
          <a:p>
            <a:r>
              <a:rPr lang="en-US" b="1" dirty="0">
                <a:solidFill>
                  <a:schemeClr val="accent1">
                    <a:lumMod val="50000"/>
                  </a:schemeClr>
                </a:solidFill>
              </a:rPr>
              <a:t>Actively Homeless Population</a:t>
            </a:r>
          </a:p>
          <a:p>
            <a:r>
              <a:rPr lang="en-US" sz="1300" b="1" cap="all" dirty="0">
                <a:solidFill>
                  <a:schemeClr val="bg1">
                    <a:lumMod val="65000"/>
                  </a:schemeClr>
                </a:solidFill>
              </a:rPr>
              <a:t>Monthly count for Chronic subpopulation(s)</a:t>
            </a:r>
          </a:p>
        </p:txBody>
      </p:sp>
      <p:sp>
        <p:nvSpPr>
          <p:cNvPr id="24" name="Rectangle 23">
            <a:extLst>
              <a:ext uri="{FF2B5EF4-FFF2-40B4-BE49-F238E27FC236}">
                <a16:creationId xmlns:a16="http://schemas.microsoft.com/office/drawing/2014/main" id="{409926C9-A320-4191-A282-D4132DDB7A96}"/>
              </a:ext>
            </a:extLst>
          </p:cNvPr>
          <p:cNvSpPr/>
          <p:nvPr/>
        </p:nvSpPr>
        <p:spPr>
          <a:xfrm>
            <a:off x="2334411" y="2576821"/>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25" name="Rectangle 24">
            <a:extLst>
              <a:ext uri="{FF2B5EF4-FFF2-40B4-BE49-F238E27FC236}">
                <a16:creationId xmlns:a16="http://schemas.microsoft.com/office/drawing/2014/main" id="{E1970754-B655-4C98-A7D9-F08DABF346D4}"/>
              </a:ext>
            </a:extLst>
          </p:cNvPr>
          <p:cNvSpPr/>
          <p:nvPr/>
        </p:nvSpPr>
        <p:spPr>
          <a:xfrm>
            <a:off x="2594388" y="2636105"/>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27" name="Rectangle 26">
            <a:extLst>
              <a:ext uri="{FF2B5EF4-FFF2-40B4-BE49-F238E27FC236}">
                <a16:creationId xmlns:a16="http://schemas.microsoft.com/office/drawing/2014/main" id="{6E3FDB21-156A-44F6-B88F-5148F0000A7D}"/>
              </a:ext>
            </a:extLst>
          </p:cNvPr>
          <p:cNvSpPr/>
          <p:nvPr/>
        </p:nvSpPr>
        <p:spPr>
          <a:xfrm>
            <a:off x="2919055" y="2533741"/>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2" name="Rectangle 31">
            <a:extLst>
              <a:ext uri="{FF2B5EF4-FFF2-40B4-BE49-F238E27FC236}">
                <a16:creationId xmlns:a16="http://schemas.microsoft.com/office/drawing/2014/main" id="{96BAEE9F-7772-4EDB-8126-2E561D1B1A7B}"/>
              </a:ext>
            </a:extLst>
          </p:cNvPr>
          <p:cNvSpPr/>
          <p:nvPr/>
        </p:nvSpPr>
        <p:spPr>
          <a:xfrm>
            <a:off x="3207366" y="2693159"/>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3" name="Rectangle 32">
            <a:extLst>
              <a:ext uri="{FF2B5EF4-FFF2-40B4-BE49-F238E27FC236}">
                <a16:creationId xmlns:a16="http://schemas.microsoft.com/office/drawing/2014/main" id="{F9AF1320-CE33-49D0-A52F-2A671E466F0F}"/>
              </a:ext>
            </a:extLst>
          </p:cNvPr>
          <p:cNvSpPr/>
          <p:nvPr/>
        </p:nvSpPr>
        <p:spPr>
          <a:xfrm>
            <a:off x="3539255" y="2628014"/>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4" name="Rectangle 33">
            <a:extLst>
              <a:ext uri="{FF2B5EF4-FFF2-40B4-BE49-F238E27FC236}">
                <a16:creationId xmlns:a16="http://schemas.microsoft.com/office/drawing/2014/main" id="{6B6CC2DC-93C1-4DCA-B486-B18CE9E47DE1}"/>
              </a:ext>
            </a:extLst>
          </p:cNvPr>
          <p:cNvSpPr/>
          <p:nvPr/>
        </p:nvSpPr>
        <p:spPr>
          <a:xfrm>
            <a:off x="3844692" y="2625136"/>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5" name="Rectangle 34">
            <a:extLst>
              <a:ext uri="{FF2B5EF4-FFF2-40B4-BE49-F238E27FC236}">
                <a16:creationId xmlns:a16="http://schemas.microsoft.com/office/drawing/2014/main" id="{FD70CE0D-9CC4-43A9-AC0E-D6AE9C2A4AAA}"/>
              </a:ext>
            </a:extLst>
          </p:cNvPr>
          <p:cNvSpPr/>
          <p:nvPr/>
        </p:nvSpPr>
        <p:spPr>
          <a:xfrm>
            <a:off x="4095624" y="2309446"/>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6" name="Rectangle 35">
            <a:extLst>
              <a:ext uri="{FF2B5EF4-FFF2-40B4-BE49-F238E27FC236}">
                <a16:creationId xmlns:a16="http://schemas.microsoft.com/office/drawing/2014/main" id="{41B9BE50-4435-41A8-BD45-EB3906B37E47}"/>
              </a:ext>
            </a:extLst>
          </p:cNvPr>
          <p:cNvSpPr/>
          <p:nvPr/>
        </p:nvSpPr>
        <p:spPr>
          <a:xfrm>
            <a:off x="4399348" y="2384592"/>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7" name="Rectangle 36">
            <a:extLst>
              <a:ext uri="{FF2B5EF4-FFF2-40B4-BE49-F238E27FC236}">
                <a16:creationId xmlns:a16="http://schemas.microsoft.com/office/drawing/2014/main" id="{98720AEC-20B9-4CEA-8CF6-CC2A3F68CAFA}"/>
              </a:ext>
            </a:extLst>
          </p:cNvPr>
          <p:cNvSpPr/>
          <p:nvPr/>
        </p:nvSpPr>
        <p:spPr>
          <a:xfrm>
            <a:off x="4626611" y="2418976"/>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8" name="Rectangle 37">
            <a:extLst>
              <a:ext uri="{FF2B5EF4-FFF2-40B4-BE49-F238E27FC236}">
                <a16:creationId xmlns:a16="http://schemas.microsoft.com/office/drawing/2014/main" id="{7B82A3B7-25DF-4AD1-AF04-7A770C4E9970}"/>
              </a:ext>
            </a:extLst>
          </p:cNvPr>
          <p:cNvSpPr/>
          <p:nvPr/>
        </p:nvSpPr>
        <p:spPr>
          <a:xfrm>
            <a:off x="4934432" y="2463807"/>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39" name="Rectangle 38">
            <a:extLst>
              <a:ext uri="{FF2B5EF4-FFF2-40B4-BE49-F238E27FC236}">
                <a16:creationId xmlns:a16="http://schemas.microsoft.com/office/drawing/2014/main" id="{022FC20A-FBBB-46DD-B774-4D8299E51786}"/>
              </a:ext>
            </a:extLst>
          </p:cNvPr>
          <p:cNvSpPr/>
          <p:nvPr/>
        </p:nvSpPr>
        <p:spPr>
          <a:xfrm>
            <a:off x="5218535" y="2410042"/>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0" name="Rectangle 39">
            <a:extLst>
              <a:ext uri="{FF2B5EF4-FFF2-40B4-BE49-F238E27FC236}">
                <a16:creationId xmlns:a16="http://schemas.microsoft.com/office/drawing/2014/main" id="{9A506D90-E3F5-41AE-B693-53A0BF5AE851}"/>
              </a:ext>
            </a:extLst>
          </p:cNvPr>
          <p:cNvSpPr/>
          <p:nvPr/>
        </p:nvSpPr>
        <p:spPr>
          <a:xfrm>
            <a:off x="5553812" y="2396202"/>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1" name="Rectangle 40">
            <a:extLst>
              <a:ext uri="{FF2B5EF4-FFF2-40B4-BE49-F238E27FC236}">
                <a16:creationId xmlns:a16="http://schemas.microsoft.com/office/drawing/2014/main" id="{4A6C191E-4F38-4BFE-81CA-1666814382FA}"/>
              </a:ext>
            </a:extLst>
          </p:cNvPr>
          <p:cNvSpPr/>
          <p:nvPr/>
        </p:nvSpPr>
        <p:spPr>
          <a:xfrm>
            <a:off x="5774586" y="2342097"/>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2" name="Rectangle 41">
            <a:extLst>
              <a:ext uri="{FF2B5EF4-FFF2-40B4-BE49-F238E27FC236}">
                <a16:creationId xmlns:a16="http://schemas.microsoft.com/office/drawing/2014/main" id="{B7DA0653-C8F0-4487-8551-EAF8C701888D}"/>
              </a:ext>
            </a:extLst>
          </p:cNvPr>
          <p:cNvSpPr/>
          <p:nvPr/>
        </p:nvSpPr>
        <p:spPr>
          <a:xfrm>
            <a:off x="6098042" y="2239154"/>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3" name="Rectangle 42">
            <a:extLst>
              <a:ext uri="{FF2B5EF4-FFF2-40B4-BE49-F238E27FC236}">
                <a16:creationId xmlns:a16="http://schemas.microsoft.com/office/drawing/2014/main" id="{4B6F7EBA-9E42-4689-9B7F-4BE1D80BBD18}"/>
              </a:ext>
            </a:extLst>
          </p:cNvPr>
          <p:cNvSpPr/>
          <p:nvPr/>
        </p:nvSpPr>
        <p:spPr>
          <a:xfrm>
            <a:off x="6390479" y="2240990"/>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5" name="Rectangle 44">
            <a:extLst>
              <a:ext uri="{FF2B5EF4-FFF2-40B4-BE49-F238E27FC236}">
                <a16:creationId xmlns:a16="http://schemas.microsoft.com/office/drawing/2014/main" id="{441D8A69-B700-4417-99D2-1A0F2AF8814A}"/>
              </a:ext>
            </a:extLst>
          </p:cNvPr>
          <p:cNvSpPr/>
          <p:nvPr/>
        </p:nvSpPr>
        <p:spPr>
          <a:xfrm>
            <a:off x="6975620" y="1945673"/>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6" name="Rectangle 45">
            <a:extLst>
              <a:ext uri="{FF2B5EF4-FFF2-40B4-BE49-F238E27FC236}">
                <a16:creationId xmlns:a16="http://schemas.microsoft.com/office/drawing/2014/main" id="{45883D14-61DA-428F-8133-D66A33313CB6}"/>
              </a:ext>
            </a:extLst>
          </p:cNvPr>
          <p:cNvSpPr/>
          <p:nvPr/>
        </p:nvSpPr>
        <p:spPr>
          <a:xfrm>
            <a:off x="7260758" y="1907599"/>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sp>
        <p:nvSpPr>
          <p:cNvPr id="47" name="Rectangle 46">
            <a:extLst>
              <a:ext uri="{FF2B5EF4-FFF2-40B4-BE49-F238E27FC236}">
                <a16:creationId xmlns:a16="http://schemas.microsoft.com/office/drawing/2014/main" id="{D2597EC3-AA38-45AD-8F40-50D775B128FB}"/>
              </a:ext>
            </a:extLst>
          </p:cNvPr>
          <p:cNvSpPr/>
          <p:nvPr/>
        </p:nvSpPr>
        <p:spPr>
          <a:xfrm>
            <a:off x="7574070" y="1975905"/>
            <a:ext cx="261165" cy="31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accent1">
                  <a:lumMod val="50000"/>
                </a:schemeClr>
              </a:solidFill>
            </a:endParaRPr>
          </a:p>
        </p:txBody>
      </p:sp>
      <p:pic>
        <p:nvPicPr>
          <p:cNvPr id="6" name="Picture 5">
            <a:extLst>
              <a:ext uri="{FF2B5EF4-FFF2-40B4-BE49-F238E27FC236}">
                <a16:creationId xmlns:a16="http://schemas.microsoft.com/office/drawing/2014/main" id="{DCB252C7-40D6-4110-8964-7A4C92297F06}"/>
              </a:ext>
            </a:extLst>
          </p:cNvPr>
          <p:cNvPicPr>
            <a:picLocks noChangeAspect="1"/>
          </p:cNvPicPr>
          <p:nvPr/>
        </p:nvPicPr>
        <p:blipFill rotWithShape="1">
          <a:blip r:embed="rId4"/>
          <a:srcRect t="12921" r="1029"/>
          <a:stretch/>
        </p:blipFill>
        <p:spPr>
          <a:xfrm>
            <a:off x="213565" y="1687905"/>
            <a:ext cx="8615431" cy="2122117"/>
          </a:xfrm>
          <a:prstGeom prst="rect">
            <a:avLst/>
          </a:prstGeom>
        </p:spPr>
      </p:pic>
      <p:pic>
        <p:nvPicPr>
          <p:cNvPr id="62" name="Picture 61">
            <a:extLst>
              <a:ext uri="{FF2B5EF4-FFF2-40B4-BE49-F238E27FC236}">
                <a16:creationId xmlns:a16="http://schemas.microsoft.com/office/drawing/2014/main" id="{A59E28C7-02F5-488E-A8E7-E5941F9CF1B8}"/>
              </a:ext>
            </a:extLst>
          </p:cNvPr>
          <p:cNvPicPr>
            <a:picLocks noChangeAspect="1"/>
          </p:cNvPicPr>
          <p:nvPr/>
        </p:nvPicPr>
        <p:blipFill rotWithShape="1">
          <a:blip r:embed="rId5"/>
          <a:srcRect l="3554" t="22868" r="-1" b="2635"/>
          <a:stretch/>
        </p:blipFill>
        <p:spPr>
          <a:xfrm>
            <a:off x="515366" y="4361271"/>
            <a:ext cx="8313630" cy="2435108"/>
          </a:xfrm>
          <a:prstGeom prst="rect">
            <a:avLst/>
          </a:prstGeom>
        </p:spPr>
      </p:pic>
      <p:sp>
        <p:nvSpPr>
          <p:cNvPr id="63" name="TextBox 62">
            <a:extLst>
              <a:ext uri="{FF2B5EF4-FFF2-40B4-BE49-F238E27FC236}">
                <a16:creationId xmlns:a16="http://schemas.microsoft.com/office/drawing/2014/main" id="{852B1F4E-03DF-4C4B-A9E9-D834E1EEB803}"/>
              </a:ext>
            </a:extLst>
          </p:cNvPr>
          <p:cNvSpPr txBox="1"/>
          <p:nvPr/>
        </p:nvSpPr>
        <p:spPr>
          <a:xfrm>
            <a:off x="493662" y="6291195"/>
            <a:ext cx="8313629" cy="230832"/>
          </a:xfrm>
          <a:prstGeom prst="rect">
            <a:avLst/>
          </a:prstGeom>
          <a:solidFill>
            <a:schemeClr val="bg1"/>
          </a:solidFill>
        </p:spPr>
        <p:txBody>
          <a:bodyPr wrap="square" rtlCol="0">
            <a:spAutoFit/>
          </a:bodyPr>
          <a:lstStyle/>
          <a:p>
            <a:r>
              <a:rPr lang="en-US" sz="900" dirty="0">
                <a:solidFill>
                  <a:schemeClr val="tx1">
                    <a:lumMod val="65000"/>
                    <a:lumOff val="35000"/>
                  </a:schemeClr>
                </a:solidFill>
              </a:rPr>
              <a:t>March 2019            June 2019         September 2019      December 2019        March 2020              June 2020           September 2020      December 200         March 2021        June 2021</a:t>
            </a:r>
          </a:p>
        </p:txBody>
      </p:sp>
      <p:sp>
        <p:nvSpPr>
          <p:cNvPr id="56" name="TextBox 55">
            <a:extLst>
              <a:ext uri="{FF2B5EF4-FFF2-40B4-BE49-F238E27FC236}">
                <a16:creationId xmlns:a16="http://schemas.microsoft.com/office/drawing/2014/main" id="{6BD7F0BE-6280-4BB8-8D76-9973CC03E764}"/>
              </a:ext>
            </a:extLst>
          </p:cNvPr>
          <p:cNvSpPr txBox="1"/>
          <p:nvPr/>
        </p:nvSpPr>
        <p:spPr>
          <a:xfrm>
            <a:off x="396740" y="3985673"/>
            <a:ext cx="5191652" cy="569387"/>
          </a:xfrm>
          <a:prstGeom prst="rect">
            <a:avLst/>
          </a:prstGeom>
          <a:noFill/>
        </p:spPr>
        <p:txBody>
          <a:bodyPr wrap="square" rtlCol="0">
            <a:spAutoFit/>
          </a:bodyPr>
          <a:lstStyle/>
          <a:p>
            <a:r>
              <a:rPr lang="en-US" b="1" dirty="0">
                <a:solidFill>
                  <a:schemeClr val="accent1">
                    <a:lumMod val="50000"/>
                  </a:schemeClr>
                </a:solidFill>
              </a:rPr>
              <a:t>Monthly Inflow &amp; Outflow </a:t>
            </a:r>
          </a:p>
          <a:p>
            <a:r>
              <a:rPr lang="en-US" sz="1300" b="1" cap="all" dirty="0">
                <a:solidFill>
                  <a:schemeClr val="bg1">
                    <a:lumMod val="65000"/>
                  </a:schemeClr>
                </a:solidFill>
              </a:rPr>
              <a:t>Red squares at bottom indicates Inflow exceeded Outflow</a:t>
            </a:r>
          </a:p>
        </p:txBody>
      </p:sp>
      <p:sp>
        <p:nvSpPr>
          <p:cNvPr id="5" name="Rectangle 4">
            <a:extLst>
              <a:ext uri="{FF2B5EF4-FFF2-40B4-BE49-F238E27FC236}">
                <a16:creationId xmlns:a16="http://schemas.microsoft.com/office/drawing/2014/main" id="{F5DB00B1-2934-4224-8BCE-CF84A500D95F}"/>
              </a:ext>
            </a:extLst>
          </p:cNvPr>
          <p:cNvSpPr/>
          <p:nvPr/>
        </p:nvSpPr>
        <p:spPr>
          <a:xfrm>
            <a:off x="967740" y="1821180"/>
            <a:ext cx="19050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F52D8D9-3B8A-481B-B109-7A9FA7099F50}"/>
              </a:ext>
            </a:extLst>
          </p:cNvPr>
          <p:cNvSpPr/>
          <p:nvPr/>
        </p:nvSpPr>
        <p:spPr>
          <a:xfrm>
            <a:off x="1215390" y="1758933"/>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C1045D2-75EA-4382-A625-AA59D53D1922}"/>
              </a:ext>
            </a:extLst>
          </p:cNvPr>
          <p:cNvSpPr/>
          <p:nvPr/>
        </p:nvSpPr>
        <p:spPr>
          <a:xfrm>
            <a:off x="1543050" y="197134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09C4D37-8388-4A8B-BB3B-9753CCCB77D8}"/>
              </a:ext>
            </a:extLst>
          </p:cNvPr>
          <p:cNvSpPr/>
          <p:nvPr/>
        </p:nvSpPr>
        <p:spPr>
          <a:xfrm>
            <a:off x="1832600" y="2133579"/>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FFBABBC-1A8D-4B77-B661-96F88A88D7C5}"/>
              </a:ext>
            </a:extLst>
          </p:cNvPr>
          <p:cNvSpPr/>
          <p:nvPr/>
        </p:nvSpPr>
        <p:spPr>
          <a:xfrm>
            <a:off x="2068904" y="2125045"/>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E002409-9447-4D20-9E35-C3281CB0CADC}"/>
              </a:ext>
            </a:extLst>
          </p:cNvPr>
          <p:cNvSpPr/>
          <p:nvPr/>
        </p:nvSpPr>
        <p:spPr>
          <a:xfrm>
            <a:off x="2443011" y="2460454"/>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C13A5FC-1975-4B33-B5A0-6F9B08F5B216}"/>
              </a:ext>
            </a:extLst>
          </p:cNvPr>
          <p:cNvSpPr/>
          <p:nvPr/>
        </p:nvSpPr>
        <p:spPr>
          <a:xfrm>
            <a:off x="2693943" y="2537278"/>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F963B92-4C7E-4461-B93B-51F42AC296F5}"/>
              </a:ext>
            </a:extLst>
          </p:cNvPr>
          <p:cNvSpPr/>
          <p:nvPr/>
        </p:nvSpPr>
        <p:spPr>
          <a:xfrm>
            <a:off x="2983106" y="2423024"/>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22BE16F-BB45-4455-8E54-A360A2B2F5B2}"/>
              </a:ext>
            </a:extLst>
          </p:cNvPr>
          <p:cNvSpPr/>
          <p:nvPr/>
        </p:nvSpPr>
        <p:spPr>
          <a:xfrm>
            <a:off x="3288851" y="261926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F02811C-71D8-4321-B7CF-8506CED6E09B}"/>
              </a:ext>
            </a:extLst>
          </p:cNvPr>
          <p:cNvSpPr/>
          <p:nvPr/>
        </p:nvSpPr>
        <p:spPr>
          <a:xfrm>
            <a:off x="3562815" y="2530016"/>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7123028-9028-4A26-997E-61F34A8786E9}"/>
              </a:ext>
            </a:extLst>
          </p:cNvPr>
          <p:cNvSpPr/>
          <p:nvPr/>
        </p:nvSpPr>
        <p:spPr>
          <a:xfrm>
            <a:off x="3844682" y="253727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EBFAFE0-6609-4EBF-A96D-0E68E2FFB22D}"/>
              </a:ext>
            </a:extLst>
          </p:cNvPr>
          <p:cNvSpPr/>
          <p:nvPr/>
        </p:nvSpPr>
        <p:spPr>
          <a:xfrm>
            <a:off x="4126978" y="220644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9A51DBE-F75D-4458-A3D6-206A364F014D}"/>
              </a:ext>
            </a:extLst>
          </p:cNvPr>
          <p:cNvSpPr/>
          <p:nvPr/>
        </p:nvSpPr>
        <p:spPr>
          <a:xfrm>
            <a:off x="4445992" y="2276233"/>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9D659D-31BF-478C-92D5-9E5D53FDC35D}"/>
              </a:ext>
            </a:extLst>
          </p:cNvPr>
          <p:cNvSpPr/>
          <p:nvPr/>
        </p:nvSpPr>
        <p:spPr>
          <a:xfrm>
            <a:off x="4749908" y="2308259"/>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A688F1F-AA60-4812-8FBC-68E94347682F}"/>
              </a:ext>
            </a:extLst>
          </p:cNvPr>
          <p:cNvSpPr/>
          <p:nvPr/>
        </p:nvSpPr>
        <p:spPr>
          <a:xfrm>
            <a:off x="5009114" y="2356724"/>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C4BDC08-4427-4806-96EA-7C4104723EEE}"/>
              </a:ext>
            </a:extLst>
          </p:cNvPr>
          <p:cNvSpPr/>
          <p:nvPr/>
        </p:nvSpPr>
        <p:spPr>
          <a:xfrm>
            <a:off x="5284476" y="2315041"/>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A1D27C-BC89-4E9D-BA76-B8E956BAF330}"/>
              </a:ext>
            </a:extLst>
          </p:cNvPr>
          <p:cNvSpPr/>
          <p:nvPr/>
        </p:nvSpPr>
        <p:spPr>
          <a:xfrm>
            <a:off x="5588392" y="2276233"/>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A771CAF-6CC8-49CB-97A0-FC3B31282F72}"/>
              </a:ext>
            </a:extLst>
          </p:cNvPr>
          <p:cNvSpPr/>
          <p:nvPr/>
        </p:nvSpPr>
        <p:spPr>
          <a:xfrm>
            <a:off x="5884669" y="2232231"/>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9DE9F95-D697-4FED-A61D-EFC82E68DCC9}"/>
              </a:ext>
            </a:extLst>
          </p:cNvPr>
          <p:cNvSpPr/>
          <p:nvPr/>
        </p:nvSpPr>
        <p:spPr>
          <a:xfrm>
            <a:off x="6227585" y="2163285"/>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81EFA-62F2-41EC-8E50-F276456E05EE}"/>
              </a:ext>
            </a:extLst>
          </p:cNvPr>
          <p:cNvSpPr/>
          <p:nvPr/>
        </p:nvSpPr>
        <p:spPr>
          <a:xfrm>
            <a:off x="6494667" y="2132421"/>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7653EA6-BDE1-4F83-857A-A5111BC09AF0}"/>
              </a:ext>
            </a:extLst>
          </p:cNvPr>
          <p:cNvSpPr/>
          <p:nvPr/>
        </p:nvSpPr>
        <p:spPr>
          <a:xfrm>
            <a:off x="6781635" y="195682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7A1B298-7F3C-4AF1-B109-BB70DE0C4C77}"/>
              </a:ext>
            </a:extLst>
          </p:cNvPr>
          <p:cNvSpPr/>
          <p:nvPr/>
        </p:nvSpPr>
        <p:spPr>
          <a:xfrm>
            <a:off x="7040390" y="1864538"/>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0F47FC3-F096-4D98-9595-A08100370F56}"/>
              </a:ext>
            </a:extLst>
          </p:cNvPr>
          <p:cNvSpPr/>
          <p:nvPr/>
        </p:nvSpPr>
        <p:spPr>
          <a:xfrm>
            <a:off x="7356217" y="1788957"/>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A28D3B9-AD2E-42CA-9635-3E875A4B7A6C}"/>
              </a:ext>
            </a:extLst>
          </p:cNvPr>
          <p:cNvSpPr/>
          <p:nvPr/>
        </p:nvSpPr>
        <p:spPr>
          <a:xfrm>
            <a:off x="7595130" y="1901574"/>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AE7453D-1A59-496E-A012-2DD80A5CFB90}"/>
              </a:ext>
            </a:extLst>
          </p:cNvPr>
          <p:cNvSpPr/>
          <p:nvPr/>
        </p:nvSpPr>
        <p:spPr>
          <a:xfrm>
            <a:off x="7882769" y="1963820"/>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AB87FD7-25AC-48D9-B390-467E04228B12}"/>
              </a:ext>
            </a:extLst>
          </p:cNvPr>
          <p:cNvSpPr/>
          <p:nvPr/>
        </p:nvSpPr>
        <p:spPr>
          <a:xfrm>
            <a:off x="8228247" y="2001894"/>
            <a:ext cx="25527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D6A25C5-AEEA-4890-8CB6-A234039B93B7}"/>
              </a:ext>
            </a:extLst>
          </p:cNvPr>
          <p:cNvSpPr/>
          <p:nvPr/>
        </p:nvSpPr>
        <p:spPr>
          <a:xfrm>
            <a:off x="649605" y="3402198"/>
            <a:ext cx="339090" cy="12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9334396-AB88-4D1E-BEDD-E93F6F270D32}"/>
              </a:ext>
            </a:extLst>
          </p:cNvPr>
          <p:cNvSpPr/>
          <p:nvPr/>
        </p:nvSpPr>
        <p:spPr>
          <a:xfrm>
            <a:off x="1158240" y="3406050"/>
            <a:ext cx="155009" cy="12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53D3395-D72D-4DED-9827-7D6C0BCD53D8}"/>
              </a:ext>
            </a:extLst>
          </p:cNvPr>
          <p:cNvSpPr/>
          <p:nvPr/>
        </p:nvSpPr>
        <p:spPr>
          <a:xfrm>
            <a:off x="1424735" y="3401800"/>
            <a:ext cx="155009" cy="12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2B4D949-9257-4D89-92E4-E72F5681C12D}"/>
              </a:ext>
            </a:extLst>
          </p:cNvPr>
          <p:cNvSpPr/>
          <p:nvPr/>
        </p:nvSpPr>
        <p:spPr>
          <a:xfrm>
            <a:off x="1720815" y="3404123"/>
            <a:ext cx="155009" cy="12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666D8E-B83A-4222-9892-9C0A234AA7D3}"/>
              </a:ext>
            </a:extLst>
          </p:cNvPr>
          <p:cNvPicPr>
            <a:picLocks noChangeAspect="1"/>
          </p:cNvPicPr>
          <p:nvPr/>
        </p:nvPicPr>
        <p:blipFill>
          <a:blip r:embed="rId6"/>
          <a:stretch>
            <a:fillRect/>
          </a:stretch>
        </p:blipFill>
        <p:spPr>
          <a:xfrm>
            <a:off x="1266614" y="1930706"/>
            <a:ext cx="204046" cy="1587073"/>
          </a:xfrm>
          <a:prstGeom prst="rect">
            <a:avLst/>
          </a:prstGeom>
        </p:spPr>
      </p:pic>
      <p:pic>
        <p:nvPicPr>
          <p:cNvPr id="93" name="Picture 92">
            <a:extLst>
              <a:ext uri="{FF2B5EF4-FFF2-40B4-BE49-F238E27FC236}">
                <a16:creationId xmlns:a16="http://schemas.microsoft.com/office/drawing/2014/main" id="{93AA1E9F-B5C7-4236-A321-6A4DD507FF46}"/>
              </a:ext>
            </a:extLst>
          </p:cNvPr>
          <p:cNvPicPr>
            <a:picLocks noChangeAspect="1"/>
          </p:cNvPicPr>
          <p:nvPr/>
        </p:nvPicPr>
        <p:blipFill>
          <a:blip r:embed="rId6"/>
          <a:stretch>
            <a:fillRect/>
          </a:stretch>
        </p:blipFill>
        <p:spPr>
          <a:xfrm>
            <a:off x="977157" y="1986425"/>
            <a:ext cx="204046" cy="1531355"/>
          </a:xfrm>
          <a:prstGeom prst="rect">
            <a:avLst/>
          </a:prstGeom>
        </p:spPr>
      </p:pic>
      <p:pic>
        <p:nvPicPr>
          <p:cNvPr id="94" name="Picture 93">
            <a:extLst>
              <a:ext uri="{FF2B5EF4-FFF2-40B4-BE49-F238E27FC236}">
                <a16:creationId xmlns:a16="http://schemas.microsoft.com/office/drawing/2014/main" id="{1F73ECDF-B74B-4B69-8E9F-D3730F402433}"/>
              </a:ext>
            </a:extLst>
          </p:cNvPr>
          <p:cNvPicPr>
            <a:picLocks noChangeAspect="1"/>
          </p:cNvPicPr>
          <p:nvPr/>
        </p:nvPicPr>
        <p:blipFill>
          <a:blip r:embed="rId6"/>
          <a:stretch>
            <a:fillRect/>
          </a:stretch>
        </p:blipFill>
        <p:spPr>
          <a:xfrm>
            <a:off x="1556071" y="2132421"/>
            <a:ext cx="204046" cy="1385359"/>
          </a:xfrm>
          <a:prstGeom prst="rect">
            <a:avLst/>
          </a:prstGeom>
        </p:spPr>
      </p:pic>
      <p:pic>
        <p:nvPicPr>
          <p:cNvPr id="95" name="Picture 94">
            <a:extLst>
              <a:ext uri="{FF2B5EF4-FFF2-40B4-BE49-F238E27FC236}">
                <a16:creationId xmlns:a16="http://schemas.microsoft.com/office/drawing/2014/main" id="{C5B337B7-8F5E-473F-9FDA-D57029D77439}"/>
              </a:ext>
            </a:extLst>
          </p:cNvPr>
          <p:cNvPicPr>
            <a:picLocks noChangeAspect="1"/>
          </p:cNvPicPr>
          <p:nvPr/>
        </p:nvPicPr>
        <p:blipFill>
          <a:blip r:embed="rId6"/>
          <a:stretch>
            <a:fillRect/>
          </a:stretch>
        </p:blipFill>
        <p:spPr>
          <a:xfrm>
            <a:off x="1838758" y="2276790"/>
            <a:ext cx="204046" cy="1240989"/>
          </a:xfrm>
          <a:prstGeom prst="rect">
            <a:avLst/>
          </a:prstGeom>
        </p:spPr>
      </p:pic>
      <p:sp>
        <p:nvSpPr>
          <p:cNvPr id="96" name="TextBox 95">
            <a:extLst>
              <a:ext uri="{FF2B5EF4-FFF2-40B4-BE49-F238E27FC236}">
                <a16:creationId xmlns:a16="http://schemas.microsoft.com/office/drawing/2014/main" id="{CA6EAC32-1B77-45A0-B297-1710613ED33A}"/>
              </a:ext>
            </a:extLst>
          </p:cNvPr>
          <p:cNvSpPr txBox="1"/>
          <p:nvPr/>
        </p:nvSpPr>
        <p:spPr>
          <a:xfrm>
            <a:off x="378523" y="1643675"/>
            <a:ext cx="369763" cy="2008242"/>
          </a:xfrm>
          <a:prstGeom prst="rect">
            <a:avLst/>
          </a:prstGeom>
          <a:solidFill>
            <a:schemeClr val="bg1"/>
          </a:solidFill>
        </p:spPr>
        <p:txBody>
          <a:bodyPr wrap="square" rtlCol="0">
            <a:spAutoFit/>
          </a:bodyPr>
          <a:lstStyle/>
          <a:p>
            <a:r>
              <a:rPr lang="en-US" sz="900" dirty="0">
                <a:solidFill>
                  <a:schemeClr val="tx1">
                    <a:lumMod val="65000"/>
                    <a:lumOff val="35000"/>
                  </a:schemeClr>
                </a:solidFill>
              </a:rPr>
              <a:t>500</a:t>
            </a:r>
          </a:p>
          <a:p>
            <a:endParaRPr lang="en-US" sz="1300" dirty="0">
              <a:solidFill>
                <a:schemeClr val="tx1">
                  <a:lumMod val="65000"/>
                  <a:lumOff val="35000"/>
                </a:schemeClr>
              </a:solidFill>
            </a:endParaRPr>
          </a:p>
          <a:p>
            <a:r>
              <a:rPr lang="en-US" sz="900" dirty="0">
                <a:solidFill>
                  <a:schemeClr val="tx1">
                    <a:lumMod val="65000"/>
                    <a:lumOff val="35000"/>
                  </a:schemeClr>
                </a:solidFill>
              </a:rPr>
              <a:t>400</a:t>
            </a:r>
          </a:p>
          <a:p>
            <a:endParaRPr lang="en-US" sz="1400" dirty="0">
              <a:solidFill>
                <a:schemeClr val="tx1">
                  <a:lumMod val="65000"/>
                  <a:lumOff val="35000"/>
                </a:schemeClr>
              </a:solidFill>
            </a:endParaRPr>
          </a:p>
          <a:p>
            <a:r>
              <a:rPr lang="en-US" sz="900" dirty="0">
                <a:solidFill>
                  <a:schemeClr val="tx1">
                    <a:lumMod val="65000"/>
                    <a:lumOff val="35000"/>
                  </a:schemeClr>
                </a:solidFill>
              </a:rPr>
              <a:t>300</a:t>
            </a:r>
          </a:p>
          <a:p>
            <a:endParaRPr lang="en-US" sz="1500" dirty="0">
              <a:solidFill>
                <a:schemeClr val="tx1">
                  <a:lumMod val="65000"/>
                  <a:lumOff val="35000"/>
                </a:schemeClr>
              </a:solidFill>
            </a:endParaRPr>
          </a:p>
          <a:p>
            <a:r>
              <a:rPr lang="en-US" sz="900" dirty="0">
                <a:solidFill>
                  <a:schemeClr val="tx1">
                    <a:lumMod val="65000"/>
                    <a:lumOff val="35000"/>
                  </a:schemeClr>
                </a:solidFill>
              </a:rPr>
              <a:t>200</a:t>
            </a:r>
          </a:p>
          <a:p>
            <a:endParaRPr lang="en-US" sz="1350" dirty="0">
              <a:solidFill>
                <a:schemeClr val="tx1">
                  <a:lumMod val="65000"/>
                  <a:lumOff val="35000"/>
                </a:schemeClr>
              </a:solidFill>
            </a:endParaRPr>
          </a:p>
          <a:p>
            <a:r>
              <a:rPr lang="en-US" sz="900" dirty="0">
                <a:solidFill>
                  <a:schemeClr val="tx1">
                    <a:lumMod val="65000"/>
                    <a:lumOff val="35000"/>
                  </a:schemeClr>
                </a:solidFill>
              </a:rPr>
              <a:t>100</a:t>
            </a:r>
          </a:p>
          <a:p>
            <a:endParaRPr lang="en-US" sz="1200" dirty="0">
              <a:solidFill>
                <a:schemeClr val="tx1">
                  <a:lumMod val="65000"/>
                  <a:lumOff val="35000"/>
                </a:schemeClr>
              </a:solidFill>
            </a:endParaRPr>
          </a:p>
          <a:p>
            <a:r>
              <a:rPr lang="en-US" sz="900" dirty="0">
                <a:solidFill>
                  <a:schemeClr val="tx1">
                    <a:lumMod val="65000"/>
                    <a:lumOff val="35000"/>
                  </a:schemeClr>
                </a:solidFill>
              </a:rPr>
              <a:t>0</a:t>
            </a:r>
          </a:p>
        </p:txBody>
      </p:sp>
      <p:sp>
        <p:nvSpPr>
          <p:cNvPr id="4" name="TextBox 3">
            <a:extLst>
              <a:ext uri="{FF2B5EF4-FFF2-40B4-BE49-F238E27FC236}">
                <a16:creationId xmlns:a16="http://schemas.microsoft.com/office/drawing/2014/main" id="{3F828B8F-858E-475E-816E-A8EEFE3F4A85}"/>
              </a:ext>
            </a:extLst>
          </p:cNvPr>
          <p:cNvSpPr txBox="1"/>
          <p:nvPr/>
        </p:nvSpPr>
        <p:spPr>
          <a:xfrm>
            <a:off x="538119" y="3530720"/>
            <a:ext cx="8313629" cy="230832"/>
          </a:xfrm>
          <a:prstGeom prst="rect">
            <a:avLst/>
          </a:prstGeom>
          <a:solidFill>
            <a:schemeClr val="bg1"/>
          </a:solidFill>
        </p:spPr>
        <p:txBody>
          <a:bodyPr wrap="square" rtlCol="0">
            <a:spAutoFit/>
          </a:bodyPr>
          <a:lstStyle/>
          <a:p>
            <a:r>
              <a:rPr lang="en-US" sz="900" dirty="0">
                <a:solidFill>
                  <a:schemeClr val="tx1">
                    <a:lumMod val="65000"/>
                    <a:lumOff val="35000"/>
                  </a:schemeClr>
                </a:solidFill>
              </a:rPr>
              <a:t>March 2019            June 2019         September 2019      December 2019        March 2020              June 2020           September 2020      December 200         March 2021        June 2021</a:t>
            </a:r>
          </a:p>
        </p:txBody>
      </p:sp>
      <p:cxnSp>
        <p:nvCxnSpPr>
          <p:cNvPr id="98" name="Straight Connector 97">
            <a:extLst>
              <a:ext uri="{FF2B5EF4-FFF2-40B4-BE49-F238E27FC236}">
                <a16:creationId xmlns:a16="http://schemas.microsoft.com/office/drawing/2014/main" id="{195F5A54-9B23-4AA9-869F-8AF5C3F635B3}"/>
              </a:ext>
            </a:extLst>
          </p:cNvPr>
          <p:cNvCxnSpPr/>
          <p:nvPr/>
        </p:nvCxnSpPr>
        <p:spPr>
          <a:xfrm>
            <a:off x="461532" y="3524764"/>
            <a:ext cx="8071604"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DC673EC-1410-4249-A519-57934849CACC}"/>
              </a:ext>
            </a:extLst>
          </p:cNvPr>
          <p:cNvSpPr txBox="1"/>
          <p:nvPr/>
        </p:nvSpPr>
        <p:spPr>
          <a:xfrm>
            <a:off x="417175" y="4492849"/>
            <a:ext cx="369763" cy="1762021"/>
          </a:xfrm>
          <a:prstGeom prst="rect">
            <a:avLst/>
          </a:prstGeom>
          <a:solidFill>
            <a:schemeClr val="bg1"/>
          </a:solidFill>
        </p:spPr>
        <p:txBody>
          <a:bodyPr wrap="square" rtlCol="0">
            <a:spAutoFit/>
          </a:bodyPr>
          <a:lstStyle/>
          <a:p>
            <a:r>
              <a:rPr lang="en-US" sz="900" dirty="0">
                <a:solidFill>
                  <a:schemeClr val="tx1">
                    <a:lumMod val="65000"/>
                    <a:lumOff val="35000"/>
                  </a:schemeClr>
                </a:solidFill>
              </a:rPr>
              <a:t>50</a:t>
            </a:r>
          </a:p>
          <a:p>
            <a:endParaRPr lang="en-US" sz="2000" dirty="0">
              <a:solidFill>
                <a:schemeClr val="tx1">
                  <a:lumMod val="65000"/>
                  <a:lumOff val="35000"/>
                </a:schemeClr>
              </a:solidFill>
            </a:endParaRPr>
          </a:p>
          <a:p>
            <a:r>
              <a:rPr lang="en-US" sz="900" dirty="0">
                <a:solidFill>
                  <a:schemeClr val="tx1">
                    <a:lumMod val="65000"/>
                    <a:lumOff val="35000"/>
                  </a:schemeClr>
                </a:solidFill>
              </a:rPr>
              <a:t>0</a:t>
            </a:r>
            <a:endParaRPr lang="en-US" sz="1400" dirty="0">
              <a:solidFill>
                <a:schemeClr val="tx1">
                  <a:lumMod val="65000"/>
                  <a:lumOff val="35000"/>
                </a:schemeClr>
              </a:solidFill>
            </a:endParaRPr>
          </a:p>
          <a:p>
            <a:r>
              <a:rPr lang="en-US" sz="900" dirty="0">
                <a:solidFill>
                  <a:schemeClr val="tx1">
                    <a:lumMod val="65000"/>
                    <a:lumOff val="35000"/>
                  </a:schemeClr>
                </a:solidFill>
              </a:rPr>
              <a:t>0</a:t>
            </a:r>
          </a:p>
          <a:p>
            <a:endParaRPr lang="en-US" sz="2000" dirty="0">
              <a:solidFill>
                <a:schemeClr val="tx1">
                  <a:lumMod val="65000"/>
                  <a:lumOff val="35000"/>
                </a:schemeClr>
              </a:solidFill>
            </a:endParaRPr>
          </a:p>
          <a:p>
            <a:r>
              <a:rPr lang="en-US" sz="900" dirty="0">
                <a:solidFill>
                  <a:schemeClr val="tx1">
                    <a:lumMod val="65000"/>
                    <a:lumOff val="35000"/>
                  </a:schemeClr>
                </a:solidFill>
              </a:rPr>
              <a:t>50</a:t>
            </a:r>
          </a:p>
          <a:p>
            <a:endParaRPr lang="en-US" sz="1350" dirty="0">
              <a:solidFill>
                <a:schemeClr val="tx1">
                  <a:lumMod val="65000"/>
                  <a:lumOff val="35000"/>
                </a:schemeClr>
              </a:solidFill>
            </a:endParaRPr>
          </a:p>
          <a:p>
            <a:endParaRPr lang="en-US" sz="1100" dirty="0">
              <a:solidFill>
                <a:schemeClr val="tx1">
                  <a:lumMod val="65000"/>
                  <a:lumOff val="35000"/>
                </a:schemeClr>
              </a:solidFill>
            </a:endParaRPr>
          </a:p>
          <a:p>
            <a:r>
              <a:rPr lang="en-US" sz="900" dirty="0">
                <a:solidFill>
                  <a:schemeClr val="tx1">
                    <a:lumMod val="65000"/>
                    <a:lumOff val="35000"/>
                  </a:schemeClr>
                </a:solidFill>
              </a:rPr>
              <a:t>100</a:t>
            </a:r>
          </a:p>
        </p:txBody>
      </p:sp>
      <p:cxnSp>
        <p:nvCxnSpPr>
          <p:cNvPr id="99" name="Straight Connector 98">
            <a:extLst>
              <a:ext uri="{FF2B5EF4-FFF2-40B4-BE49-F238E27FC236}">
                <a16:creationId xmlns:a16="http://schemas.microsoft.com/office/drawing/2014/main" id="{320015C4-5BAE-475E-A54C-3C4D53A298A5}"/>
              </a:ext>
            </a:extLst>
          </p:cNvPr>
          <p:cNvCxnSpPr/>
          <p:nvPr/>
        </p:nvCxnSpPr>
        <p:spPr>
          <a:xfrm>
            <a:off x="515366" y="5112425"/>
            <a:ext cx="8071604"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1AD07D4D-E327-4229-8CB9-55B82E717A42}"/>
              </a:ext>
            </a:extLst>
          </p:cNvPr>
          <p:cNvSpPr/>
          <p:nvPr/>
        </p:nvSpPr>
        <p:spPr>
          <a:xfrm>
            <a:off x="807523" y="1668485"/>
            <a:ext cx="501017" cy="383701"/>
          </a:xfrm>
          <a:prstGeom prst="ellipse">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911500D-8D4A-4DB4-A074-44267643061E}"/>
              </a:ext>
            </a:extLst>
          </p:cNvPr>
          <p:cNvSpPr/>
          <p:nvPr/>
        </p:nvSpPr>
        <p:spPr>
          <a:xfrm>
            <a:off x="840388" y="1705149"/>
            <a:ext cx="471637" cy="28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50000"/>
                  </a:schemeClr>
                </a:solidFill>
              </a:rPr>
              <a:t>440</a:t>
            </a:r>
          </a:p>
        </p:txBody>
      </p:sp>
      <p:sp>
        <p:nvSpPr>
          <p:cNvPr id="53" name="Oval 52">
            <a:extLst>
              <a:ext uri="{FF2B5EF4-FFF2-40B4-BE49-F238E27FC236}">
                <a16:creationId xmlns:a16="http://schemas.microsoft.com/office/drawing/2014/main" id="{69E0FCFF-FB24-4A21-8C34-D069BC544B16}"/>
              </a:ext>
            </a:extLst>
          </p:cNvPr>
          <p:cNvSpPr/>
          <p:nvPr/>
        </p:nvSpPr>
        <p:spPr>
          <a:xfrm>
            <a:off x="3149044" y="2439319"/>
            <a:ext cx="501017" cy="383701"/>
          </a:xfrm>
          <a:prstGeom prst="ellipse">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9B5A84-A198-4A87-81E0-06C784B21FD7}"/>
              </a:ext>
            </a:extLst>
          </p:cNvPr>
          <p:cNvSpPr/>
          <p:nvPr/>
        </p:nvSpPr>
        <p:spPr>
          <a:xfrm>
            <a:off x="3165385" y="2507515"/>
            <a:ext cx="500710" cy="23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50000"/>
                  </a:schemeClr>
                </a:solidFill>
              </a:rPr>
              <a:t>215</a:t>
            </a:r>
          </a:p>
        </p:txBody>
      </p:sp>
      <p:sp>
        <p:nvSpPr>
          <p:cNvPr id="54" name="Oval 53">
            <a:extLst>
              <a:ext uri="{FF2B5EF4-FFF2-40B4-BE49-F238E27FC236}">
                <a16:creationId xmlns:a16="http://schemas.microsoft.com/office/drawing/2014/main" id="{F8865BB3-7297-4A60-A22B-F359968783D7}"/>
              </a:ext>
            </a:extLst>
          </p:cNvPr>
          <p:cNvSpPr/>
          <p:nvPr/>
        </p:nvSpPr>
        <p:spPr>
          <a:xfrm>
            <a:off x="8069649" y="1829387"/>
            <a:ext cx="501017" cy="383701"/>
          </a:xfrm>
          <a:prstGeom prst="ellipse">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69FE02-04F3-4D70-ADFC-57F75649145E}"/>
              </a:ext>
            </a:extLst>
          </p:cNvPr>
          <p:cNvSpPr/>
          <p:nvPr/>
        </p:nvSpPr>
        <p:spPr>
          <a:xfrm>
            <a:off x="8081332" y="1903248"/>
            <a:ext cx="500710" cy="23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lumMod val="50000"/>
                  </a:schemeClr>
                </a:solidFill>
              </a:rPr>
              <a:t>390</a:t>
            </a:r>
          </a:p>
        </p:txBody>
      </p:sp>
      <p:sp>
        <p:nvSpPr>
          <p:cNvPr id="101" name="Rectangle 100">
            <a:extLst>
              <a:ext uri="{FF2B5EF4-FFF2-40B4-BE49-F238E27FC236}">
                <a16:creationId xmlns:a16="http://schemas.microsoft.com/office/drawing/2014/main" id="{38B4C830-1F50-40A9-B93A-142568461273}"/>
              </a:ext>
            </a:extLst>
          </p:cNvPr>
          <p:cNvSpPr/>
          <p:nvPr/>
        </p:nvSpPr>
        <p:spPr>
          <a:xfrm>
            <a:off x="233657" y="4809508"/>
            <a:ext cx="885109" cy="247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532476"/>
                </a:solidFill>
              </a:rPr>
              <a:t>INFLOW</a:t>
            </a:r>
          </a:p>
        </p:txBody>
      </p:sp>
      <p:sp>
        <p:nvSpPr>
          <p:cNvPr id="102" name="Rectangle 101">
            <a:extLst>
              <a:ext uri="{FF2B5EF4-FFF2-40B4-BE49-F238E27FC236}">
                <a16:creationId xmlns:a16="http://schemas.microsoft.com/office/drawing/2014/main" id="{399760AE-135A-46AB-9868-0B475608738A}"/>
              </a:ext>
            </a:extLst>
          </p:cNvPr>
          <p:cNvSpPr/>
          <p:nvPr/>
        </p:nvSpPr>
        <p:spPr>
          <a:xfrm>
            <a:off x="202933" y="5210318"/>
            <a:ext cx="961594" cy="230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rgbClr val="0385B9"/>
                </a:solidFill>
              </a:rPr>
              <a:t>OUTFLOW</a:t>
            </a:r>
          </a:p>
        </p:txBody>
      </p:sp>
      <p:sp>
        <p:nvSpPr>
          <p:cNvPr id="103" name="TextBox 102">
            <a:extLst>
              <a:ext uri="{FF2B5EF4-FFF2-40B4-BE49-F238E27FC236}">
                <a16:creationId xmlns:a16="http://schemas.microsoft.com/office/drawing/2014/main" id="{A0C7DB8E-F0DE-417F-9C07-FFA03D3E63E0}"/>
              </a:ext>
            </a:extLst>
          </p:cNvPr>
          <p:cNvSpPr txBox="1"/>
          <p:nvPr/>
        </p:nvSpPr>
        <p:spPr>
          <a:xfrm>
            <a:off x="9084050" y="1504017"/>
            <a:ext cx="2711210" cy="2677656"/>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accent1">
                    <a:lumMod val="50000"/>
                  </a:schemeClr>
                </a:solidFill>
              </a:rPr>
              <a:t>6 Datapoints submitted monthly related to Inflow/Active/Outflow</a:t>
            </a:r>
          </a:p>
          <a:p>
            <a:endParaRPr lang="en-US" sz="300" dirty="0">
              <a:solidFill>
                <a:schemeClr val="accent1">
                  <a:lumMod val="50000"/>
                </a:schemeClr>
              </a:solidFill>
            </a:endParaRPr>
          </a:p>
          <a:p>
            <a:pPr marL="285750" indent="-285750">
              <a:buFont typeface="Wingdings" panose="05000000000000000000" pitchFamily="2" charset="2"/>
              <a:buChar char="q"/>
            </a:pPr>
            <a:r>
              <a:rPr lang="en-US" dirty="0">
                <a:solidFill>
                  <a:schemeClr val="accent1">
                    <a:lumMod val="50000"/>
                  </a:schemeClr>
                </a:solidFill>
              </a:rPr>
              <a:t>Veteran/Chronic data provided since January 2019</a:t>
            </a:r>
          </a:p>
          <a:p>
            <a:endParaRPr lang="en-US" sz="300" dirty="0">
              <a:solidFill>
                <a:schemeClr val="accent1">
                  <a:lumMod val="50000"/>
                </a:schemeClr>
              </a:solidFill>
            </a:endParaRPr>
          </a:p>
          <a:p>
            <a:pPr marL="285750" indent="-285750">
              <a:buFont typeface="Wingdings" panose="05000000000000000000" pitchFamily="2" charset="2"/>
              <a:buChar char="q"/>
            </a:pPr>
            <a:r>
              <a:rPr lang="en-US" dirty="0">
                <a:solidFill>
                  <a:schemeClr val="accent1">
                    <a:lumMod val="50000"/>
                  </a:schemeClr>
                </a:solidFill>
              </a:rPr>
              <a:t>Single Adults and Family Data provided since February 2021</a:t>
            </a:r>
          </a:p>
        </p:txBody>
      </p:sp>
    </p:spTree>
    <p:extLst>
      <p:ext uri="{BB962C8B-B14F-4D97-AF65-F5344CB8AC3E}">
        <p14:creationId xmlns:p14="http://schemas.microsoft.com/office/powerpoint/2010/main" val="115204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12941</TotalTime>
  <Words>2722</Words>
  <Application>Microsoft Office PowerPoint</Application>
  <PresentationFormat>Widescreen</PresentationFormat>
  <Paragraphs>414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Asap Condensed</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Ergas, Jamie</dc:creator>
  <cp:lastModifiedBy>Ergas, Jamie</cp:lastModifiedBy>
  <cp:revision>263</cp:revision>
  <dcterms:created xsi:type="dcterms:W3CDTF">2020-06-22T20:27:14Z</dcterms:created>
  <dcterms:modified xsi:type="dcterms:W3CDTF">2021-07-21T13:12:47Z</dcterms:modified>
</cp:coreProperties>
</file>