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4" r:id="rId3"/>
    <p:sldId id="260" r:id="rId4"/>
    <p:sldId id="384" r:id="rId5"/>
    <p:sldId id="385" r:id="rId6"/>
    <p:sldId id="386" r:id="rId7"/>
    <p:sldId id="377" r:id="rId8"/>
    <p:sldId id="382" r:id="rId9"/>
    <p:sldId id="387" r:id="rId10"/>
    <p:sldId id="388" r:id="rId11"/>
    <p:sldId id="396" r:id="rId12"/>
    <p:sldId id="395" r:id="rId13"/>
    <p:sldId id="262" r:id="rId14"/>
    <p:sldId id="393" r:id="rId15"/>
    <p:sldId id="258" r:id="rId16"/>
    <p:sldId id="390" r:id="rId17"/>
    <p:sldId id="394" r:id="rId18"/>
    <p:sldId id="39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006699"/>
    <a:srgbClr val="3762AF"/>
    <a:srgbClr val="B89500"/>
    <a:srgbClr val="6C8C3C"/>
    <a:srgbClr val="00C0BC"/>
    <a:srgbClr val="6A8ED0"/>
    <a:srgbClr val="567FCA"/>
    <a:srgbClr val="3E6DC2"/>
    <a:srgbClr val="7C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1447" autoAdjust="0"/>
  </p:normalViewPr>
  <p:slideViewPr>
    <p:cSldViewPr snapToGrid="0">
      <p:cViewPr varScale="1">
        <p:scale>
          <a:sx n="66" d="100"/>
          <a:sy n="66" d="100"/>
        </p:scale>
        <p:origin x="504" y="3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PIT%20&amp;%20HIC\PIT%20Data%20Analysis\PIT%20Trends%202008-2020%20with%20Bar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fxsharev01\OPEH\CoC%20(Continuum%20of%20Care)\PIT%20&amp;%20HIC\PIT%20Data%20Analysis\PIT%20Trends%202008-2020%20with%20Bar%20Char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PIT%20&amp;%20HIC\HIC\FINAL%20HIC%20Data%20Spreadsheet%20(2020%20HIC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1%20CoC%20-%20Copy\System%20Performance%20Measures\System%20Performance%20Measures%20-%2005.23.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System%20Performance%20Measures\System%20Performance%20Measures%20-%2005.29.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System%20Performance%20Measures\System%20Performance%20Measures%20-%2007.01.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System%20Performance%20Measures\System%20Performance%20Measures%20-%2005.29.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System%20Performance%20Measures\System%20Performance%20Measures%20-%2005.29.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fxsharev01\OPEH\CoC%20(Continuum%20of%20Care)\System%20Performance%20Measures\System%20Performance%20Measures%20-%2005.29.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 in Time Count  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defRPr>
            </a:pPr>
            <a:r>
              <a:rPr lang="en-US" sz="1800" b="0" i="0" baseline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2017 - 2020 (</a:t>
            </a:r>
            <a:r>
              <a:rPr lang="en-US" sz="1800" b="1" i="0" baseline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Year Trend</a:t>
            </a:r>
            <a:r>
              <a:rPr lang="en-US" sz="1800" b="0" i="0" baseline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7.7068658134381976E-2"/>
          <c:y val="3.2622926505600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52684645099066E-2"/>
          <c:y val="0.29897911869169824"/>
          <c:w val="0.91894630709801872"/>
          <c:h val="0.51344444010772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Sheet1!$M$10</c:f>
              <c:strCache>
                <c:ptCount val="1"/>
                <c:pt idx="0">
                  <c:v>SINGLE INDIVIDUALS</c:v>
                </c:pt>
              </c:strCache>
            </c:strRef>
          </c:tx>
          <c:spPr>
            <a:solidFill>
              <a:srgbClr val="FFCC29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BA2-4283-809A-5176AF92C5B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A2-4283-809A-5176AF92C5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BA2-4283-809A-5176AF92C5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BA2-4283-809A-5176AF92C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Sheet1!$L$11:$L$14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Sheet1!$M$11:$M$14</c:f>
              <c:numCache>
                <c:formatCode>General</c:formatCode>
                <c:ptCount val="4"/>
                <c:pt idx="0">
                  <c:v>490</c:v>
                </c:pt>
                <c:pt idx="1">
                  <c:v>499</c:v>
                </c:pt>
                <c:pt idx="2">
                  <c:v>508</c:v>
                </c:pt>
                <c:pt idx="3">
                  <c:v>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A2-4283-809A-5176AF92C5BC}"/>
            </c:ext>
          </c:extLst>
        </c:ser>
        <c:ser>
          <c:idx val="1"/>
          <c:order val="1"/>
          <c:tx>
            <c:strRef>
              <c:f>Sheet1!$N$10</c:f>
              <c:strCache>
                <c:ptCount val="1"/>
                <c:pt idx="0">
                  <c:v>PEOPLE IN FAMILIES WITH CHILDREN</c:v>
                </c:pt>
              </c:strCache>
            </c:strRef>
          </c:tx>
          <c:spPr>
            <a:solidFill>
              <a:srgbClr val="739BCB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BA2-4283-809A-5176AF92C5B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BA2-4283-809A-5176AF92C5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BA2-4283-809A-5176AF92C5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BA2-4283-809A-5176AF92C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Sheet1!$L$11:$L$14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Sheet1!$N$11:$N$14</c:f>
              <c:numCache>
                <c:formatCode>General</c:formatCode>
                <c:ptCount val="4"/>
                <c:pt idx="0">
                  <c:v>474</c:v>
                </c:pt>
                <c:pt idx="1">
                  <c:v>488</c:v>
                </c:pt>
                <c:pt idx="2">
                  <c:v>526</c:v>
                </c:pt>
                <c:pt idx="3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A2-4283-809A-5176AF92C5BC}"/>
            </c:ext>
          </c:extLst>
        </c:ser>
        <c:ser>
          <c:idx val="2"/>
          <c:order val="2"/>
          <c:tx>
            <c:strRef>
              <c:f>Sheet1!$O$10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ABC32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bg1">
                    <a:lumMod val="65000"/>
                  </a:schemeClr>
                </a:solidFill>
                <a:prstDash val="sysDot"/>
                <a:tailEnd type="triangle" w="lg" len="med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Sheet1!$L$11:$L$14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Sheet1!$O$11:$O$14</c:f>
              <c:numCache>
                <c:formatCode>General</c:formatCode>
                <c:ptCount val="4"/>
                <c:pt idx="0">
                  <c:v>964</c:v>
                </c:pt>
                <c:pt idx="1">
                  <c:v>987</c:v>
                </c:pt>
                <c:pt idx="2">
                  <c:v>1034</c:v>
                </c:pt>
                <c:pt idx="3">
                  <c:v>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A2-4283-809A-5176AF92C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664759920"/>
        <c:axId val="664756968"/>
      </c:barChart>
      <c:catAx>
        <c:axId val="66475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64756968"/>
        <c:crosses val="autoZero"/>
        <c:auto val="1"/>
        <c:lblAlgn val="ctr"/>
        <c:lblOffset val="100"/>
        <c:noMultiLvlLbl val="0"/>
      </c:catAx>
      <c:valAx>
        <c:axId val="664756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7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r"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defRPr>
            </a:pP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en-US" sz="1800" b="0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b="0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Count</a:t>
            </a:r>
            <a:r>
              <a:rPr lang="en-US" sz="1800" b="0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defRPr>
            </a:pP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2008 - 2020 </a:t>
            </a: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i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Year Trend</a:t>
            </a: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59993021478397301"/>
          <c:y val="0.106918294428926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97122405153901E-2"/>
          <c:y val="0.13740540550220651"/>
          <c:w val="0.92847454068241486"/>
          <c:h val="0.695985942332596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Sheet1!$C$2</c:f>
              <c:strCache>
                <c:ptCount val="1"/>
                <c:pt idx="0">
                  <c:v>SINGLE INDIVIDUALS</c:v>
                </c:pt>
              </c:strCache>
            </c:strRef>
          </c:tx>
          <c:spPr>
            <a:solidFill>
              <a:srgbClr val="FFCC29"/>
            </a:solidFill>
            <a:effectLst>
              <a:innerShdw blurRad="63500" dist="50800" dir="18900000">
                <a:prstClr val="black">
                  <a:alpha val="35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1.107007078660622E-3"/>
                  <c:y val="9.07343495537589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67-455C-AACC-42FBF5BC513C}"/>
                </c:ext>
              </c:extLst>
            </c:dLbl>
            <c:dLbl>
              <c:idx val="1"/>
              <c:layout>
                <c:manualLayout>
                  <c:x val="-2.2672075081523902E-3"/>
                  <c:y val="9.13775948918968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7-455C-AACC-42FBF5BC513C}"/>
                </c:ext>
              </c:extLst>
            </c:dLbl>
            <c:dLbl>
              <c:idx val="2"/>
              <c:layout>
                <c:manualLayout>
                  <c:x val="-1.0956812216654736E-3"/>
                  <c:y val="1.49085890941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67-455C-AACC-42FBF5BC513C}"/>
                </c:ext>
              </c:extLst>
            </c:dLbl>
            <c:dLbl>
              <c:idx val="3"/>
              <c:layout>
                <c:manualLayout>
                  <c:x val="-6.2903046210132827E-4"/>
                  <c:y val="1.1926917221446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67-455C-AACC-42FBF5BC513C}"/>
                </c:ext>
              </c:extLst>
            </c:dLbl>
            <c:dLbl>
              <c:idx val="4"/>
              <c:layout>
                <c:manualLayout>
                  <c:x val="-3.8502823510697527E-3"/>
                  <c:y val="1.1926917221446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67-455C-AACC-42FBF5BC513C}"/>
                </c:ext>
              </c:extLst>
            </c:dLbl>
            <c:dLbl>
              <c:idx val="5"/>
              <c:layout>
                <c:manualLayout>
                  <c:x val="-1.1067525650202816E-3"/>
                  <c:y val="1.1991012024782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67-455C-AACC-42FBF5BC513C}"/>
                </c:ext>
              </c:extLst>
            </c:dLbl>
            <c:dLbl>
              <c:idx val="6"/>
              <c:layout>
                <c:manualLayout>
                  <c:x val="-1.8439513242662849E-4"/>
                  <c:y val="9.13775948918968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67-455C-AACC-42FBF5BC513C}"/>
                </c:ext>
              </c:extLst>
            </c:dLbl>
            <c:dLbl>
              <c:idx val="7"/>
              <c:layout>
                <c:manualLayout>
                  <c:x val="-1.5830748429173625E-3"/>
                  <c:y val="1.478039948751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67-455C-AACC-42FBF5BC513C}"/>
                </c:ext>
              </c:extLst>
            </c:dLbl>
            <c:dLbl>
              <c:idx val="8"/>
              <c:layout>
                <c:manualLayout>
                  <c:x val="-4.7926191044301283E-3"/>
                  <c:y val="1.1926917221446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67-455C-AACC-42FBF5BC513C}"/>
                </c:ext>
              </c:extLst>
            </c:dLbl>
            <c:dLbl>
              <c:idx val="9"/>
              <c:layout>
                <c:manualLayout>
                  <c:x val="-3.1835838701980432E-3"/>
                  <c:y val="1.0614007540213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67-455C-AACC-42FBF5BC513C}"/>
                </c:ext>
              </c:extLst>
            </c:dLbl>
            <c:dLbl>
              <c:idx val="10"/>
              <c:layout>
                <c:manualLayout>
                  <c:x val="-3.2128529388371907E-3"/>
                  <c:y val="1.2209485709271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67-455C-AACC-42FBF5BC513C}"/>
                </c:ext>
              </c:extLst>
            </c:dLbl>
            <c:dLbl>
              <c:idx val="11"/>
              <c:layout>
                <c:manualLayout>
                  <c:x val="-4.7997454863597782E-3"/>
                  <c:y val="1.4959589260283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67-455C-AACC-42FBF5BC5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Sheet1!$C$3:$C$15</c:f>
              <c:numCache>
                <c:formatCode>General</c:formatCode>
                <c:ptCount val="13"/>
                <c:pt idx="0">
                  <c:v>744</c:v>
                </c:pt>
                <c:pt idx="1">
                  <c:v>663</c:v>
                </c:pt>
                <c:pt idx="2">
                  <c:v>652</c:v>
                </c:pt>
                <c:pt idx="3">
                  <c:v>666</c:v>
                </c:pt>
                <c:pt idx="4">
                  <c:v>697</c:v>
                </c:pt>
                <c:pt idx="5">
                  <c:v>603</c:v>
                </c:pt>
                <c:pt idx="6">
                  <c:v>530</c:v>
                </c:pt>
                <c:pt idx="7">
                  <c:v>489</c:v>
                </c:pt>
                <c:pt idx="8">
                  <c:v>482</c:v>
                </c:pt>
                <c:pt idx="9">
                  <c:v>490</c:v>
                </c:pt>
                <c:pt idx="10">
                  <c:v>499</c:v>
                </c:pt>
                <c:pt idx="11">
                  <c:v>508</c:v>
                </c:pt>
                <c:pt idx="12">
                  <c:v>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67-455C-AACC-42FBF5BC513C}"/>
            </c:ext>
          </c:extLst>
        </c:ser>
        <c:ser>
          <c:idx val="3"/>
          <c:order val="1"/>
          <c:tx>
            <c:strRef>
              <c:f>Sheet1!$D$2</c:f>
              <c:strCache>
                <c:ptCount val="1"/>
                <c:pt idx="0">
                  <c:v>PEOPLE IN FAMILIES WITH CHILDREN</c:v>
                </c:pt>
              </c:strCache>
            </c:strRef>
          </c:tx>
          <c:spPr>
            <a:solidFill>
              <a:srgbClr val="739BCB"/>
            </a:solidFill>
            <a:effectLst>
              <a:innerShdw blurRad="63500" dist="50800" dir="18900000">
                <a:prstClr val="black">
                  <a:alpha val="35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8.6916408176250699E-5"/>
                  <c:y val="1.4972913628002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67-455C-AACC-42FBF5BC513C}"/>
                </c:ext>
              </c:extLst>
            </c:dLbl>
            <c:dLbl>
              <c:idx val="1"/>
              <c:layout>
                <c:manualLayout>
                  <c:x val="-3.5657361011691722E-4"/>
                  <c:y val="1.4910886398967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67-455C-AACC-42FBF5BC513C}"/>
                </c:ext>
              </c:extLst>
            </c:dLbl>
            <c:dLbl>
              <c:idx val="2"/>
              <c:layout>
                <c:manualLayout>
                  <c:x val="-3.4056470213950528E-3"/>
                  <c:y val="1.1443104834976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67-455C-AACC-42FBF5BC513C}"/>
                </c:ext>
              </c:extLst>
            </c:dLbl>
            <c:dLbl>
              <c:idx val="3"/>
              <c:layout>
                <c:manualLayout>
                  <c:x val="-2.9500676051857156E-3"/>
                  <c:y val="1.1443334565454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67-455C-AACC-42FBF5BC513C}"/>
                </c:ext>
              </c:extLst>
            </c:dLbl>
            <c:dLbl>
              <c:idx val="4"/>
              <c:layout>
                <c:manualLayout>
                  <c:x val="-3.3947029348604151E-3"/>
                  <c:y val="6.1558578859696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67-455C-AACC-42FBF5BC513C}"/>
                </c:ext>
              </c:extLst>
            </c:dLbl>
            <c:dLbl>
              <c:idx val="5"/>
              <c:layout>
                <c:manualLayout>
                  <c:x val="-3.3947029348604745E-3"/>
                  <c:y val="1.4908589094188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67-455C-AACC-42FBF5BC513C}"/>
                </c:ext>
              </c:extLst>
            </c:dLbl>
            <c:dLbl>
              <c:idx val="6"/>
              <c:layout>
                <c:manualLayout>
                  <c:x val="-1.8005567485882446E-3"/>
                  <c:y val="1.4908589094188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67-455C-AACC-42FBF5BC513C}"/>
                </c:ext>
              </c:extLst>
            </c:dLbl>
            <c:dLbl>
              <c:idx val="7"/>
              <c:layout>
                <c:manualLayout>
                  <c:x val="4.4158116598942964E-5"/>
                  <c:y val="1.4908589094188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67-455C-AACC-42FBF5BC513C}"/>
                </c:ext>
              </c:extLst>
            </c:dLbl>
            <c:dLbl>
              <c:idx val="8"/>
              <c:layout>
                <c:manualLayout>
                  <c:x val="-1.5830748429174811E-3"/>
                  <c:y val="1.1926917221446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67-455C-AACC-42FBF5BC513C}"/>
                </c:ext>
              </c:extLst>
            </c:dLbl>
            <c:dLbl>
              <c:idx val="9"/>
              <c:layout>
                <c:manualLayout>
                  <c:x val="-1.6551022031336992E-3"/>
                  <c:y val="1.2042012190877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67-455C-AACC-42FBF5BC513C}"/>
                </c:ext>
              </c:extLst>
            </c:dLbl>
            <c:dLbl>
              <c:idx val="10"/>
              <c:layout>
                <c:manualLayout>
                  <c:x val="-1.6649009782868051E-3"/>
                  <c:y val="9.0624078924365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67-455C-AACC-42FBF5BC513C}"/>
                </c:ext>
              </c:extLst>
            </c:dLbl>
            <c:dLbl>
              <c:idx val="11"/>
              <c:layout>
                <c:manualLayout>
                  <c:x val="-3.2517935258092739E-3"/>
                  <c:y val="1.19799849618429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267-455C-AACC-42FBF5BC5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t" anchorCtr="0"/>
              <a:lstStyle/>
              <a:p>
                <a:pPr>
                  <a:defRPr sz="11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Sheet1!$D$3:$D$15</c:f>
              <c:numCache>
                <c:formatCode>General</c:formatCode>
                <c:ptCount val="13"/>
                <c:pt idx="0">
                  <c:v>1091</c:v>
                </c:pt>
                <c:pt idx="1">
                  <c:v>1067</c:v>
                </c:pt>
                <c:pt idx="2">
                  <c:v>892</c:v>
                </c:pt>
                <c:pt idx="3">
                  <c:v>883</c:v>
                </c:pt>
                <c:pt idx="4">
                  <c:v>837</c:v>
                </c:pt>
                <c:pt idx="5">
                  <c:v>747</c:v>
                </c:pt>
                <c:pt idx="6">
                  <c:v>695</c:v>
                </c:pt>
                <c:pt idx="7">
                  <c:v>715</c:v>
                </c:pt>
                <c:pt idx="8">
                  <c:v>577</c:v>
                </c:pt>
                <c:pt idx="9">
                  <c:v>474</c:v>
                </c:pt>
                <c:pt idx="10">
                  <c:v>488</c:v>
                </c:pt>
                <c:pt idx="11">
                  <c:v>526</c:v>
                </c:pt>
                <c:pt idx="12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267-455C-AACC-42FBF5BC513C}"/>
            </c:ext>
          </c:extLst>
        </c:ser>
        <c:ser>
          <c:idx val="1"/>
          <c:order val="2"/>
          <c:tx>
            <c:strRef>
              <c:f>Sheet1!$B$2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ABC32"/>
            </a:solidFill>
            <a:effectLst>
              <a:innerShdw blurRad="63500" dist="50800" dir="21540000">
                <a:prstClr val="black">
                  <a:alpha val="35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bg1">
                    <a:lumMod val="75000"/>
                  </a:schemeClr>
                </a:solidFill>
                <a:prstDash val="sysDot"/>
                <a:headEnd type="none"/>
                <a:tailEnd type="triangle" w="lg" len="med"/>
              </a:ln>
            </c:spPr>
            <c:trendlineType val="linear"/>
            <c:dispRSqr val="0"/>
            <c:dispEq val="0"/>
          </c:trendline>
          <c:cat>
            <c:numRef>
              <c:f>Sheet1!$A$3:$A$15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1835</c:v>
                </c:pt>
                <c:pt idx="1">
                  <c:v>1730</c:v>
                </c:pt>
                <c:pt idx="2">
                  <c:v>1544</c:v>
                </c:pt>
                <c:pt idx="3">
                  <c:v>1549</c:v>
                </c:pt>
                <c:pt idx="4">
                  <c:v>1534</c:v>
                </c:pt>
                <c:pt idx="5">
                  <c:v>1350</c:v>
                </c:pt>
                <c:pt idx="6">
                  <c:v>1225</c:v>
                </c:pt>
                <c:pt idx="7">
                  <c:v>1204</c:v>
                </c:pt>
                <c:pt idx="8">
                  <c:v>1059</c:v>
                </c:pt>
                <c:pt idx="9">
                  <c:v>964</c:v>
                </c:pt>
                <c:pt idx="10">
                  <c:v>987</c:v>
                </c:pt>
                <c:pt idx="11">
                  <c:v>1034</c:v>
                </c:pt>
                <c:pt idx="12">
                  <c:v>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267-455C-AACC-42FBF5BC51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895872"/>
        <c:axId val="417897048"/>
      </c:barChart>
      <c:catAx>
        <c:axId val="41789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417897048"/>
        <c:crosses val="autoZero"/>
        <c:auto val="1"/>
        <c:lblAlgn val="ctr"/>
        <c:lblOffset val="100"/>
        <c:noMultiLvlLbl val="0"/>
      </c:catAx>
      <c:valAx>
        <c:axId val="417897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7895872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1.8624162888729819E-2"/>
          <c:y val="0.92196354315153906"/>
          <c:w val="0.94263733396961746"/>
          <c:h val="5.4033928526827313E-2"/>
        </c:manualLayout>
      </c:layout>
      <c:overlay val="0"/>
      <c:txPr>
        <a:bodyPr/>
        <a:lstStyle/>
        <a:p>
          <a:pPr>
            <a:defRPr sz="900" spc="100" baseline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9452607284194"/>
          <c:y val="7.7962089364241441E-2"/>
          <c:w val="0.43187082184675102"/>
          <c:h val="0.72894345986148534"/>
        </c:manualLayout>
      </c:layout>
      <c:pieChart>
        <c:varyColors val="1"/>
        <c:ser>
          <c:idx val="0"/>
          <c:order val="0"/>
          <c:spPr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c:spPr>
          <c:explosion val="4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8B-490C-AEC8-279A5225FF2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8B-490C-AEC8-279A5225FF20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8B-490C-AEC8-279A5225FF20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8B-490C-AEC8-279A5225FF20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58B-490C-AEC8-279A5225FF20}"/>
              </c:ext>
            </c:extLst>
          </c:dPt>
          <c:dPt>
            <c:idx val="5"/>
            <c:bubble3D val="0"/>
            <c:spPr>
              <a:solidFill>
                <a:srgbClr val="678254"/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58B-490C-AEC8-279A5225FF20}"/>
              </c:ext>
            </c:extLst>
          </c:dPt>
          <c:dPt>
            <c:idx val="6"/>
            <c:bubble3D val="0"/>
            <c:spPr>
              <a:solidFill>
                <a:srgbClr val="678254"/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58B-490C-AEC8-279A5225FF20}"/>
              </c:ext>
            </c:extLst>
          </c:dPt>
          <c:dPt>
            <c:idx val="7"/>
            <c:bubble3D val="0"/>
            <c:spPr>
              <a:solidFill>
                <a:srgbClr val="B05110"/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58B-490C-AEC8-279A5225FF20}"/>
              </c:ext>
            </c:extLst>
          </c:dPt>
          <c:dPt>
            <c:idx val="8"/>
            <c:bubble3D val="0"/>
            <c:spPr>
              <a:solidFill>
                <a:srgbClr val="B05110"/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58B-490C-AEC8-279A5225FF20}"/>
              </c:ext>
            </c:extLst>
          </c:dPt>
          <c:dPt>
            <c:idx val="9"/>
            <c:bubble3D val="0"/>
            <c:spPr>
              <a:solidFill>
                <a:srgbClr val="AC8F14"/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58B-490C-AEC8-279A5225FF20}"/>
              </c:ext>
            </c:extLst>
          </c:dPt>
          <c:dPt>
            <c:idx val="10"/>
            <c:bubble3D val="0"/>
            <c:spPr>
              <a:solidFill>
                <a:srgbClr val="006699"/>
              </a:solidFill>
              <a:ln w="190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58B-490C-AEC8-279A5225FF20}"/>
              </c:ext>
            </c:extLst>
          </c:dPt>
          <c:dLbls>
            <c:dLbl>
              <c:idx val="0"/>
              <c:layout>
                <c:manualLayout>
                  <c:x val="8.3884320159461928E-2"/>
                  <c:y val="-3.4130708134379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237382-D4FD-43DD-991E-36077AD48F81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fld id="{1956D473-38DD-4F22-9E04-A5DC020912DC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FF333A80-3FCE-4185-ADB7-4625525B786D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7211048100852"/>
                      <c:h val="0.114474495092384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8B-490C-AEC8-279A5225FF20}"/>
                </c:ext>
              </c:extLst>
            </c:dLbl>
            <c:dLbl>
              <c:idx val="1"/>
              <c:layout>
                <c:manualLayout>
                  <c:x val="1.6334415451954517E-2"/>
                  <c:y val="-0.154136130516501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67F30-1839-4C71-AFA8-38A68DC2E29A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016B2397-DDDA-4EAA-B38D-FEB733AE5F9F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FABB2000-1676-4AA2-9934-0AF4DFEA3AF7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9621394475944"/>
                      <c:h val="0.11782250040677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8B-490C-AEC8-279A5225FF20}"/>
                </c:ext>
              </c:extLst>
            </c:dLbl>
            <c:dLbl>
              <c:idx val="2"/>
              <c:layout>
                <c:manualLayout>
                  <c:x val="1.9245061983832332E-2"/>
                  <c:y val="-0.16317022049774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686A09-0486-4560-BB41-DF3C8A07F06B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5E9AA5AB-15C3-4AE3-9C61-971380B91540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869B7546-8DE8-485A-9BC3-5DE1773FDB1E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3332672794136"/>
                      <c:h val="0.1799945579430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8B-490C-AEC8-279A5225FF20}"/>
                </c:ext>
              </c:extLst>
            </c:dLbl>
            <c:dLbl>
              <c:idx val="3"/>
              <c:layout>
                <c:manualLayout>
                  <c:x val="5.0630154391322846E-2"/>
                  <c:y val="-0.172861056180089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Emergency Shelter</a:t>
                    </a: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Hotels (Overflow)</a:t>
                    </a: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1AD491EA-ACE5-4976-96BB-9ECC61272515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9682BD43-B08B-4D57-976C-071E9F40F782}" type="PERCENTAGE"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8733571515993"/>
                      <c:h val="0.177234179816500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8B-490C-AEC8-279A5225FF20}"/>
                </c:ext>
              </c:extLst>
            </c:dLbl>
            <c:dLbl>
              <c:idx val="4"/>
              <c:layout>
                <c:manualLayout>
                  <c:x val="6.0356749447769809E-2"/>
                  <c:y val="-4.41880858302492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Emergency Shelter</a:t>
                    </a: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Medical Respite</a:t>
                    </a: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CBB890F8-6616-47A9-A1B9-2B1D9AAC27D5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30571113843928"/>
                      <c:h val="0.139249960207663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58B-490C-AEC8-279A5225FF20}"/>
                </c:ext>
              </c:extLst>
            </c:dLbl>
            <c:dLbl>
              <c:idx val="5"/>
              <c:layout>
                <c:manualLayout>
                  <c:x val="9.1504921988378396E-2"/>
                  <c:y val="3.5060146927667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274807-0277-4919-B6D7-6239E0FD761F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 </a:t>
                    </a:r>
                    <a:fld id="{7ECAB581-4F32-4E75-97DF-EE6CB4568BF0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, </a:t>
                    </a:r>
                    <a:fld id="{6DD82C87-18EE-4225-8478-84E2D0F068AB}" type="PERCENTAGE"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67579570688378"/>
                      <c:h val="0.114474495092384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58B-490C-AEC8-279A5225FF20}"/>
                </c:ext>
              </c:extLst>
            </c:dLbl>
            <c:dLbl>
              <c:idx val="6"/>
              <c:layout>
                <c:manualLayout>
                  <c:x val="0.15056184686758714"/>
                  <c:y val="9.20288031586753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CE3B94-A216-406C-9951-618691AC1BB6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1004D601-5767-4695-B4E0-2BC148E5CA98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1A73B738-1668-4305-9FB2-02AE9A410535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4864230054142"/>
                      <c:h val="0.103742407730475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58B-490C-AEC8-279A5225FF20}"/>
                </c:ext>
              </c:extLst>
            </c:dLbl>
            <c:dLbl>
              <c:idx val="7"/>
              <c:layout>
                <c:manualLayout>
                  <c:x val="-0.2608368254486324"/>
                  <c:y val="2.144556064106092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E9E1D0-923F-44B0-8CE4-3E843A76AA8D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fld id="{4D90676D-66DC-4291-87A4-CE0FDF39A878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41F8ED2E-3189-4619-B5EE-8425247BD00A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5532559725372"/>
                      <c:h val="0.145014781272561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58B-490C-AEC8-279A5225FF20}"/>
                </c:ext>
              </c:extLst>
            </c:dLbl>
            <c:dLbl>
              <c:idx val="8"/>
              <c:layout>
                <c:manualLayout>
                  <c:x val="-3.7820337224686293E-2"/>
                  <c:y val="-6.08988011538105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AE4F29-C1D1-4D76-A43F-178103E6694D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 algn="l"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FC69572F-4D3E-4A6E-B342-2F92E0948204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85192E3B-D4CF-4A09-8C2B-A3A22C8D067B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42471893085902"/>
                      <c:h val="0.140670585388819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58B-490C-AEC8-279A5225FF20}"/>
                </c:ext>
              </c:extLst>
            </c:dLbl>
            <c:dLbl>
              <c:idx val="9"/>
              <c:layout>
                <c:manualLayout>
                  <c:x val="1.6651415982328634E-2"/>
                  <c:y val="-0.191273545602410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1289BB-8BE3-42EC-BFCF-E73D02F53CB1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fld id="{DBA00116-6E75-471C-B756-E9E35E85BAF8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EEB2343E-610F-4D3A-8116-1BEFE2684ECB}" type="PERCENTAGE">
                      <a:rPr lang="en-US" sz="14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869650361062"/>
                      <c:h val="0.13269907443099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58B-490C-AEC8-279A5225FF20}"/>
                </c:ext>
              </c:extLst>
            </c:dLbl>
            <c:dLbl>
              <c:idx val="10"/>
              <c:layout>
                <c:manualLayout>
                  <c:x val="-0.11773932403527279"/>
                  <c:y val="5.24728600527639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207307-C830-43E2-9E13-E65473775C33}" type="CATEGORYNAME"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fld id="{7C8D755E-4E94-42FB-BAF3-442D64154D7F}" type="VALUE">
                      <a:rPr lang="en-US" sz="1400" baseline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BEDS, </a:t>
                    </a:r>
                    <a:fld id="{176C3955-F91C-4E57-99F2-0438E62F5AA9}" type="PERCENTAGE">
                      <a: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 algn="l"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3045513093247"/>
                      <c:h val="0.15220209509355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58B-490C-AEC8-279A5225F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'HDX Pivot - Project Type Totals'!$A$16:$A$26</c:f>
              <c:strCache>
                <c:ptCount val="11"/>
                <c:pt idx="0">
                  <c:v>Emergency Shelter</c:v>
                </c:pt>
                <c:pt idx="1">
                  <c:v>Emergency Shelter - DV</c:v>
                </c:pt>
                <c:pt idx="2">
                  <c:v>Emergency Shelter - Hypothermia/Winter Seasonal</c:v>
                </c:pt>
                <c:pt idx="3">
                  <c:v>Emergency Shelter - Hotels (Overflow)</c:v>
                </c:pt>
                <c:pt idx="4">
                  <c:v>Emergency Shelter - Medical Respite</c:v>
                </c:pt>
                <c:pt idx="5">
                  <c:v>Transitional Housing</c:v>
                </c:pt>
                <c:pt idx="6">
                  <c:v>Transitional Housing - DV</c:v>
                </c:pt>
                <c:pt idx="7">
                  <c:v>Permanent Housing - RRH</c:v>
                </c:pt>
                <c:pt idx="8">
                  <c:v>Permanent Housing - DV RRH</c:v>
                </c:pt>
                <c:pt idx="9">
                  <c:v>Permanent Housing - PSH</c:v>
                </c:pt>
                <c:pt idx="10">
                  <c:v>Permanent Housing - OPH</c:v>
                </c:pt>
              </c:strCache>
            </c:strRef>
          </c:cat>
          <c:val>
            <c:numRef>
              <c:f>'HDX Pivot - Project Type Totals'!$F$16:$F$26</c:f>
              <c:numCache>
                <c:formatCode>General</c:formatCode>
                <c:ptCount val="11"/>
                <c:pt idx="0">
                  <c:v>396</c:v>
                </c:pt>
                <c:pt idx="1">
                  <c:v>98</c:v>
                </c:pt>
                <c:pt idx="2">
                  <c:v>273</c:v>
                </c:pt>
                <c:pt idx="3">
                  <c:v>49</c:v>
                </c:pt>
                <c:pt idx="4">
                  <c:v>9</c:v>
                </c:pt>
                <c:pt idx="5">
                  <c:v>152</c:v>
                </c:pt>
                <c:pt idx="6">
                  <c:v>95</c:v>
                </c:pt>
                <c:pt idx="7">
                  <c:v>278</c:v>
                </c:pt>
                <c:pt idx="8">
                  <c:v>88</c:v>
                </c:pt>
                <c:pt idx="9">
                  <c:v>627</c:v>
                </c:pt>
                <c:pt idx="10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58B-490C-AEC8-279A5225FF2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1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41675984480129"/>
          <c:y val="0.23332189123531613"/>
          <c:w val="0.58581299875017723"/>
          <c:h val="0.64613012424793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SET &amp; CHARTS'!$B$45</c:f>
              <c:strCache>
                <c:ptCount val="1"/>
                <c:pt idx="0">
                  <c:v>PIT Count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sysDot"/>
                <a:headEnd w="lg" len="med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numRef>
              <c:f>'DATA SET &amp; CHARTS'!$A$47:$A$49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'DATA SET &amp; CHARTS'!$B$47:$B$49</c:f>
              <c:numCache>
                <c:formatCode>General</c:formatCode>
                <c:ptCount val="3"/>
                <c:pt idx="0">
                  <c:v>1059</c:v>
                </c:pt>
                <c:pt idx="1">
                  <c:v>964</c:v>
                </c:pt>
                <c:pt idx="2">
                  <c:v>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3-497E-8CA7-BA35AA5463B1}"/>
            </c:ext>
          </c:extLst>
        </c:ser>
        <c:ser>
          <c:idx val="1"/>
          <c:order val="1"/>
          <c:tx>
            <c:strRef>
              <c:f>'DATA SET &amp; CHARTS'!$C$45</c:f>
              <c:strCache>
                <c:ptCount val="1"/>
                <c:pt idx="0">
                  <c:v>ANNUAL Count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sysDot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numRef>
              <c:f>'DATA SET &amp; CHARTS'!$A$47:$A$49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'DATA SET &amp; CHARTS'!$C$47:$C$49</c:f>
              <c:numCache>
                <c:formatCode>General</c:formatCode>
                <c:ptCount val="3"/>
                <c:pt idx="0">
                  <c:v>3118</c:v>
                </c:pt>
                <c:pt idx="1">
                  <c:v>3043</c:v>
                </c:pt>
                <c:pt idx="2">
                  <c:v>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3-497E-8CA7-BA35AA546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70"/>
        <c:axId val="319516592"/>
        <c:axId val="319516984"/>
      </c:barChart>
      <c:catAx>
        <c:axId val="319516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16984"/>
        <c:crosses val="autoZero"/>
        <c:auto val="1"/>
        <c:lblAlgn val="ctr"/>
        <c:lblOffset val="100"/>
        <c:noMultiLvlLbl val="0"/>
      </c:catAx>
      <c:valAx>
        <c:axId val="3195169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516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95354533090242E-2"/>
          <c:y val="5.1103301051608561E-2"/>
          <c:w val="0.96800464546690979"/>
          <c:h val="0.80051027550893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SET &amp; CHARTS'!$B$45</c:f>
              <c:strCache>
                <c:ptCount val="1"/>
                <c:pt idx="0">
                  <c:v>PIT Count</c:v>
                </c:pt>
              </c:strCache>
            </c:strRef>
          </c:tx>
          <c:spPr>
            <a:gradFill flip="none" rotWithShape="1">
              <a:gsLst>
                <a:gs pos="24000">
                  <a:schemeClr val="accent1">
                    <a:lumMod val="40000"/>
                    <a:lumOff val="60000"/>
                  </a:schemeClr>
                </a:gs>
                <a:gs pos="68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'DATA SET &amp; CHARTS'!$A$47:$A$50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'DATA SET &amp; CHARTS'!$B$47:$B$50</c:f>
              <c:numCache>
                <c:formatCode>General</c:formatCode>
                <c:ptCount val="4"/>
                <c:pt idx="0">
                  <c:v>1059</c:v>
                </c:pt>
                <c:pt idx="1">
                  <c:v>964</c:v>
                </c:pt>
                <c:pt idx="2">
                  <c:v>987</c:v>
                </c:pt>
                <c:pt idx="3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A-4BD4-962A-A6BC2B39C75C}"/>
            </c:ext>
          </c:extLst>
        </c:ser>
        <c:ser>
          <c:idx val="1"/>
          <c:order val="1"/>
          <c:tx>
            <c:strRef>
              <c:f>'DATA SET &amp; CHARTS'!$C$45</c:f>
              <c:strCache>
                <c:ptCount val="1"/>
                <c:pt idx="0">
                  <c:v>ANNUAL Count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'DATA SET &amp; CHARTS'!$A$47:$A$50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'DATA SET &amp; CHARTS'!$C$47:$C$50</c:f>
              <c:numCache>
                <c:formatCode>General</c:formatCode>
                <c:ptCount val="4"/>
                <c:pt idx="0">
                  <c:v>3118</c:v>
                </c:pt>
                <c:pt idx="1">
                  <c:v>3043</c:v>
                </c:pt>
                <c:pt idx="2">
                  <c:v>2808</c:v>
                </c:pt>
                <c:pt idx="3">
                  <c:v>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CA-4BD4-962A-A6BC2B39C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516592"/>
        <c:axId val="319516984"/>
      </c:barChart>
      <c:catAx>
        <c:axId val="31951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16984"/>
        <c:crosses val="autoZero"/>
        <c:auto val="1"/>
        <c:lblAlgn val="ctr"/>
        <c:lblOffset val="100"/>
        <c:noMultiLvlLbl val="0"/>
      </c:catAx>
      <c:valAx>
        <c:axId val="319516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51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73426570533446E-2"/>
          <c:y val="0"/>
          <c:w val="0.89274380286357646"/>
          <c:h val="0.89362436998668393"/>
        </c:manualLayout>
      </c:layout>
      <c:areaChart>
        <c:grouping val="standard"/>
        <c:varyColors val="0"/>
        <c:ser>
          <c:idx val="0"/>
          <c:order val="0"/>
          <c:tx>
            <c:strRef>
              <c:f>'DATA SET &amp; CHARTS'!$B$78</c:f>
              <c:strCache>
                <c:ptCount val="1"/>
                <c:pt idx="0">
                  <c:v>ES+TH 1st Time Homeless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5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3644804114850423E-2"/>
                  <c:y val="-0.31948731969788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60-486C-9734-94AF873D0C08}"/>
                </c:ext>
              </c:extLst>
            </c:dLbl>
            <c:dLbl>
              <c:idx val="1"/>
              <c:layout>
                <c:manualLayout>
                  <c:x val="-5.5917458243480529E-3"/>
                  <c:y val="-0.3495700358871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0-486C-9734-94AF873D0C08}"/>
                </c:ext>
              </c:extLst>
            </c:dLbl>
            <c:dLbl>
              <c:idx val="2"/>
              <c:layout>
                <c:manualLayout>
                  <c:x val="1.3683005043351237E-2"/>
                  <c:y val="-0.27457649515192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60-486C-9734-94AF873D0C08}"/>
                </c:ext>
              </c:extLst>
            </c:dLbl>
            <c:dLbl>
              <c:idx val="3"/>
              <c:layout>
                <c:manualLayout>
                  <c:x val="-3.1034821671185833E-2"/>
                  <c:y val="-0.29120487176278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0-486C-9734-94AF873D0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'DATA SET &amp; CHARTS'!$A$80:$A$83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'DATA SET &amp; CHARTS'!$B$80:$B$83</c:f>
              <c:numCache>
                <c:formatCode>General</c:formatCode>
                <c:ptCount val="4"/>
                <c:pt idx="0">
                  <c:v>1838</c:v>
                </c:pt>
                <c:pt idx="1">
                  <c:v>1901</c:v>
                </c:pt>
                <c:pt idx="2">
                  <c:v>1704</c:v>
                </c:pt>
                <c:pt idx="3">
                  <c:v>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0-486C-9734-94AF873D0C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60169584"/>
        <c:axId val="760171544"/>
      </c:areaChart>
      <c:catAx>
        <c:axId val="76016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171544"/>
        <c:crosses val="autoZero"/>
        <c:auto val="1"/>
        <c:lblAlgn val="ctr"/>
        <c:lblOffset val="100"/>
        <c:noMultiLvlLbl val="0"/>
      </c:catAx>
      <c:valAx>
        <c:axId val="760171544"/>
        <c:scaling>
          <c:orientation val="minMax"/>
          <c:max val="2400"/>
          <c:min val="10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60169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92491476573166"/>
          <c:y val="6.4814814814814811E-2"/>
          <c:w val="0.64197743936214624"/>
          <c:h val="0.792475298930696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'DATA SET &amp; CHARTS'!$B$114</c:f>
              <c:strCache>
                <c:ptCount val="1"/>
                <c:pt idx="0">
                  <c:v>SO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  <a:round/>
              </a:ln>
              <a:effectLst/>
            </c:spPr>
          </c:marker>
          <c:dLbls>
            <c:dLbl>
              <c:idx val="3"/>
              <c:layout>
                <c:manualLayout>
                  <c:x val="0"/>
                  <c:y val="-4.050270554883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01-4FB6-A7A9-966E85734A2A}"/>
                </c:ext>
              </c:extLst>
            </c:dLbl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6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'DATA SET &amp; CHARTS'!$A$115:$A$118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'DATA SET &amp; CHARTS'!$B$115:$B$118</c:f>
              <c:numCache>
                <c:formatCode>0%</c:formatCode>
                <c:ptCount val="4"/>
                <c:pt idx="0">
                  <c:v>0.39179954441913439</c:v>
                </c:pt>
                <c:pt idx="1">
                  <c:v>0.32825719120135366</c:v>
                </c:pt>
                <c:pt idx="2">
                  <c:v>0.33</c:v>
                </c:pt>
                <c:pt idx="3">
                  <c:v>0.54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401-4FB6-A7A9-966E85734A2A}"/>
            </c:ext>
          </c:extLst>
        </c:ser>
        <c:ser>
          <c:idx val="1"/>
          <c:order val="1"/>
          <c:tx>
            <c:strRef>
              <c:f>'DATA SET &amp; CHARTS'!$C$114</c:f>
              <c:strCache>
                <c:ptCount val="1"/>
                <c:pt idx="0">
                  <c:v>ES+TH+RRH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050270554883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01-4FB6-A7A9-966E85734A2A}"/>
                </c:ext>
              </c:extLst>
            </c:dLbl>
            <c:dLbl>
              <c:idx val="2"/>
              <c:layout>
                <c:manualLayout>
                  <c:x val="-1.0588630528801088E-16"/>
                  <c:y val="-2.835189388418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01-4FB6-A7A9-966E85734A2A}"/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'DATA SET &amp; CHARTS'!$A$115:$A$118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'DATA SET &amp; CHARTS'!$C$115:$C$118</c:f>
              <c:numCache>
                <c:formatCode>0%</c:formatCode>
                <c:ptCount val="4"/>
                <c:pt idx="0">
                  <c:v>0.45427944403803949</c:v>
                </c:pt>
                <c:pt idx="1">
                  <c:v>0.48153618906942391</c:v>
                </c:pt>
                <c:pt idx="2">
                  <c:v>0.44</c:v>
                </c:pt>
                <c:pt idx="3">
                  <c:v>0.48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401-4FB6-A7A9-966E85734A2A}"/>
            </c:ext>
          </c:extLst>
        </c:ser>
        <c:ser>
          <c:idx val="2"/>
          <c:order val="2"/>
          <c:tx>
            <c:strRef>
              <c:f>'DATA SET &amp; CHARTS'!$D$114</c:f>
              <c:strCache>
                <c:ptCount val="1"/>
                <c:pt idx="0">
                  <c:v>PH Retention or Exit to PH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  <a:effectLst/>
            </c:spPr>
          </c:marker>
          <c:dLbls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'DATA SET &amp; CHARTS'!$A$115:$A$118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'DATA SET &amp; CHARTS'!$D$115:$D$118</c:f>
              <c:numCache>
                <c:formatCode>0%</c:formatCode>
                <c:ptCount val="4"/>
                <c:pt idx="0">
                  <c:v>0.96178343949044587</c:v>
                </c:pt>
                <c:pt idx="1">
                  <c:v>0.91508052708638365</c:v>
                </c:pt>
                <c:pt idx="2">
                  <c:v>0.97</c:v>
                </c:pt>
                <c:pt idx="3">
                  <c:v>0.98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401-4FB6-A7A9-966E85734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168016"/>
        <c:axId val="760168408"/>
      </c:scatterChart>
      <c:valAx>
        <c:axId val="760168016"/>
        <c:scaling>
          <c:orientation val="minMax"/>
          <c:max val="2019"/>
          <c:min val="201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168408"/>
        <c:crosses val="autoZero"/>
        <c:crossBetween val="midCat"/>
        <c:majorUnit val="1"/>
      </c:valAx>
      <c:valAx>
        <c:axId val="760168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016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SET &amp; CHARTS'!$C$10</c:f>
              <c:strCache>
                <c:ptCount val="1"/>
                <c:pt idx="0">
                  <c:v>ES-SH Avg (Days)</c:v>
                </c:pt>
              </c:strCache>
            </c:strRef>
          </c:tx>
          <c:spPr>
            <a:gradFill flip="none" rotWithShape="1">
              <a:gsLst>
                <a:gs pos="49000">
                  <a:schemeClr val="accent3">
                    <a:lumMod val="40000"/>
                    <a:lumOff val="60000"/>
                  </a:schemeClr>
                </a:gs>
                <a:gs pos="72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'DATA SET &amp; CHARTS'!$B$11:$B$14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'DATA SET &amp; CHARTS'!$C$11:$C$14</c:f>
              <c:numCache>
                <c:formatCode>General</c:formatCode>
                <c:ptCount val="4"/>
                <c:pt idx="0">
                  <c:v>61</c:v>
                </c:pt>
                <c:pt idx="1">
                  <c:v>63</c:v>
                </c:pt>
                <c:pt idx="2">
                  <c:v>71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1-4731-8F06-8051CF69B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519336"/>
        <c:axId val="319519728"/>
      </c:barChart>
      <c:catAx>
        <c:axId val="31951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19728"/>
        <c:crosses val="autoZero"/>
        <c:auto val="1"/>
        <c:lblAlgn val="ctr"/>
        <c:lblOffset val="100"/>
        <c:noMultiLvlLbl val="0"/>
      </c:catAx>
      <c:valAx>
        <c:axId val="319519728"/>
        <c:scaling>
          <c:orientation val="minMax"/>
          <c:max val="1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51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SET &amp; CHARTS'!$F$10</c:f>
              <c:strCache>
                <c:ptCount val="1"/>
                <c:pt idx="0">
                  <c:v>Number of Persons Served (ES)</c:v>
                </c:pt>
              </c:strCache>
            </c:strRef>
          </c:tx>
          <c:spPr>
            <a:gradFill flip="none" rotWithShape="1">
              <a:gsLst>
                <a:gs pos="3500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639864965013802E-3"/>
                  <c:y val="-1.7134677213712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A8-4773-BC34-363FC31F0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'DATA SET &amp; CHARTS'!$E$11:$E$14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'DATA SET &amp; CHARTS'!$F$11:$F$14</c:f>
              <c:numCache>
                <c:formatCode>General</c:formatCode>
                <c:ptCount val="4"/>
                <c:pt idx="0">
                  <c:v>2831</c:v>
                </c:pt>
                <c:pt idx="1">
                  <c:v>2828</c:v>
                </c:pt>
                <c:pt idx="2">
                  <c:v>2573</c:v>
                </c:pt>
                <c:pt idx="3">
                  <c:v>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8-4773-BC34-363FC31F0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515416"/>
        <c:axId val="319520120"/>
      </c:barChart>
      <c:catAx>
        <c:axId val="31951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20120"/>
        <c:crosses val="autoZero"/>
        <c:auto val="1"/>
        <c:lblAlgn val="ctr"/>
        <c:lblOffset val="100"/>
        <c:noMultiLvlLbl val="0"/>
      </c:catAx>
      <c:valAx>
        <c:axId val="319520120"/>
        <c:scaling>
          <c:orientation val="minMax"/>
          <c:max val="33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51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8F98F-EF67-4FA0-9ABE-AF32CC8AC3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B3749-CA95-45FD-A4E8-1C91FC0B17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9D3D6-E3A3-4341-8518-CB033081844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E7264-2F7A-49DF-B8F5-896E8CA029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35790-0D5C-4B97-92A7-7777E4C49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0BFEE-0F33-438F-B3F1-EBD75D57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6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B77C2-1D3D-42D6-9C17-F6D73AF9C60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1641-3C09-41D8-855D-142023CC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8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7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1641-3C09-41D8-855D-142023CCD5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60C0-197F-42B7-AF21-71678116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33A19-6572-4719-9A00-D0280AB8D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A9BB3-4E0E-4BAA-B1D8-FB213DD9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F67D-3A0B-4860-A469-5BAB50A6D9D0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0620-251C-4761-9DAE-1FFD35A2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58812-86BC-4944-B079-DEA133A8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B7D3-2F82-44A5-A3FF-AC922690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30E99-4C0E-4AD0-8FF3-EA88C0E7C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C00DD-41F1-4CDE-944E-3272D894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5C8-0FA1-475E-94E6-79C43B7D94C8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F7F4-24CB-43C1-9194-6705ADCE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9A07-DBF4-412B-998E-ED79696D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D4955-FFD3-4DC4-8D57-669D8242B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F961C-903C-4C99-82C7-6D23ACD39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2E1DB-3D00-409D-8A40-41BE506F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2D7F-36D1-4003-8114-A06585F75CCE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44495-4716-4D5B-88E9-5E8DA2C9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D446-9246-4C3C-A9C3-97BF3D4F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51EA-525D-4BEA-BF74-D4CB7898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56DA-229B-4A4D-BEA1-F8536608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BA5D-A4B6-4E42-80F8-46A275F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CC2-E30F-45C5-BB1B-9902242271EE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4EFD6-B1C3-48D8-9FE5-78B66CD8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2E31-84A2-471B-B4E3-612650FC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0775-306D-4A9A-AA94-C5C56A4A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023E2-C246-4F32-B7AC-3EAA4875F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96232-1AA0-4FA4-AE21-4C8137B4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F05-B12B-4CBF-8F73-B3B8E8D3791C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8335-A83D-470A-A462-8D608B33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E3B5-F589-43F7-922E-D4B5C128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B05D-BA0B-4EC0-B20F-A505E203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28C9-603B-4989-A743-2F616E70D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3BC8E-8AD7-4F1A-B7FD-BCE8A21B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44720-394D-404A-999E-A711DB92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1E06-320E-4900-A7E0-6EAE924E2B0D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99E59-D658-43A3-BF98-2315501C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C0A32-47A6-4AC0-9C81-D62BA297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1CB8-7314-4BED-A3A6-D4E81191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B7A73-1D58-44AD-B258-95F857E3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24945-58E8-4CAF-B8AE-2E9F2350F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7C941-6727-4FFB-909E-0FB90ACF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3EED7-5E09-4534-82EC-D0C35B361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7FFC4-5E68-447B-A2E9-C5728784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0AB-CEB8-4692-AE9F-4342D439C50E}" type="datetime1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88458-03D9-477F-AFF0-3FD19466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BF481-7217-41D7-8358-14E06DA5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482F-5768-4C36-843D-F38B13C6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FBF7D-6078-4B8E-9D5F-EA6C15E5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07F4-09DB-4D32-B378-D36E5233B341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96C28-3263-48FB-8D63-5840CDA0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C8A2D-675E-4499-97C4-3FEA5E3C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4E268-681A-41B2-93E2-7E70BF5B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924-1373-4A3F-AE4D-71FA06A537BF}" type="datetime1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FDA68-3237-442E-8EDB-BB3E7A7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4AFF1-8B75-453E-B4DB-AE08E91C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7009-3CBB-4B13-84B5-896E1A9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ADC2-84FD-41A0-8EB8-101335BA5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C1EEB-F62E-4183-A35C-F1AA6EEE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696CB-5901-41C6-9FBA-09DA545E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56C6-97CB-4A92-897C-572AAE3EDF66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00FE3-E3D8-4505-B13A-754A0716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39B93-15A7-4ED1-9146-36ED2335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E4CE-0A26-4EE6-A6C8-9F07EDB3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020BC-23BE-43BB-9D47-AD651974A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5FF56-F692-4AF1-A5D1-42658A3D3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39828-9A00-487A-ABC7-140048A5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EAA-1F53-4008-8EB0-AB5DAA2A4BF8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80D4-BD30-47A0-B1E4-F44D955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22D6C-C441-46AE-990F-AAB7591F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B145A-C2BA-40CB-AA15-0146A718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97E2B-19BA-415A-B340-CA0530429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8F570-39FC-4387-AC5F-73A35827B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7BDB-3B1F-4D9E-AC80-3FAEEEC270C3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1C33E-9C44-4E51-A35D-AA288DB5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6DB4-059B-4C13-ACF8-58830AAC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7811-E3B9-49DC-829D-13366C2A5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ie.ergas@fairfaxcounty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1853FA30-09E6-4DAE-9A45-ABDCE955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68102"/>
            <a:ext cx="12192000" cy="4035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14A7D09-04EE-4B5B-B513-487EB898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2893269"/>
            <a:ext cx="11197883" cy="9420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</a:pPr>
            <a:r>
              <a:rPr lang="en-US" cap="all" spc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cap="all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Bi-Annual CoC Meeting  </a:t>
            </a:r>
          </a:p>
          <a:p>
            <a:pPr algn="r">
              <a:lnSpc>
                <a:spcPct val="107000"/>
              </a:lnSpc>
            </a:pPr>
            <a:r>
              <a:rPr lang="en-US" cap="all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7</a:t>
            </a:r>
            <a:r>
              <a:rPr lang="en-US" spc="50" baseline="300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 – 12:00 PM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Virtual Meeting</a:t>
            </a:r>
            <a:endParaRPr lang="en-US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1951263"/>
            <a:ext cx="9726736" cy="79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000" spc="16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FAIRFAX-FALLS CHURCH COMMUNITY </a:t>
            </a:r>
            <a:endParaRPr lang="en-US" sz="3000" spc="1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to Prevent and End Homelessness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DBB4-3CD7-4133-8F99-86597436159F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422232" y="859673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D57895-752C-4021-A32B-96EF8CD2A620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9A148D-F093-4FD4-9BF1-242E9CFD530E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CD0D800-00B0-4A1B-89D2-5D31B60E6F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789" t="11215" r="2633" b="11492"/>
          <a:stretch/>
        </p:blipFill>
        <p:spPr>
          <a:xfrm>
            <a:off x="762826" y="5735740"/>
            <a:ext cx="4649182" cy="590842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9E46D31E-37BC-4DE2-8174-B9ACA84E3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45" y="5267598"/>
            <a:ext cx="774024" cy="2676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3D8BD61C-DC36-4B16-A116-19E33D5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257" y="5214813"/>
            <a:ext cx="774024" cy="2749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HAND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C9D7F8F-476A-4209-910B-6CC70E52F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599" y="5265997"/>
            <a:ext cx="1271847" cy="2676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9A43BD-A9D4-4CF0-9CB1-9C96A12B24D7}"/>
              </a:ext>
            </a:extLst>
          </p:cNvPr>
          <p:cNvSpPr/>
          <p:nvPr/>
        </p:nvSpPr>
        <p:spPr>
          <a:xfrm>
            <a:off x="762826" y="5254015"/>
            <a:ext cx="564440" cy="104762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DC7B7-90F4-45B5-8ADD-630F9CD4B68D}"/>
              </a:ext>
            </a:extLst>
          </p:cNvPr>
          <p:cNvSpPr/>
          <p:nvPr/>
        </p:nvSpPr>
        <p:spPr>
          <a:xfrm>
            <a:off x="3739599" y="5254015"/>
            <a:ext cx="564439" cy="1044813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7A3FC-BB33-455A-BFEF-A4EDADFBC3B2}"/>
              </a:ext>
            </a:extLst>
          </p:cNvPr>
          <p:cNvSpPr/>
          <p:nvPr/>
        </p:nvSpPr>
        <p:spPr>
          <a:xfrm>
            <a:off x="3066307" y="5256824"/>
            <a:ext cx="673292" cy="1044813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A963CA-5B3A-40EE-93B1-D49A48149440}"/>
              </a:ext>
            </a:extLst>
          </p:cNvPr>
          <p:cNvSpPr/>
          <p:nvPr/>
        </p:nvSpPr>
        <p:spPr>
          <a:xfrm>
            <a:off x="1327127" y="5254015"/>
            <a:ext cx="564439" cy="1044813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CE8EA83-160F-418E-9645-D64F724F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363" y="5265997"/>
            <a:ext cx="1344777" cy="2676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MICROPHONE</a:t>
            </a:r>
          </a:p>
        </p:txBody>
      </p:sp>
    </p:spTree>
    <p:extLst>
      <p:ext uri="{BB962C8B-B14F-4D97-AF65-F5344CB8AC3E}">
        <p14:creationId xmlns:p14="http://schemas.microsoft.com/office/powerpoint/2010/main" val="15170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E7BBCFBA-3F95-4516-BC2E-9E5F5C4E170C}"/>
              </a:ext>
            </a:extLst>
          </p:cNvPr>
          <p:cNvSpPr/>
          <p:nvPr/>
        </p:nvSpPr>
        <p:spPr>
          <a:xfrm>
            <a:off x="9306985" y="0"/>
            <a:ext cx="288500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23432-5F3C-4C9E-9BEE-723DE262027C}"/>
              </a:ext>
            </a:extLst>
          </p:cNvPr>
          <p:cNvSpPr/>
          <p:nvPr/>
        </p:nvSpPr>
        <p:spPr>
          <a:xfrm>
            <a:off x="0" y="-1"/>
            <a:ext cx="12192000" cy="89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87C509C-4793-4763-85D5-6F01198A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5" y="522276"/>
            <a:ext cx="8724934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HOUSING INVENTORY COUNT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27F09-BE3F-402D-A06A-45541079E77C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1E37D-CE45-4178-8449-A3D62C85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620A323-7A4E-4D96-B989-F6D69A890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61698"/>
              </p:ext>
            </p:extLst>
          </p:nvPr>
        </p:nvGraphicFramePr>
        <p:xfrm>
          <a:off x="347135" y="1052781"/>
          <a:ext cx="8578850" cy="508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BFD2E1-5068-448B-8E1C-38010E4F10E6}"/>
              </a:ext>
            </a:extLst>
          </p:cNvPr>
          <p:cNvCxnSpPr/>
          <p:nvPr/>
        </p:nvCxnSpPr>
        <p:spPr>
          <a:xfrm>
            <a:off x="1710267" y="1837267"/>
            <a:ext cx="13462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841F7-2B2E-4A88-A949-68D8C5E4048C}"/>
              </a:ext>
            </a:extLst>
          </p:cNvPr>
          <p:cNvCxnSpPr>
            <a:cxnSpLocks/>
          </p:cNvCxnSpPr>
          <p:nvPr/>
        </p:nvCxnSpPr>
        <p:spPr>
          <a:xfrm>
            <a:off x="1710267" y="2802467"/>
            <a:ext cx="77046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8923D9C-78A2-4783-AC4D-BBD2E67F0BD6}"/>
              </a:ext>
            </a:extLst>
          </p:cNvPr>
          <p:cNvCxnSpPr>
            <a:cxnSpLocks/>
          </p:cNvCxnSpPr>
          <p:nvPr/>
        </p:nvCxnSpPr>
        <p:spPr>
          <a:xfrm flipV="1">
            <a:off x="1583267" y="4919133"/>
            <a:ext cx="1701800" cy="228600"/>
          </a:xfrm>
          <a:prstGeom prst="bentConnector3">
            <a:avLst>
              <a:gd name="adj1" fmla="val 97761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6FAC592-F4E8-4EF0-B6FE-748576BEFF11}"/>
              </a:ext>
            </a:extLst>
          </p:cNvPr>
          <p:cNvCxnSpPr>
            <a:cxnSpLocks/>
          </p:cNvCxnSpPr>
          <p:nvPr/>
        </p:nvCxnSpPr>
        <p:spPr>
          <a:xfrm flipV="1">
            <a:off x="1721357" y="5147733"/>
            <a:ext cx="2308776" cy="584795"/>
          </a:xfrm>
          <a:prstGeom prst="bentConnector3">
            <a:avLst>
              <a:gd name="adj1" fmla="val 98773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A5832CC-6E9A-44DF-AF54-C7C8BA6FEE2F}"/>
              </a:ext>
            </a:extLst>
          </p:cNvPr>
          <p:cNvCxnSpPr/>
          <p:nvPr/>
        </p:nvCxnSpPr>
        <p:spPr>
          <a:xfrm rot="10800000" flipV="1">
            <a:off x="5418667" y="1320800"/>
            <a:ext cx="948266" cy="406400"/>
          </a:xfrm>
          <a:prstGeom prst="bentConnector3">
            <a:avLst>
              <a:gd name="adj1" fmla="val 97322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3E6CC1E-FFEF-4B7D-AD0C-A1B77C516797}"/>
              </a:ext>
            </a:extLst>
          </p:cNvPr>
          <p:cNvCxnSpPr>
            <a:cxnSpLocks/>
          </p:cNvCxnSpPr>
          <p:nvPr/>
        </p:nvCxnSpPr>
        <p:spPr>
          <a:xfrm rot="5400000">
            <a:off x="5805654" y="2241187"/>
            <a:ext cx="919359" cy="203200"/>
          </a:xfrm>
          <a:prstGeom prst="bentConnector3">
            <a:avLst>
              <a:gd name="adj1" fmla="val 270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42F0EAE-D0DB-4549-9D0A-14A5D2A036C9}"/>
              </a:ext>
            </a:extLst>
          </p:cNvPr>
          <p:cNvCxnSpPr>
            <a:cxnSpLocks/>
          </p:cNvCxnSpPr>
          <p:nvPr/>
        </p:nvCxnSpPr>
        <p:spPr>
          <a:xfrm rot="10800000">
            <a:off x="4961467" y="5130802"/>
            <a:ext cx="1320794" cy="601727"/>
          </a:xfrm>
          <a:prstGeom prst="bentConnector3">
            <a:avLst>
              <a:gd name="adj1" fmla="val 98077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4900402F-8419-494C-AE55-9B8B9DDF4977}"/>
              </a:ext>
            </a:extLst>
          </p:cNvPr>
          <p:cNvCxnSpPr>
            <a:cxnSpLocks/>
          </p:cNvCxnSpPr>
          <p:nvPr/>
        </p:nvCxnSpPr>
        <p:spPr>
          <a:xfrm rot="10800000">
            <a:off x="5342467" y="4941138"/>
            <a:ext cx="985284" cy="253730"/>
          </a:xfrm>
          <a:prstGeom prst="bentConnector3">
            <a:avLst>
              <a:gd name="adj1" fmla="val 97262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1608AA65-0119-43CB-A551-AF4BAFE2BEBF}"/>
              </a:ext>
            </a:extLst>
          </p:cNvPr>
          <p:cNvCxnSpPr>
            <a:cxnSpLocks/>
          </p:cNvCxnSpPr>
          <p:nvPr/>
        </p:nvCxnSpPr>
        <p:spPr>
          <a:xfrm rot="10800000">
            <a:off x="5748867" y="4538251"/>
            <a:ext cx="609564" cy="265041"/>
          </a:xfrm>
          <a:prstGeom prst="bentConnector3">
            <a:avLst>
              <a:gd name="adj1" fmla="val 88891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2DC033-4788-498E-B040-42F9D9C6A93A}"/>
              </a:ext>
            </a:extLst>
          </p:cNvPr>
          <p:cNvCxnSpPr>
            <a:cxnSpLocks/>
          </p:cNvCxnSpPr>
          <p:nvPr/>
        </p:nvCxnSpPr>
        <p:spPr>
          <a:xfrm flipH="1">
            <a:off x="6209217" y="3344333"/>
            <a:ext cx="2032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50A28E6-B016-4752-9669-A08EB658149C}"/>
              </a:ext>
            </a:extLst>
          </p:cNvPr>
          <p:cNvCxnSpPr>
            <a:cxnSpLocks/>
          </p:cNvCxnSpPr>
          <p:nvPr/>
        </p:nvCxnSpPr>
        <p:spPr>
          <a:xfrm rot="5400000">
            <a:off x="5694127" y="3831467"/>
            <a:ext cx="786809" cy="389461"/>
          </a:xfrm>
          <a:prstGeom prst="bentConnector3">
            <a:avLst>
              <a:gd name="adj1" fmla="val 105956"/>
            </a:avLst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CD74961-83F9-48D2-AC7D-E084EFA96623}"/>
              </a:ext>
            </a:extLst>
          </p:cNvPr>
          <p:cNvCxnSpPr>
            <a:cxnSpLocks/>
          </p:cNvCxnSpPr>
          <p:nvPr/>
        </p:nvCxnSpPr>
        <p:spPr>
          <a:xfrm flipH="1">
            <a:off x="6276951" y="3632793"/>
            <a:ext cx="10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Table 89">
            <a:extLst>
              <a:ext uri="{FF2B5EF4-FFF2-40B4-BE49-F238E27FC236}">
                <a16:creationId xmlns:a16="http://schemas.microsoft.com/office/drawing/2014/main" id="{0E72DF92-079B-49B9-BDCA-1919CEAE4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92654"/>
              </p:ext>
            </p:extLst>
          </p:nvPr>
        </p:nvGraphicFramePr>
        <p:xfrm>
          <a:off x="9482315" y="1316313"/>
          <a:ext cx="2533142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4219469"/>
                    </a:ext>
                  </a:extLst>
                </a:gridCol>
                <a:gridCol w="1598576">
                  <a:extLst>
                    <a:ext uri="{9D8B030D-6E8A-4147-A177-3AD203B41FA5}">
                      <a16:colId xmlns:a16="http://schemas.microsoft.com/office/drawing/2014/main" val="2226068336"/>
                    </a:ext>
                  </a:extLst>
                </a:gridCol>
                <a:gridCol w="726286">
                  <a:extLst>
                    <a:ext uri="{9D8B030D-6E8A-4147-A177-3AD203B41FA5}">
                      <a16:colId xmlns:a16="http://schemas.microsoft.com/office/drawing/2014/main" val="2822712338"/>
                    </a:ext>
                  </a:extLst>
                </a:gridCol>
              </a:tblGrid>
              <a:tr h="291354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 TYPE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BEDS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25697"/>
                  </a:ext>
                </a:extLst>
              </a:tr>
              <a:tr h="32049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59317"/>
                  </a:ext>
                </a:extLst>
              </a:tr>
              <a:tr h="32049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8C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53272"/>
                  </a:ext>
                </a:extLst>
              </a:tr>
              <a:tr h="32049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42540"/>
                  </a:ext>
                </a:extLst>
              </a:tr>
              <a:tr h="32049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89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92274"/>
                  </a:ext>
                </a:extLst>
              </a:tr>
              <a:tr h="32049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42273"/>
                  </a:ext>
                </a:extLst>
              </a:tr>
              <a:tr h="320490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 BEDS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67580"/>
                  </a:ext>
                </a:extLst>
              </a:tr>
            </a:tbl>
          </a:graphicData>
        </a:graphic>
      </p:graphicFrame>
      <p:graphicFrame>
        <p:nvGraphicFramePr>
          <p:cNvPr id="91" name="Table 89">
            <a:extLst>
              <a:ext uri="{FF2B5EF4-FFF2-40B4-BE49-F238E27FC236}">
                <a16:creationId xmlns:a16="http://schemas.microsoft.com/office/drawing/2014/main" id="{0AE18D4B-3E95-42BE-81AD-86E4480AD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55390"/>
              </p:ext>
            </p:extLst>
          </p:nvPr>
        </p:nvGraphicFramePr>
        <p:xfrm>
          <a:off x="9482315" y="3735676"/>
          <a:ext cx="2533142" cy="19877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5421">
                  <a:extLst>
                    <a:ext uri="{9D8B030D-6E8A-4147-A177-3AD203B41FA5}">
                      <a16:colId xmlns:a16="http://schemas.microsoft.com/office/drawing/2014/main" val="294219469"/>
                    </a:ext>
                  </a:extLst>
                </a:gridCol>
                <a:gridCol w="757721">
                  <a:extLst>
                    <a:ext uri="{9D8B030D-6E8A-4147-A177-3AD203B41FA5}">
                      <a16:colId xmlns:a16="http://schemas.microsoft.com/office/drawing/2014/main" val="2822712338"/>
                    </a:ext>
                  </a:extLst>
                </a:gridCol>
              </a:tblGrid>
              <a:tr h="31138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 TYPE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PEOPLE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25697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She</a:t>
                      </a:r>
                      <a:r>
                        <a:rPr lang="en-US" sz="155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ltered PIT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59317"/>
                  </a:ext>
                </a:extLst>
              </a:tr>
              <a:tr h="25984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Unsheltered 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53272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 PIT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42540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 PIT Housed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92274"/>
                  </a:ext>
                </a:extLst>
              </a:tr>
              <a:tr h="31832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54178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0815578-18D9-4F1F-B8EB-0AFBC98982CC}"/>
              </a:ext>
            </a:extLst>
          </p:cNvPr>
          <p:cNvSpPr/>
          <p:nvPr/>
        </p:nvSpPr>
        <p:spPr>
          <a:xfrm>
            <a:off x="7899400" y="1727201"/>
            <a:ext cx="317500" cy="304791"/>
          </a:xfrm>
          <a:prstGeom prst="rect">
            <a:avLst/>
          </a:prstGeom>
          <a:solidFill>
            <a:srgbClr val="ECD9F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F34EE9-FA2F-4900-863B-E1ED21A4DF72}"/>
              </a:ext>
            </a:extLst>
          </p:cNvPr>
          <p:cNvSpPr/>
          <p:nvPr/>
        </p:nvSpPr>
        <p:spPr>
          <a:xfrm>
            <a:off x="7958660" y="5580132"/>
            <a:ext cx="317500" cy="304791"/>
          </a:xfrm>
          <a:prstGeom prst="rect">
            <a:avLst/>
          </a:prstGeom>
          <a:solidFill>
            <a:srgbClr val="ECD9F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95C97C-4AFD-43E2-B617-69C8A29C9A22}"/>
              </a:ext>
            </a:extLst>
          </p:cNvPr>
          <p:cNvSpPr/>
          <p:nvPr/>
        </p:nvSpPr>
        <p:spPr>
          <a:xfrm>
            <a:off x="2116667" y="4742654"/>
            <a:ext cx="317500" cy="304791"/>
          </a:xfrm>
          <a:prstGeom prst="rect">
            <a:avLst/>
          </a:prstGeom>
          <a:solidFill>
            <a:srgbClr val="ECD9F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423432-5F3C-4C9E-9BEE-723DE262027C}"/>
              </a:ext>
            </a:extLst>
          </p:cNvPr>
          <p:cNvSpPr/>
          <p:nvPr/>
        </p:nvSpPr>
        <p:spPr>
          <a:xfrm>
            <a:off x="0" y="-1"/>
            <a:ext cx="12192000" cy="89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87C509C-4793-4763-85D5-6F01198A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5" y="522276"/>
            <a:ext cx="8724934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PEFORMANCE MEASURES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27F09-BE3F-402D-A06A-45541079E77C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1E37D-CE45-4178-8449-A3D62C85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E9B0CEF7-72DC-4D63-881B-F6E4B5CF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8972"/>
            <a:ext cx="12197409" cy="749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8738" algn="ctr">
              <a:lnSpc>
                <a:spcPct val="85000"/>
              </a:lnSpc>
              <a:spcBef>
                <a:spcPts val="1200"/>
              </a:spcBef>
            </a:pPr>
            <a:endParaRPr lang="en-US" sz="200" b="1" cap="all" spc="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04D742-FF09-435C-A9F4-008753082A6E}"/>
              </a:ext>
            </a:extLst>
          </p:cNvPr>
          <p:cNvSpPr txBox="1">
            <a:spLocks/>
          </p:cNvSpPr>
          <p:nvPr/>
        </p:nvSpPr>
        <p:spPr>
          <a:xfrm>
            <a:off x="471122" y="1282875"/>
            <a:ext cx="10575692" cy="4372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1: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Length of Time Persons Remain Homeless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2: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Extent to which Persons who Exit Homelessness to Permanent Housing </a:t>
            </a:r>
          </a:p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Destinations Return to Homelessness within 6, 12, and 24 Months</a:t>
            </a:r>
          </a:p>
          <a:p>
            <a:pPr marL="342900" indent="-342900" algn="l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3: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Number of Homeless Persons </a:t>
            </a:r>
          </a:p>
          <a:p>
            <a:pPr marL="342900" indent="-342900" algn="l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4: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Employment and Income Growth for Homeless Persons in </a:t>
            </a:r>
          </a:p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CoC Program-funded Projects</a:t>
            </a:r>
          </a:p>
          <a:p>
            <a:pPr marL="342900" indent="-342900" algn="l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5: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Number of Persons who Homeless for the First Time </a:t>
            </a:r>
          </a:p>
          <a:p>
            <a:pPr marL="342900" indent="-342900" algn="l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6: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Homelessness Prevention and Housing Placement of Persons Defined by </a:t>
            </a:r>
          </a:p>
          <a:p>
            <a:pPr algn="l">
              <a:spcBef>
                <a:spcPts val="200"/>
              </a:spcBef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Category 3 of HUD’s Homeless Definition in CoC Program-funded Projects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7a: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Successful Placement from Street Outreach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Measure 7b: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Successful Placement in or Retention of PH</a:t>
            </a: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algn="l">
              <a:spcBef>
                <a:spcPts val="1000"/>
              </a:spcBef>
            </a:pPr>
            <a:r>
              <a:rPr lang="en-US" sz="19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CC09B3-5AFE-4DFC-92CE-C869B58AE8AF}"/>
              </a:ext>
            </a:extLst>
          </p:cNvPr>
          <p:cNvSpPr/>
          <p:nvPr/>
        </p:nvSpPr>
        <p:spPr>
          <a:xfrm>
            <a:off x="1441853" y="1630771"/>
            <a:ext cx="8429196" cy="453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E3CC-B3E5-4F84-A77A-660696180488}"/>
              </a:ext>
            </a:extLst>
          </p:cNvPr>
          <p:cNvSpPr/>
          <p:nvPr/>
        </p:nvSpPr>
        <p:spPr>
          <a:xfrm>
            <a:off x="1409242" y="1"/>
            <a:ext cx="10782758" cy="124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868F13E-E781-4FED-84FA-47AC88650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126684"/>
            <a:ext cx="10204895" cy="5397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2200" b="1" cap="all" spc="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performance measure #3</a:t>
            </a:r>
          </a:p>
          <a:p>
            <a:pPr marL="0" marR="0">
              <a:lnSpc>
                <a:spcPct val="107000"/>
              </a:lnSpc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persons experiencing homelessness</a:t>
            </a:r>
            <a:endParaRPr lang="en-US" b="1" spc="50" dirty="0">
              <a:solidFill>
                <a:schemeClr val="accent1">
                  <a:lumMod val="7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ACB9F8A-D07E-4184-B698-9E659A22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272" y="6476877"/>
            <a:ext cx="3559729" cy="381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fiscal year:  10/01 – 09/30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E47CF3B-6B1B-469C-A1CB-5D7FD2F8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844361"/>
            <a:ext cx="10727778" cy="3811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 3.1 — CHANGE IN PIT COUNTS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 3.2 — CHANGE IN Annual Counts</a:t>
            </a:r>
          </a:p>
          <a:p>
            <a:pPr>
              <a:lnSpc>
                <a:spcPct val="107000"/>
              </a:lnSpc>
            </a:pPr>
            <a:endParaRPr lang="en-US" sz="16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i="1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4CE98-9B4F-4BE6-8AD0-5B7E75DB1E1E}"/>
              </a:ext>
            </a:extLst>
          </p:cNvPr>
          <p:cNvSpPr/>
          <p:nvPr/>
        </p:nvSpPr>
        <p:spPr>
          <a:xfrm>
            <a:off x="0" y="0"/>
            <a:ext cx="1409242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97152-B03C-480A-B6D7-21BEDE91E458}"/>
              </a:ext>
            </a:extLst>
          </p:cNvPr>
          <p:cNvSpPr/>
          <p:nvPr/>
        </p:nvSpPr>
        <p:spPr>
          <a:xfrm>
            <a:off x="1409240" y="-1"/>
            <a:ext cx="10782759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" y="86318"/>
            <a:ext cx="1304452" cy="1049932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6E0C3BB-F2C6-40B4-BAF2-419223DFF74D}"/>
              </a:ext>
            </a:extLst>
          </p:cNvPr>
          <p:cNvGraphicFramePr>
            <a:graphicFrameLocks/>
          </p:cNvGraphicFramePr>
          <p:nvPr/>
        </p:nvGraphicFramePr>
        <p:xfrm>
          <a:off x="1464222" y="1630771"/>
          <a:ext cx="8190979" cy="453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74CA45CE-12D2-40CA-96CC-02918DB65533}"/>
              </a:ext>
            </a:extLst>
          </p:cNvPr>
          <p:cNvSpPr/>
          <p:nvPr/>
        </p:nvSpPr>
        <p:spPr>
          <a:xfrm>
            <a:off x="0" y="1225485"/>
            <a:ext cx="12191999" cy="892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272D91-39C4-4208-BB5B-D75AC2093E26}"/>
              </a:ext>
            </a:extLst>
          </p:cNvPr>
          <p:cNvSpPr/>
          <p:nvPr/>
        </p:nvSpPr>
        <p:spPr>
          <a:xfrm>
            <a:off x="10623367" y="121987"/>
            <a:ext cx="1409242" cy="10036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BRIEF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TIME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D99A84C-4EC1-4957-8397-8A8EBE8C4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17" y="1758024"/>
            <a:ext cx="8190979" cy="623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 &amp; ANNUAL COUNTS</a:t>
            </a:r>
          </a:p>
          <a:p>
            <a:pPr marL="0" marR="0">
              <a:lnSpc>
                <a:spcPct val="107000"/>
              </a:lnSpc>
            </a:pP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FB2D923-C752-4A20-ABA3-0FF66987B2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b="10940"/>
          <a:stretch/>
        </p:blipFill>
        <p:spPr>
          <a:xfrm>
            <a:off x="1631222" y="2069844"/>
            <a:ext cx="3053234" cy="2514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D6E9C1-77D2-448A-9440-399FF48175CA}"/>
              </a:ext>
            </a:extLst>
          </p:cNvPr>
          <p:cNvSpPr/>
          <p:nvPr/>
        </p:nvSpPr>
        <p:spPr>
          <a:xfrm>
            <a:off x="10033233" y="1510788"/>
            <a:ext cx="2158766" cy="1731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PIT Count  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7% INCREASE between     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2017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ANNUAL Count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6% INCREASE between    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2018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84DDE96D-2F5C-4CAA-9B88-B42C6333BE6A}"/>
              </a:ext>
            </a:extLst>
          </p:cNvPr>
          <p:cNvSpPr/>
          <p:nvPr/>
        </p:nvSpPr>
        <p:spPr>
          <a:xfrm rot="10800000">
            <a:off x="10128268" y="1860759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284EAC5-42BB-4160-93F4-9F1E8D847F1E}"/>
              </a:ext>
            </a:extLst>
          </p:cNvPr>
          <p:cNvSpPr/>
          <p:nvPr/>
        </p:nvSpPr>
        <p:spPr>
          <a:xfrm rot="10800000">
            <a:off x="10128268" y="2582973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800-00000A000000}"/>
              </a:ext>
            </a:extLst>
          </p:cNvPr>
          <p:cNvGraphicFramePr>
            <a:graphicFrameLocks/>
          </p:cNvGraphicFramePr>
          <p:nvPr/>
        </p:nvGraphicFramePr>
        <p:xfrm>
          <a:off x="3465095" y="2556283"/>
          <a:ext cx="6255911" cy="356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 Box 2">
            <a:extLst>
              <a:ext uri="{FF2B5EF4-FFF2-40B4-BE49-F238E27FC236}">
                <a16:creationId xmlns:a16="http://schemas.microsoft.com/office/drawing/2014/main" id="{F7AB0338-49BF-4874-99AA-DBEB2C70D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17" y="2508917"/>
            <a:ext cx="2746233" cy="1409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Point-in-Time Count</a:t>
            </a:r>
          </a:p>
          <a:p>
            <a:pPr marL="285750">
              <a:lnSpc>
                <a:spcPct val="107000"/>
              </a:lnSpc>
            </a:pPr>
            <a:r>
              <a:rPr lang="en-US" sz="12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(Street Outreach, Emergency Shelter, &amp; Transitional Housing)</a:t>
            </a:r>
          </a:p>
          <a:p>
            <a:pPr>
              <a:lnSpc>
                <a:spcPct val="107000"/>
              </a:lnSpc>
            </a:pPr>
            <a:endParaRPr lang="en-US" sz="300" spc="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Count</a:t>
            </a:r>
          </a:p>
          <a:p>
            <a:pPr marL="285750" marR="0" indent="-171450">
              <a:lnSpc>
                <a:spcPct val="107000"/>
              </a:lnSpc>
            </a:pP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(Emergency Shelter &amp; Transitional Housing)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4952360-841B-46F9-AA65-44A234FB2833}"/>
              </a:ext>
            </a:extLst>
          </p:cNvPr>
          <p:cNvSpPr/>
          <p:nvPr/>
        </p:nvSpPr>
        <p:spPr>
          <a:xfrm>
            <a:off x="1631222" y="3251432"/>
            <a:ext cx="184612" cy="1677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81D0C6D-28BF-4DE2-962C-466A1CEF42AB}"/>
              </a:ext>
            </a:extLst>
          </p:cNvPr>
          <p:cNvSpPr/>
          <p:nvPr/>
        </p:nvSpPr>
        <p:spPr>
          <a:xfrm>
            <a:off x="1631222" y="2582973"/>
            <a:ext cx="184612" cy="1677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988D968-9A03-4BA3-A208-94F5BDECE6EF}"/>
              </a:ext>
            </a:extLst>
          </p:cNvPr>
          <p:cNvSpPr/>
          <p:nvPr/>
        </p:nvSpPr>
        <p:spPr>
          <a:xfrm>
            <a:off x="1441853" y="1630771"/>
            <a:ext cx="8429196" cy="453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242980"/>
            <a:ext cx="1230944" cy="982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F6E3CC-B3E5-4F84-A77A-660696180488}"/>
              </a:ext>
            </a:extLst>
          </p:cNvPr>
          <p:cNvSpPr/>
          <p:nvPr/>
        </p:nvSpPr>
        <p:spPr>
          <a:xfrm>
            <a:off x="1409242" y="1"/>
            <a:ext cx="10782758" cy="124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ACB9F8A-D07E-4184-B698-9E659A22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272" y="6476877"/>
            <a:ext cx="3559729" cy="381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fiscal year:  10/01 – 09/30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E47CF3B-6B1B-469C-A1CB-5D7FD2F8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844361"/>
            <a:ext cx="10727778" cy="3811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 5.1 — CHANGE IN THE # OF PERSONS IN ES+TH WITH NO PRIOR ENROLLMENTS IN HMIS</a:t>
            </a:r>
          </a:p>
          <a:p>
            <a:pPr>
              <a:lnSpc>
                <a:spcPct val="107000"/>
              </a:lnSpc>
            </a:pPr>
            <a:endParaRPr lang="en-US" sz="16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i="1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4CE98-9B4F-4BE6-8AD0-5B7E75DB1E1E}"/>
              </a:ext>
            </a:extLst>
          </p:cNvPr>
          <p:cNvSpPr/>
          <p:nvPr/>
        </p:nvSpPr>
        <p:spPr>
          <a:xfrm>
            <a:off x="0" y="0"/>
            <a:ext cx="1409242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97152-B03C-480A-B6D7-21BEDE91E458}"/>
              </a:ext>
            </a:extLst>
          </p:cNvPr>
          <p:cNvSpPr/>
          <p:nvPr/>
        </p:nvSpPr>
        <p:spPr>
          <a:xfrm>
            <a:off x="1409240" y="-1"/>
            <a:ext cx="10782759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CA45CE-12D2-40CA-96CC-02918DB65533}"/>
              </a:ext>
            </a:extLst>
          </p:cNvPr>
          <p:cNvSpPr/>
          <p:nvPr/>
        </p:nvSpPr>
        <p:spPr>
          <a:xfrm>
            <a:off x="0" y="1225485"/>
            <a:ext cx="12191999" cy="892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C4134C-588A-4DFC-B094-3BF91F355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b="10940"/>
          <a:stretch/>
        </p:blipFill>
        <p:spPr>
          <a:xfrm>
            <a:off x="6571735" y="2006658"/>
            <a:ext cx="3053234" cy="251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EEC1BEB-EA1F-4565-9AE2-F115ACA3673C}"/>
              </a:ext>
            </a:extLst>
          </p:cNvPr>
          <p:cNvSpPr/>
          <p:nvPr/>
        </p:nvSpPr>
        <p:spPr>
          <a:xfrm>
            <a:off x="9997829" y="1403417"/>
            <a:ext cx="2188686" cy="1731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FIRST TIME HOMELESS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7% decrease between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2016 &amp; 2018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2% INCREASE between 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2018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32EDB28-3750-4CFD-966C-503542860B52}"/>
              </a:ext>
            </a:extLst>
          </p:cNvPr>
          <p:cNvSpPr/>
          <p:nvPr/>
        </p:nvSpPr>
        <p:spPr>
          <a:xfrm>
            <a:off x="10103021" y="1881347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F9DBF04D-B47E-47C0-B38D-59FACADF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633" y="1725278"/>
            <a:ext cx="8162596" cy="72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TIME HOMELESSS</a:t>
            </a:r>
          </a:p>
          <a:p>
            <a:pPr marL="0" marR="0">
              <a:lnSpc>
                <a:spcPct val="107000"/>
              </a:lnSpc>
            </a:pPr>
            <a:r>
              <a:rPr lang="en-US" sz="1600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Shelter &amp; Transitional Housing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E1D996-0750-4051-A96E-699BD57F2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b="10940"/>
          <a:stretch/>
        </p:blipFill>
        <p:spPr>
          <a:xfrm>
            <a:off x="6616563" y="2005146"/>
            <a:ext cx="3053234" cy="251492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8868F13E-E781-4FED-84FA-47AC88650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126683"/>
            <a:ext cx="10204895" cy="716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2200" b="1" cap="all" spc="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performance measure #5</a:t>
            </a:r>
          </a:p>
          <a:p>
            <a:pPr marL="0" marR="0">
              <a:lnSpc>
                <a:spcPct val="107000"/>
              </a:lnSpc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time homelessness</a:t>
            </a:r>
            <a:endParaRPr lang="en-US" b="1" spc="50" dirty="0">
              <a:solidFill>
                <a:schemeClr val="accent1">
                  <a:lumMod val="7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AF35ED-BB23-4559-B285-DB4AC52FD8CB}"/>
              </a:ext>
            </a:extLst>
          </p:cNvPr>
          <p:cNvSpPr/>
          <p:nvPr/>
        </p:nvSpPr>
        <p:spPr>
          <a:xfrm>
            <a:off x="10623367" y="121987"/>
            <a:ext cx="1409242" cy="10036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BRIEF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TIME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C85C3982-1A01-4215-B813-43F94937D895}"/>
              </a:ext>
            </a:extLst>
          </p:cNvPr>
          <p:cNvSpPr/>
          <p:nvPr/>
        </p:nvSpPr>
        <p:spPr>
          <a:xfrm rot="10800000">
            <a:off x="10103021" y="2348777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113107"/>
              </p:ext>
            </p:extLst>
          </p:nvPr>
        </p:nvGraphicFramePr>
        <p:xfrm>
          <a:off x="1505243" y="2348776"/>
          <a:ext cx="8302416" cy="372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39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B3F6E3E-8D53-42E7-B419-D4B095D8EB5D}"/>
              </a:ext>
            </a:extLst>
          </p:cNvPr>
          <p:cNvSpPr/>
          <p:nvPr/>
        </p:nvSpPr>
        <p:spPr>
          <a:xfrm>
            <a:off x="1441853" y="1630771"/>
            <a:ext cx="8079652" cy="453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E3CC-B3E5-4F84-A77A-660696180488}"/>
              </a:ext>
            </a:extLst>
          </p:cNvPr>
          <p:cNvSpPr/>
          <p:nvPr/>
        </p:nvSpPr>
        <p:spPr>
          <a:xfrm>
            <a:off x="1409242" y="1"/>
            <a:ext cx="10782758" cy="124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868F13E-E781-4FED-84FA-47AC88650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126684"/>
            <a:ext cx="10204895" cy="5397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2200" b="1" cap="all" spc="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performance measure #7</a:t>
            </a:r>
          </a:p>
          <a:p>
            <a:pPr marL="0" marR="0">
              <a:lnSpc>
                <a:spcPct val="107000"/>
              </a:lnSpc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Exits to permanent housing</a:t>
            </a:r>
            <a:endParaRPr lang="en-US" b="1" spc="50" dirty="0">
              <a:solidFill>
                <a:schemeClr val="accent1">
                  <a:lumMod val="7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ACB9F8A-D07E-4184-B698-9E659A22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272" y="6476877"/>
            <a:ext cx="3559729" cy="381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fiscal year:  10/01 – 09/30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E47CF3B-6B1B-469C-A1CB-5D7FD2F8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844361"/>
            <a:ext cx="10727778" cy="3811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 7b.1 — </a:t>
            </a: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PERSONS EXITING TO PERMANENT HOUSING</a:t>
            </a:r>
            <a:endParaRPr lang="en-US" sz="16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i="1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4CE98-9B4F-4BE6-8AD0-5B7E75DB1E1E}"/>
              </a:ext>
            </a:extLst>
          </p:cNvPr>
          <p:cNvSpPr/>
          <p:nvPr/>
        </p:nvSpPr>
        <p:spPr>
          <a:xfrm>
            <a:off x="0" y="0"/>
            <a:ext cx="1409242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97152-B03C-480A-B6D7-21BEDE91E458}"/>
              </a:ext>
            </a:extLst>
          </p:cNvPr>
          <p:cNvSpPr/>
          <p:nvPr/>
        </p:nvSpPr>
        <p:spPr>
          <a:xfrm>
            <a:off x="1409240" y="-1"/>
            <a:ext cx="10782759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AF35ED-BB23-4559-B285-DB4AC52FD8CB}"/>
              </a:ext>
            </a:extLst>
          </p:cNvPr>
          <p:cNvSpPr/>
          <p:nvPr/>
        </p:nvSpPr>
        <p:spPr>
          <a:xfrm>
            <a:off x="10623367" y="121987"/>
            <a:ext cx="1409242" cy="10036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BRIEF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TIME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CA45CE-12D2-40CA-96CC-02918DB65533}"/>
              </a:ext>
            </a:extLst>
          </p:cNvPr>
          <p:cNvSpPr/>
          <p:nvPr/>
        </p:nvSpPr>
        <p:spPr>
          <a:xfrm>
            <a:off x="0" y="1225485"/>
            <a:ext cx="12191999" cy="892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" y="121855"/>
            <a:ext cx="1187470" cy="1089145"/>
          </a:xfrm>
          <a:prstGeom prst="rect">
            <a:avLst/>
          </a:prstGeom>
        </p:spPr>
      </p:pic>
      <p:sp>
        <p:nvSpPr>
          <p:cNvPr id="29" name="Text Box 2">
            <a:extLst>
              <a:ext uri="{FF2B5EF4-FFF2-40B4-BE49-F238E27FC236}">
                <a16:creationId xmlns:a16="http://schemas.microsoft.com/office/drawing/2014/main" id="{1CD9A978-8677-473F-A052-8BDF207BF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17" y="1727405"/>
            <a:ext cx="7838642" cy="623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 exiting to permanent housinG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3026F0-EF3D-4D58-8B88-031CE364F1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b="10940"/>
          <a:stretch/>
        </p:blipFill>
        <p:spPr>
          <a:xfrm>
            <a:off x="1650302" y="2044131"/>
            <a:ext cx="3053234" cy="25149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A4B5DCA-2E55-4309-8DE4-96BFA4CB630C}"/>
              </a:ext>
            </a:extLst>
          </p:cNvPr>
          <p:cNvSpPr/>
          <p:nvPr/>
        </p:nvSpPr>
        <p:spPr>
          <a:xfrm>
            <a:off x="9645069" y="1674302"/>
            <a:ext cx="2546931" cy="2093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Permanent housing retention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1% increase between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2018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 </a:t>
            </a: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</a:t>
            </a:r>
            <a:r>
              <a:rPr lang="en-US" sz="10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 </a:t>
            </a: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</a:t>
            </a: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RRH To Permanent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9% Increase between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2018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Street Outreach To Permanent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</a:t>
            </a: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64% Increase between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2018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2474EE9-A856-41DC-A6F1-F5C11332FB36}"/>
              </a:ext>
            </a:extLst>
          </p:cNvPr>
          <p:cNvSpPr/>
          <p:nvPr/>
        </p:nvSpPr>
        <p:spPr>
          <a:xfrm rot="10800000">
            <a:off x="9726837" y="2580245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709533C-3C75-4445-8426-ADEA1AE448C5}"/>
              </a:ext>
            </a:extLst>
          </p:cNvPr>
          <p:cNvSpPr/>
          <p:nvPr/>
        </p:nvSpPr>
        <p:spPr>
          <a:xfrm rot="10800000">
            <a:off x="9726837" y="1887823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8B17677-8478-4BF8-BB1D-256C5B3F6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84417"/>
              </p:ext>
            </p:extLst>
          </p:nvPr>
        </p:nvGraphicFramePr>
        <p:xfrm>
          <a:off x="4414058" y="2447679"/>
          <a:ext cx="4990002" cy="362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 Box 2">
            <a:extLst>
              <a:ext uri="{FF2B5EF4-FFF2-40B4-BE49-F238E27FC236}">
                <a16:creationId xmlns:a16="http://schemas.microsoft.com/office/drawing/2014/main" id="{7A926247-003D-4226-9805-6EDA02E8C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17" y="2473099"/>
            <a:ext cx="3690755" cy="14696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Exiting from Permanent Housing </a:t>
            </a:r>
            <a:r>
              <a:rPr lang="en-US" sz="12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(excluding Rapid Rehousing) </a:t>
            </a:r>
            <a:r>
              <a:rPr lang="en-US" sz="1400" i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retaining permanent housing       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Exiting from Emergency Shelter, Transitional Housing, &amp; Rapid Rehousing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Exiting from Street Outreach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15A8F6-582D-4A09-BD07-A77269D2695C}"/>
              </a:ext>
            </a:extLst>
          </p:cNvPr>
          <p:cNvSpPr/>
          <p:nvPr/>
        </p:nvSpPr>
        <p:spPr>
          <a:xfrm>
            <a:off x="1650302" y="2560328"/>
            <a:ext cx="184612" cy="1677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CF99CC-B3ED-4A74-9D65-FB824E5DC6DB}"/>
              </a:ext>
            </a:extLst>
          </p:cNvPr>
          <p:cNvSpPr/>
          <p:nvPr/>
        </p:nvSpPr>
        <p:spPr>
          <a:xfrm>
            <a:off x="1650302" y="3710195"/>
            <a:ext cx="184612" cy="1677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26F6E6-6C76-4008-8C14-3AE0BFF77FCA}"/>
              </a:ext>
            </a:extLst>
          </p:cNvPr>
          <p:cNvSpPr/>
          <p:nvPr/>
        </p:nvSpPr>
        <p:spPr>
          <a:xfrm>
            <a:off x="1650302" y="3236857"/>
            <a:ext cx="184612" cy="1677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5700FBD9-F41B-4216-8BE4-BC0393BBF216}"/>
              </a:ext>
            </a:extLst>
          </p:cNvPr>
          <p:cNvSpPr/>
          <p:nvPr/>
        </p:nvSpPr>
        <p:spPr>
          <a:xfrm rot="10800000">
            <a:off x="9726837" y="3263610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">
            <a:extLst>
              <a:ext uri="{FF2B5EF4-FFF2-40B4-BE49-F238E27FC236}">
                <a16:creationId xmlns:a16="http://schemas.microsoft.com/office/drawing/2014/main" id="{79789C91-27B3-4BF0-9E60-73DE0190A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240" y="6095755"/>
            <a:ext cx="3559729" cy="208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200" cap="all" spc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Hypothermia</a:t>
            </a:r>
            <a:endParaRPr lang="en-US" sz="1200" spc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44236D-7435-42A3-A74F-6EC271D03477}"/>
              </a:ext>
            </a:extLst>
          </p:cNvPr>
          <p:cNvSpPr/>
          <p:nvPr/>
        </p:nvSpPr>
        <p:spPr>
          <a:xfrm>
            <a:off x="5783143" y="1622020"/>
            <a:ext cx="4086493" cy="453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4FFD99-2250-4D81-819A-906B5192E423}"/>
              </a:ext>
            </a:extLst>
          </p:cNvPr>
          <p:cNvSpPr/>
          <p:nvPr/>
        </p:nvSpPr>
        <p:spPr>
          <a:xfrm>
            <a:off x="1441852" y="1630771"/>
            <a:ext cx="4086493" cy="4530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E3CC-B3E5-4F84-A77A-660696180488}"/>
              </a:ext>
            </a:extLst>
          </p:cNvPr>
          <p:cNvSpPr/>
          <p:nvPr/>
        </p:nvSpPr>
        <p:spPr>
          <a:xfrm>
            <a:off x="1409242" y="1"/>
            <a:ext cx="10782758" cy="124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B8E8A422-66CF-4602-A7D1-ABF52FB8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628" y="1741448"/>
            <a:ext cx="3825379" cy="6541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Persons Served</a:t>
            </a:r>
            <a:endParaRPr lang="en-US" sz="1600" spc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874D082-5FCB-4D20-8791-452A365D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130" y="1773735"/>
            <a:ext cx="3791824" cy="6218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length of stay  </a:t>
            </a:r>
          </a:p>
          <a:p>
            <a:pPr marL="0" marR="0">
              <a:lnSpc>
                <a:spcPct val="107000"/>
              </a:lnSpc>
            </a:pPr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(days)</a:t>
            </a:r>
            <a:endParaRPr lang="en-US" sz="13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868F13E-E781-4FED-84FA-47AC88650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126684"/>
            <a:ext cx="10204895" cy="5397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2200" b="1" cap="all" spc="5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performance measure #1</a:t>
            </a:r>
          </a:p>
          <a:p>
            <a:pPr marL="0" marR="0">
              <a:lnSpc>
                <a:spcPct val="107000"/>
              </a:lnSpc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 of time persons remain homeless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173654"/>
            <a:ext cx="1068182" cy="927747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DE47CF3B-6B1B-469C-A1CB-5D7FD2F8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22" y="844361"/>
            <a:ext cx="10727778" cy="3257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 1.1 — Emergency Shelter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D2C986-7271-48CD-97ED-2414E525618C}"/>
              </a:ext>
            </a:extLst>
          </p:cNvPr>
          <p:cNvSpPr/>
          <p:nvPr/>
        </p:nvSpPr>
        <p:spPr>
          <a:xfrm>
            <a:off x="0" y="1225485"/>
            <a:ext cx="12191999" cy="892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4CE98-9B4F-4BE6-8AD0-5B7E75DB1E1E}"/>
              </a:ext>
            </a:extLst>
          </p:cNvPr>
          <p:cNvSpPr/>
          <p:nvPr/>
        </p:nvSpPr>
        <p:spPr>
          <a:xfrm>
            <a:off x="0" y="0"/>
            <a:ext cx="1409242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97152-B03C-480A-B6D7-21BEDE91E458}"/>
              </a:ext>
            </a:extLst>
          </p:cNvPr>
          <p:cNvSpPr/>
          <p:nvPr/>
        </p:nvSpPr>
        <p:spPr>
          <a:xfrm>
            <a:off x="1409240" y="-1"/>
            <a:ext cx="10782759" cy="12254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56C1991A-BE14-4912-BA98-46FB1AF4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272" y="6476877"/>
            <a:ext cx="3559729" cy="381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</a:pPr>
            <a:r>
              <a:rPr lang="en-US" sz="1600" cap="all" spc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fiscal year:  10/01 – 09/30</a:t>
            </a:r>
            <a:endParaRPr lang="en-US" sz="1600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707F2F-AD12-47EE-BA2A-4F6A65084E6B}"/>
              </a:ext>
            </a:extLst>
          </p:cNvPr>
          <p:cNvSpPr/>
          <p:nvPr/>
        </p:nvSpPr>
        <p:spPr>
          <a:xfrm>
            <a:off x="10623367" y="121987"/>
            <a:ext cx="1409242" cy="10036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BRIEF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ONE TIME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1EB6DB-309C-47FE-B80E-1766E858D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b="10940"/>
          <a:stretch/>
        </p:blipFill>
        <p:spPr>
          <a:xfrm>
            <a:off x="6694774" y="2078501"/>
            <a:ext cx="3053234" cy="25149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3ED0DD2-32CC-4D68-8C4C-727DB4984DB7}"/>
              </a:ext>
            </a:extLst>
          </p:cNvPr>
          <p:cNvSpPr/>
          <p:nvPr/>
        </p:nvSpPr>
        <p:spPr>
          <a:xfrm>
            <a:off x="10003859" y="1378061"/>
            <a:ext cx="2118724" cy="1731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Average length of stay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34% increase between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2016 &amp; 2019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00" cap="all" spc="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Number of persons served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6% decrease between           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cap="all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2018 &amp; 2019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890392FB-0B34-46C1-9B72-7EDF8A784147}"/>
              </a:ext>
            </a:extLst>
          </p:cNvPr>
          <p:cNvSpPr/>
          <p:nvPr/>
        </p:nvSpPr>
        <p:spPr>
          <a:xfrm rot="10800000">
            <a:off x="10124434" y="2560083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507EBFE2-7FD7-4EF7-B96C-9D6511FC61D9}"/>
              </a:ext>
            </a:extLst>
          </p:cNvPr>
          <p:cNvSpPr/>
          <p:nvPr/>
        </p:nvSpPr>
        <p:spPr>
          <a:xfrm rot="10800000">
            <a:off x="10124434" y="1853428"/>
            <a:ext cx="179052" cy="2820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9DB7F66-1706-4B67-8FB0-183B4213B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680"/>
              </p:ext>
            </p:extLst>
          </p:nvPr>
        </p:nvGraphicFramePr>
        <p:xfrm>
          <a:off x="1448287" y="2474595"/>
          <a:ext cx="4080058" cy="362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E50A3C7-E6BF-4F99-A17A-F19B333A7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750983"/>
              </p:ext>
            </p:extLst>
          </p:nvPr>
        </p:nvGraphicFramePr>
        <p:xfrm>
          <a:off x="5922628" y="2395607"/>
          <a:ext cx="3825379" cy="370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139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1853FA30-09E6-4DAE-9A45-ABDCE955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2383"/>
            <a:ext cx="12192000" cy="4035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2277539"/>
            <a:ext cx="9726736" cy="4656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DBB4-3CD7-4133-8F99-86597436159F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422232" y="859673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D57895-752C-4021-A32B-96EF8CD2A620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9A148D-F093-4FD4-9BF1-242E9CFD530E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1853FA30-09E6-4DAE-9A45-ABDCE955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2383"/>
            <a:ext cx="12192000" cy="4035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2277539"/>
            <a:ext cx="9726736" cy="4656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UPDATES &amp; INITIATIVES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DBB4-3CD7-4133-8F99-86597436159F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422232" y="859673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D57895-752C-4021-A32B-96EF8CD2A620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9A148D-F093-4FD4-9BF1-242E9CFD530E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0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extLst>
              <a:ext uri="{FF2B5EF4-FFF2-40B4-BE49-F238E27FC236}">
                <a16:creationId xmlns:a16="http://schemas.microsoft.com/office/drawing/2014/main" id="{C2AB2AB1-406A-4B6A-984E-68B469B5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1951263"/>
            <a:ext cx="9726736" cy="79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000" spc="16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FAIRFAX-FALLS CHURCH COMMUNITY </a:t>
            </a:r>
            <a:endParaRPr lang="en-US" sz="3000" spc="1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to Prevent and End Homelessness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853FA30-09E6-4DAE-9A45-ABDCE955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2383"/>
            <a:ext cx="12192000" cy="4035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DBB4-3CD7-4133-8F99-86597436159F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422232" y="859673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D57895-752C-4021-A32B-96EF8CD2A620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9A148D-F093-4FD4-9BF1-242E9CFD530E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>
            <a:extLst>
              <a:ext uri="{FF2B5EF4-FFF2-40B4-BE49-F238E27FC236}">
                <a16:creationId xmlns:a16="http://schemas.microsoft.com/office/drawing/2014/main" id="{C1FAB35B-8E45-4B39-8C03-A32ECA2DA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2931627"/>
            <a:ext cx="4303437" cy="59760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</a:pPr>
            <a:r>
              <a:rPr lang="en-US" sz="1600" b="1" cap="all" spc="5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Thoughts, questions, or ideas 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cap="all" spc="5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about CoC meetings?</a:t>
            </a:r>
          </a:p>
          <a:p>
            <a:pPr algn="r">
              <a:lnSpc>
                <a:spcPct val="107000"/>
              </a:lnSpc>
            </a:pPr>
            <a:endParaRPr lang="en-US" sz="1600" cap="all" spc="50" dirty="0">
              <a:solidFill>
                <a:srgbClr val="2F549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45A3CF37-A9E0-4265-B05D-231A9B4F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3605561"/>
            <a:ext cx="4303437" cy="189091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</a:pPr>
            <a:endParaRPr lang="en-US" sz="500" b="1" cap="all" spc="50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</a:pPr>
            <a:r>
              <a:rPr lang="en-US" sz="1400" b="1" cap="all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Jamie Ergas, LMSW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Continuum of Care Manager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to Prevent and End Homelessness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</a:pPr>
            <a:r>
              <a:rPr lang="en-US" sz="1400" spc="5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Housing &amp; Community Development</a:t>
            </a:r>
          </a:p>
          <a:p>
            <a:pPr algn="r">
              <a:lnSpc>
                <a:spcPct val="107000"/>
              </a:lnSpc>
            </a:pPr>
            <a:r>
              <a:rPr lang="en-US" sz="1400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Direct: 703-324-3240 </a:t>
            </a:r>
            <a:endParaRPr lang="en-US" sz="1400" spc="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n-US" sz="1400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Cell: 703-223-2003</a:t>
            </a:r>
          </a:p>
          <a:p>
            <a:pPr algn="r">
              <a:lnSpc>
                <a:spcPct val="107000"/>
              </a:lnSpc>
            </a:pPr>
            <a:r>
              <a:rPr lang="en-US" sz="1400" spc="50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jamie.ergas@fairfaxcounty.gov</a:t>
            </a:r>
            <a:r>
              <a:rPr lang="en-US" sz="1400" spc="50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/>
              <a:t> </a:t>
            </a:r>
            <a:r>
              <a:rPr lang="en-US" sz="1400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14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1853FA30-09E6-4DAE-9A45-ABDCE955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2383"/>
            <a:ext cx="12192000" cy="40356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2337591"/>
            <a:ext cx="9726736" cy="405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6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3200" b="1" spc="1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E4C51C-BC39-4CB8-9A07-30E41E6F4008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422232" y="859673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B04FD1C6-7750-42CC-997E-1E2C5D51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9" y="2893268"/>
            <a:ext cx="11493305" cy="34090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spcBef>
                <a:spcPts val="300"/>
              </a:spcBef>
            </a:pPr>
            <a:r>
              <a:rPr lang="en-US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    Integration of Fairfax County’s Department of Housing &amp; Community Development (HCD)</a:t>
            </a:r>
          </a:p>
          <a:p>
            <a:pPr marL="463550" marR="0">
              <a:spcAft>
                <a:spcPts val="600"/>
              </a:spcAft>
            </a:pPr>
            <a:r>
              <a:rPr lang="en-US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Office to Prevent and End Homelessness</a:t>
            </a:r>
          </a:p>
          <a:p>
            <a:pPr marR="0">
              <a:spcBef>
                <a:spcPts val="300"/>
              </a:spcBef>
            </a:pPr>
            <a:r>
              <a:rPr lang="en-US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   Homeless Services System Updates</a:t>
            </a:r>
          </a:p>
          <a:p>
            <a:pPr marL="463550" marR="0">
              <a:spcAft>
                <a:spcPts val="600"/>
              </a:spcAft>
            </a:pPr>
            <a:r>
              <a:rPr lang="en-US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Summary of the Response to COVID-19</a:t>
            </a:r>
          </a:p>
          <a:p>
            <a:pPr marR="0">
              <a:spcBef>
                <a:spcPts val="300"/>
              </a:spcBef>
            </a:pPr>
            <a:r>
              <a:rPr lang="en-US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   Virginia Department of Housing &amp; Community Development</a:t>
            </a:r>
          </a:p>
          <a:p>
            <a:pPr marL="463550" marR="0"/>
            <a:r>
              <a:rPr lang="en-US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 and Special Needs Housing (HSNH)</a:t>
            </a:r>
          </a:p>
          <a:p>
            <a:pPr marL="463550" marR="0">
              <a:spcAft>
                <a:spcPts val="600"/>
              </a:spcAft>
            </a:pPr>
            <a:r>
              <a:rPr lang="en-US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State-wide HMIS Data Integration Project</a:t>
            </a:r>
          </a:p>
          <a:p>
            <a:pPr marL="463550" marR="0" indent="-463550"/>
            <a:r>
              <a:rPr lang="en-US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4)     Homeless Services System Data</a:t>
            </a:r>
          </a:p>
          <a:p>
            <a:pPr marL="463550" marR="0"/>
            <a:r>
              <a:rPr lang="en-US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 Point in Time &amp; Housing Inventory Counts</a:t>
            </a:r>
          </a:p>
          <a:p>
            <a:pPr marL="463550" marR="0">
              <a:spcAft>
                <a:spcPts val="600"/>
              </a:spcAft>
            </a:pPr>
            <a:r>
              <a:rPr lang="en-US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HUD System Performance Measures </a:t>
            </a:r>
          </a:p>
          <a:p>
            <a:pPr marL="463550" marR="0" indent="-463550"/>
            <a:r>
              <a:rPr lang="en-US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5)     Updates from Providers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A8682-3F4A-41ED-A38A-B565CE651C63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02D40D-6C47-4EE5-B383-A31A82E66D25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">
            <a:extLst>
              <a:ext uri="{FF2B5EF4-FFF2-40B4-BE49-F238E27FC236}">
                <a16:creationId xmlns:a16="http://schemas.microsoft.com/office/drawing/2014/main" id="{6E4D7064-0CB5-46F9-AC16-F5FEA1FA2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2383"/>
            <a:ext cx="12192000" cy="40356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2E68FEE-76BD-4713-8F5B-E355C52E8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58" y="2293216"/>
            <a:ext cx="10126818" cy="526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300" b="1" spc="16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OF</a:t>
            </a:r>
            <a:endParaRPr lang="en-US" sz="3300" b="1" spc="1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58" y="2820207"/>
            <a:ext cx="11577775" cy="816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/>
            <a:r>
              <a:rPr lang="en-US" sz="20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Fairfax County’s Department of Housing &amp; Community Development (HCD) and</a:t>
            </a:r>
          </a:p>
          <a:p>
            <a:pPr marL="0" marR="0"/>
            <a:r>
              <a:rPr lang="en-US" sz="2000" b="1" spc="5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Fairfax County’s Office to Prevent and End Homelessness</a:t>
            </a:r>
            <a:r>
              <a:rPr lang="en-US" sz="20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E4C51C-BC39-4CB8-9A07-30E41E6F4008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600315" y="894060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093160-CA43-42D8-9D12-00419AE60910}"/>
              </a:ext>
            </a:extLst>
          </p:cNvPr>
          <p:cNvSpPr/>
          <p:nvPr/>
        </p:nvSpPr>
        <p:spPr>
          <a:xfrm>
            <a:off x="299192" y="3953932"/>
            <a:ext cx="2799607" cy="290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partment of Housing and Community Development | Housing and ...">
            <a:extLst>
              <a:ext uri="{FF2B5EF4-FFF2-40B4-BE49-F238E27FC236}">
                <a16:creationId xmlns:a16="http://schemas.microsoft.com/office/drawing/2014/main" id="{CA7957B7-4FE9-4434-8E77-1691803F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4" y="4262035"/>
            <a:ext cx="2056403" cy="205640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dbl"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10257E0-BDF7-40AD-957B-69FD4B7B4F11}"/>
              </a:ext>
            </a:extLst>
          </p:cNvPr>
          <p:cNvSpPr/>
          <p:nvPr/>
        </p:nvSpPr>
        <p:spPr>
          <a:xfrm>
            <a:off x="3215156" y="3953929"/>
            <a:ext cx="2799607" cy="290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7890FA-019D-4849-B70C-19101D04FE7F}"/>
              </a:ext>
            </a:extLst>
          </p:cNvPr>
          <p:cNvSpPr/>
          <p:nvPr/>
        </p:nvSpPr>
        <p:spPr>
          <a:xfrm>
            <a:off x="6131120" y="3953930"/>
            <a:ext cx="2799607" cy="290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3DE600-709C-4DE0-AFE6-B5934835F075}"/>
              </a:ext>
            </a:extLst>
          </p:cNvPr>
          <p:cNvSpPr/>
          <p:nvPr/>
        </p:nvSpPr>
        <p:spPr>
          <a:xfrm>
            <a:off x="9047084" y="3953927"/>
            <a:ext cx="2799607" cy="290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ealth and Human Services | Health and Human Services">
            <a:extLst>
              <a:ext uri="{FF2B5EF4-FFF2-40B4-BE49-F238E27FC236}">
                <a16:creationId xmlns:a16="http://schemas.microsoft.com/office/drawing/2014/main" id="{67C773C4-1E3B-4201-8928-DBB402F5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01" y="4518110"/>
            <a:ext cx="2207293" cy="17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irfax County Department of Housing and Community Development">
            <a:extLst>
              <a:ext uri="{FF2B5EF4-FFF2-40B4-BE49-F238E27FC236}">
                <a16:creationId xmlns:a16="http://schemas.microsoft.com/office/drawing/2014/main" id="{D8858294-4758-459D-863C-F2102F78B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r="12804"/>
          <a:stretch/>
        </p:blipFill>
        <p:spPr bwMode="auto">
          <a:xfrm>
            <a:off x="6410207" y="4202814"/>
            <a:ext cx="2174843" cy="21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A3F955-16B0-491D-A1EE-5B79FF17F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083" y="4690291"/>
            <a:ext cx="2799607" cy="1054895"/>
          </a:xfrm>
          <a:prstGeom prst="rect">
            <a:avLst/>
          </a:prstGeom>
        </p:spPr>
      </p:pic>
      <p:sp>
        <p:nvSpPr>
          <p:cNvPr id="38" name="Arrow: Down 37">
            <a:extLst>
              <a:ext uri="{FF2B5EF4-FFF2-40B4-BE49-F238E27FC236}">
                <a16:creationId xmlns:a16="http://schemas.microsoft.com/office/drawing/2014/main" id="{EF3F6AE3-CD3C-4A2C-BA70-13106BECF0D2}"/>
              </a:ext>
            </a:extLst>
          </p:cNvPr>
          <p:cNvSpPr/>
          <p:nvPr/>
        </p:nvSpPr>
        <p:spPr>
          <a:xfrm rot="5400000">
            <a:off x="5887747" y="902038"/>
            <a:ext cx="321733" cy="1137236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FFEA517B-E150-40BC-8121-48FCB9F58CF4}"/>
              </a:ext>
            </a:extLst>
          </p:cNvPr>
          <p:cNvSpPr/>
          <p:nvPr/>
        </p:nvSpPr>
        <p:spPr>
          <a:xfrm rot="5400000">
            <a:off x="7332525" y="2395587"/>
            <a:ext cx="330205" cy="83767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8B159F14-7450-4656-962E-3BE9624AE9E4}"/>
              </a:ext>
            </a:extLst>
          </p:cNvPr>
          <p:cNvSpPr/>
          <p:nvPr/>
        </p:nvSpPr>
        <p:spPr>
          <a:xfrm rot="5400000">
            <a:off x="8812401" y="3825810"/>
            <a:ext cx="353008" cy="55163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A67E5382-D68F-4F86-B2AA-92852C6A9E0C}"/>
              </a:ext>
            </a:extLst>
          </p:cNvPr>
          <p:cNvSpPr/>
          <p:nvPr/>
        </p:nvSpPr>
        <p:spPr>
          <a:xfrm rot="5400000">
            <a:off x="10303739" y="5326154"/>
            <a:ext cx="376514" cy="252415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39A0B9-491A-46F8-9095-79A0788C487D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A21FE9C-02BF-4A7F-8795-B48608AA5BE4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F8819E3-8916-471C-AAA6-E5FFB8775FA3}"/>
              </a:ext>
            </a:extLst>
          </p:cNvPr>
          <p:cNvSpPr/>
          <p:nvPr/>
        </p:nvSpPr>
        <p:spPr>
          <a:xfrm>
            <a:off x="-5417" y="896872"/>
            <a:ext cx="445518" cy="5961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FF9B3C4-8E3A-4394-AC17-4D1FC7649989}"/>
              </a:ext>
            </a:extLst>
          </p:cNvPr>
          <p:cNvSpPr/>
          <p:nvPr/>
        </p:nvSpPr>
        <p:spPr>
          <a:xfrm>
            <a:off x="9295754" y="152874"/>
            <a:ext cx="2896236" cy="6705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4D361F1-BDD8-4A5A-98BF-B3A7A877CB41}"/>
              </a:ext>
            </a:extLst>
          </p:cNvPr>
          <p:cNvSpPr/>
          <p:nvPr/>
        </p:nvSpPr>
        <p:spPr>
          <a:xfrm>
            <a:off x="0" y="0"/>
            <a:ext cx="12192000" cy="88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67" y="522276"/>
            <a:ext cx="8327001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TO COVID-19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11AC64-AC6B-400E-9767-424B7796BBA4}"/>
              </a:ext>
            </a:extLst>
          </p:cNvPr>
          <p:cNvCxnSpPr>
            <a:cxnSpLocks/>
          </p:cNvCxnSpPr>
          <p:nvPr/>
        </p:nvCxnSpPr>
        <p:spPr>
          <a:xfrm>
            <a:off x="449414" y="880587"/>
            <a:ext cx="0" cy="57890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1975C-CA17-4D33-B3FC-1C87E6F8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4" t="7754" r="8878" b="10484"/>
          <a:stretch/>
        </p:blipFill>
        <p:spPr>
          <a:xfrm>
            <a:off x="87897" y="156591"/>
            <a:ext cx="723033" cy="6909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13ACE7-0810-4083-B426-16A2A902286F}"/>
              </a:ext>
            </a:extLst>
          </p:cNvPr>
          <p:cNvSpPr/>
          <p:nvPr/>
        </p:nvSpPr>
        <p:spPr>
          <a:xfrm>
            <a:off x="378435" y="1514262"/>
            <a:ext cx="125571" cy="1100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4C5F4795-F4F9-4885-87E4-DD7C6BA0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1" y="1427035"/>
            <a:ext cx="9335891" cy="8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04.02.20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 reimbursement funding secured for the payment of hotels 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ESG-CV award of $1,699,586 announced by HUD 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04.16.20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QPID 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Sites open in Falls Church, operated by Shelter House April 20</a:t>
            </a:r>
            <a:r>
              <a:rPr lang="en-US" baseline="300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endParaRPr lang="en-US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0"/>
              </a:spcBef>
            </a:pPr>
            <a:endParaRPr lang="en-US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A8E4126-0B24-4FAB-9578-764FC04BB697}"/>
              </a:ext>
            </a:extLst>
          </p:cNvPr>
          <p:cNvSpPr/>
          <p:nvPr/>
        </p:nvSpPr>
        <p:spPr>
          <a:xfrm>
            <a:off x="385808" y="2150357"/>
            <a:ext cx="125571" cy="1100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81D9A9F-5C87-4A75-AC45-8B1438E3F209}"/>
              </a:ext>
            </a:extLst>
          </p:cNvPr>
          <p:cNvSpPr/>
          <p:nvPr/>
        </p:nvSpPr>
        <p:spPr>
          <a:xfrm>
            <a:off x="381972" y="3428930"/>
            <a:ext cx="125571" cy="1100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886E95-CB57-46E4-A732-8176FADF1110}"/>
              </a:ext>
            </a:extLst>
          </p:cNvPr>
          <p:cNvSpPr/>
          <p:nvPr/>
        </p:nvSpPr>
        <p:spPr>
          <a:xfrm>
            <a:off x="385810" y="2838524"/>
            <a:ext cx="125571" cy="1100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ilding">
            <a:extLst>
              <a:ext uri="{FF2B5EF4-FFF2-40B4-BE49-F238E27FC236}">
                <a16:creationId xmlns:a16="http://schemas.microsoft.com/office/drawing/2014/main" id="{3D03C5C8-2122-47CB-913B-3D72CE3725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7214" y="1555829"/>
            <a:ext cx="756106" cy="756106"/>
          </a:xfrm>
          <a:prstGeom prst="rect">
            <a:avLst/>
          </a:prstGeom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A4A0BAF7-4544-43F8-B088-768BD475B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217" y="1299924"/>
            <a:ext cx="2133728" cy="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07000"/>
              </a:lnSpc>
            </a:pPr>
            <a:r>
              <a:rPr lang="en-US" sz="14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215 Hotel Rooms</a:t>
            </a:r>
            <a:endParaRPr lang="en-US" sz="14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109280-4D39-45AB-810D-B9D986952134}"/>
              </a:ext>
            </a:extLst>
          </p:cNvPr>
          <p:cNvSpPr/>
          <p:nvPr/>
        </p:nvSpPr>
        <p:spPr>
          <a:xfrm>
            <a:off x="378432" y="4901353"/>
            <a:ext cx="125571" cy="1100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7EBA834-8B38-41E9-8E07-EDF13F67070A}"/>
              </a:ext>
            </a:extLst>
          </p:cNvPr>
          <p:cNvSpPr/>
          <p:nvPr/>
        </p:nvSpPr>
        <p:spPr>
          <a:xfrm>
            <a:off x="385809" y="4616206"/>
            <a:ext cx="125571" cy="1100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Building">
            <a:extLst>
              <a:ext uri="{FF2B5EF4-FFF2-40B4-BE49-F238E27FC236}">
                <a16:creationId xmlns:a16="http://schemas.microsoft.com/office/drawing/2014/main" id="{68A3A1B8-713D-482A-B11B-018133CE28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3080" y="1557317"/>
            <a:ext cx="756106" cy="756106"/>
          </a:xfrm>
          <a:prstGeom prst="rect">
            <a:avLst/>
          </a:prstGeom>
        </p:spPr>
      </p:pic>
      <p:pic>
        <p:nvPicPr>
          <p:cNvPr id="47" name="Graphic 46" descr="Building">
            <a:extLst>
              <a:ext uri="{FF2B5EF4-FFF2-40B4-BE49-F238E27FC236}">
                <a16:creationId xmlns:a16="http://schemas.microsoft.com/office/drawing/2014/main" id="{78863DA8-E0BC-43CD-AE51-C3264CCA67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5983" y="1555829"/>
            <a:ext cx="756106" cy="756106"/>
          </a:xfrm>
          <a:prstGeom prst="rect">
            <a:avLst/>
          </a:prstGeom>
        </p:spPr>
      </p:pic>
      <p:pic>
        <p:nvPicPr>
          <p:cNvPr id="48" name="Graphic 47" descr="Building">
            <a:extLst>
              <a:ext uri="{FF2B5EF4-FFF2-40B4-BE49-F238E27FC236}">
                <a16:creationId xmlns:a16="http://schemas.microsoft.com/office/drawing/2014/main" id="{1D61593B-1921-4125-8A11-183F5E0BEB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939" y="2825767"/>
            <a:ext cx="756106" cy="756106"/>
          </a:xfrm>
          <a:prstGeom prst="rect">
            <a:avLst/>
          </a:prstGeom>
        </p:spPr>
      </p:pic>
      <p:sp>
        <p:nvSpPr>
          <p:cNvPr id="49" name="Text Box 2">
            <a:extLst>
              <a:ext uri="{FF2B5EF4-FFF2-40B4-BE49-F238E27FC236}">
                <a16:creationId xmlns:a16="http://schemas.microsoft.com/office/drawing/2014/main" id="{5CDE2149-8263-432A-9398-2B94B634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949" y="2580904"/>
            <a:ext cx="1831498" cy="2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07000"/>
              </a:lnSpc>
            </a:pPr>
            <a:r>
              <a:rPr lang="en-US" sz="14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Hotel Rooms</a:t>
            </a:r>
            <a:endParaRPr lang="en-US" sz="14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id="{042FF567-28BA-47B6-B89A-3F9A8E5E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98" y="3888683"/>
            <a:ext cx="9123573" cy="13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06.05.20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QPID Hotel Site opens in Alexandria, operated by New Hope Housing June 10th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QPID Hotel Site opens in Alexandria, operated by FACETS June 12th</a:t>
            </a:r>
            <a:endParaRPr lang="en-US" b="1" spc="50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06.09.20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ESG-CV award of $6,581,782 announced by HUD 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06.17.20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Intake implemented, operated by Northern Virginia Family Service</a:t>
            </a:r>
          </a:p>
          <a:p>
            <a:pPr>
              <a:lnSpc>
                <a:spcPct val="86000"/>
              </a:lnSpc>
            </a:pPr>
            <a:endParaRPr lang="en-US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6000"/>
              </a:lnSpc>
            </a:pPr>
            <a:endParaRPr lang="en-US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6000"/>
              </a:lnSpc>
            </a:pPr>
            <a:endParaRPr lang="en-US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Graphic 50" descr="Building">
            <a:extLst>
              <a:ext uri="{FF2B5EF4-FFF2-40B4-BE49-F238E27FC236}">
                <a16:creationId xmlns:a16="http://schemas.microsoft.com/office/drawing/2014/main" id="{B198D0C9-F25C-4F55-AED5-ADEB314DD6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9513" y="3960638"/>
            <a:ext cx="756106" cy="756106"/>
          </a:xfrm>
          <a:prstGeom prst="rect">
            <a:avLst/>
          </a:prstGeom>
        </p:spPr>
      </p:pic>
      <p:pic>
        <p:nvPicPr>
          <p:cNvPr id="52" name="Graphic 51" descr="Building">
            <a:extLst>
              <a:ext uri="{FF2B5EF4-FFF2-40B4-BE49-F238E27FC236}">
                <a16:creationId xmlns:a16="http://schemas.microsoft.com/office/drawing/2014/main" id="{2079F22C-6AEA-456D-888D-0175BDE834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6081" y="5087366"/>
            <a:ext cx="756106" cy="756106"/>
          </a:xfrm>
          <a:prstGeom prst="rect">
            <a:avLst/>
          </a:prstGeom>
        </p:spPr>
      </p:pic>
      <p:sp>
        <p:nvSpPr>
          <p:cNvPr id="53" name="Text Box 2">
            <a:extLst>
              <a:ext uri="{FF2B5EF4-FFF2-40B4-BE49-F238E27FC236}">
                <a16:creationId xmlns:a16="http://schemas.microsoft.com/office/drawing/2014/main" id="{A2CE75F6-C926-4DB3-8496-8859A0014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684" y="3749718"/>
            <a:ext cx="1638898" cy="2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07000"/>
              </a:lnSpc>
            </a:pPr>
            <a:r>
              <a:rPr lang="en-US" sz="14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 Hotel Rooms</a:t>
            </a:r>
            <a:endParaRPr lang="en-US" sz="14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9EDBC2E8-3CC4-410C-B64D-55C26A1C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684" y="4827345"/>
            <a:ext cx="1638898" cy="2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07000"/>
              </a:lnSpc>
            </a:pPr>
            <a:r>
              <a:rPr lang="en-US" sz="14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Hotel Rooms</a:t>
            </a:r>
            <a:endParaRPr lang="en-US" sz="1400" cap="all" spc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9379FD-FE41-43AA-9538-2339ADC6AD47}"/>
              </a:ext>
            </a:extLst>
          </p:cNvPr>
          <p:cNvSpPr/>
          <p:nvPr/>
        </p:nvSpPr>
        <p:spPr>
          <a:xfrm>
            <a:off x="378150" y="3994724"/>
            <a:ext cx="125571" cy="1100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984E6CD-1A7A-49BF-A080-0607462FC0BF}"/>
              </a:ext>
            </a:extLst>
          </p:cNvPr>
          <p:cNvCxnSpPr>
            <a:cxnSpLocks/>
          </p:cNvCxnSpPr>
          <p:nvPr/>
        </p:nvCxnSpPr>
        <p:spPr>
          <a:xfrm flipV="1">
            <a:off x="8627533" y="1465614"/>
            <a:ext cx="1239681" cy="839158"/>
          </a:xfrm>
          <a:prstGeom prst="bentConnector3">
            <a:avLst>
              <a:gd name="adj1" fmla="val 69806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E800FAB-6A78-4B08-9C5D-C8400877351A}"/>
              </a:ext>
            </a:extLst>
          </p:cNvPr>
          <p:cNvCxnSpPr>
            <a:cxnSpLocks/>
          </p:cNvCxnSpPr>
          <p:nvPr/>
        </p:nvCxnSpPr>
        <p:spPr>
          <a:xfrm flipV="1">
            <a:off x="7425267" y="2747111"/>
            <a:ext cx="2441947" cy="834762"/>
          </a:xfrm>
          <a:prstGeom prst="bentConnector3">
            <a:avLst>
              <a:gd name="adj1" fmla="val 83978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180ED65-9897-4077-BF28-0DE875564A20}"/>
              </a:ext>
            </a:extLst>
          </p:cNvPr>
          <p:cNvCxnSpPr>
            <a:cxnSpLocks/>
          </p:cNvCxnSpPr>
          <p:nvPr/>
        </p:nvCxnSpPr>
        <p:spPr>
          <a:xfrm flipV="1">
            <a:off x="9005313" y="3857857"/>
            <a:ext cx="961853" cy="27156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1A10C06-AB31-470C-9616-23ED840074CB}"/>
              </a:ext>
            </a:extLst>
          </p:cNvPr>
          <p:cNvCxnSpPr>
            <a:cxnSpLocks/>
          </p:cNvCxnSpPr>
          <p:nvPr/>
        </p:nvCxnSpPr>
        <p:spPr>
          <a:xfrm>
            <a:off x="7914807" y="4394915"/>
            <a:ext cx="2052359" cy="614314"/>
          </a:xfrm>
          <a:prstGeom prst="bentConnector3">
            <a:avLst>
              <a:gd name="adj1" fmla="val 76578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6348419-EA09-469F-9B36-475E4C6EEFC3}"/>
              </a:ext>
            </a:extLst>
          </p:cNvPr>
          <p:cNvSpPr/>
          <p:nvPr/>
        </p:nvSpPr>
        <p:spPr>
          <a:xfrm>
            <a:off x="386627" y="3116942"/>
            <a:ext cx="125571" cy="1100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2506C98E-D6C8-4553-9AA1-79396559A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93" y="2721521"/>
            <a:ext cx="8925591" cy="98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05.02.20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ESF6 Workgroup, collaboration of 6 Fairfax County Departments was created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05.11.20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Decompression implemented at shelters to ensure ongoing social distancing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05.26.20</a:t>
            </a:r>
            <a:r>
              <a:rPr lang="en-US" spc="5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QPID Hotel Site opens in Herndon, operated by Cornerstones</a:t>
            </a:r>
          </a:p>
          <a:p>
            <a:pPr>
              <a:lnSpc>
                <a:spcPct val="107000"/>
              </a:lnSpc>
              <a:spcBef>
                <a:spcPts val="50"/>
              </a:spcBef>
            </a:pPr>
            <a:endParaRPr lang="en-US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0"/>
              </a:spcBef>
            </a:pPr>
            <a:r>
              <a:rPr lang="en-US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4D7E58AC-D932-44D4-BB99-E26EE181C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7" y="5930956"/>
            <a:ext cx="12197409" cy="9270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8738" algn="ctr">
              <a:lnSpc>
                <a:spcPct val="85000"/>
              </a:lnSpc>
              <a:spcBef>
                <a:spcPts val="1200"/>
              </a:spcBef>
            </a:pPr>
            <a:endParaRPr lang="en-US" sz="200" b="1" cap="all" spc="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defTabSz="906463">
              <a:spcBef>
                <a:spcPts val="1200"/>
              </a:spcBef>
            </a:pPr>
            <a:r>
              <a:rPr lang="en-US" sz="2400" b="1" cap="all" spc="50" dirty="0">
                <a:solidFill>
                  <a:srgbClr val="00C0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HOTELS | 459</a:t>
            </a:r>
            <a:r>
              <a:rPr lang="en-US" sz="2400" cap="all" spc="50" dirty="0">
                <a:solidFill>
                  <a:srgbClr val="00C0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cap="all" spc="50" dirty="0">
                <a:solidFill>
                  <a:srgbClr val="00C0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Rooms | 50 DAYS</a:t>
            </a:r>
            <a:endParaRPr lang="en-US" sz="1600" b="1" cap="all" spc="50" dirty="0">
              <a:solidFill>
                <a:srgbClr val="00C0B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DA3053-EB3D-4EB0-AE42-4E17FA929628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87791711-1C69-40C8-9F8B-6D10309751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56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2A285E-5754-4C7E-A5BA-535ECB8F795F}"/>
              </a:ext>
            </a:extLst>
          </p:cNvPr>
          <p:cNvSpPr/>
          <p:nvPr/>
        </p:nvSpPr>
        <p:spPr>
          <a:xfrm>
            <a:off x="9293631" y="0"/>
            <a:ext cx="28983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937848-F3AA-46E9-AF5E-D50D18EEE663}"/>
              </a:ext>
            </a:extLst>
          </p:cNvPr>
          <p:cNvSpPr/>
          <p:nvPr/>
        </p:nvSpPr>
        <p:spPr>
          <a:xfrm>
            <a:off x="-23971" y="896872"/>
            <a:ext cx="445518" cy="5961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4D361F1-BDD8-4A5A-98BF-B3A7A877CB41}"/>
              </a:ext>
            </a:extLst>
          </p:cNvPr>
          <p:cNvSpPr/>
          <p:nvPr/>
        </p:nvSpPr>
        <p:spPr>
          <a:xfrm>
            <a:off x="0" y="0"/>
            <a:ext cx="12192000" cy="88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67" y="522276"/>
            <a:ext cx="8327001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TO COVID-19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1975C-CA17-4D33-B3FC-1C87E6F8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4" t="7754" r="8878" b="10484"/>
          <a:stretch/>
        </p:blipFill>
        <p:spPr>
          <a:xfrm>
            <a:off x="87897" y="156591"/>
            <a:ext cx="723033" cy="690933"/>
          </a:xfrm>
          <a:prstGeom prst="rect">
            <a:avLst/>
          </a:prstGeom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id="{33E05BE3-8E87-4C15-B413-8CDEB2C8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67" y="999997"/>
            <a:ext cx="6224866" cy="47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</a:rPr>
              <a:t>7 Fairfax County Health and Human Service Departments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Coordinated Services Planning (CSP)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Department of Family Services (DFS)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Fairfax-Falls Church Community Services Board (CSB)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Health Department (HD)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Office of Emergency Management (OEM)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Office to Prevent and End Homelessness (OPEH)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Office of Strategy Management (OSM)</a:t>
            </a:r>
            <a:endParaRPr lang="en-US" sz="400" b="1" spc="5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</a:rPr>
              <a:t>5 Non-profit providers operating Hotels/Central Intake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Cornerstones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FACETS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New Hope Housing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Northern Virginia Family Service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Shelter House  </a:t>
            </a:r>
            <a:endParaRPr lang="en-US" sz="300" spc="5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</a:rPr>
              <a:t>2 Federally Qualified Health Care Centers (FQHCs)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HealthWorks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Neighborhood Health</a:t>
            </a:r>
            <a:endParaRPr lang="en-US" sz="300" spc="5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pc="50" dirty="0">
                <a:solidFill>
                  <a:schemeClr val="accent1">
                    <a:lumMod val="75000"/>
                  </a:schemeClr>
                </a:solidFill>
              </a:rPr>
              <a:t>4 Free Clinics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spc="50" dirty="0">
                <a:solidFill>
                  <a:schemeClr val="accent1">
                    <a:lumMod val="75000"/>
                  </a:schemeClr>
                </a:solidFill>
              </a:rPr>
              <a:t>Culmore Clinic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spc="50" dirty="0">
                <a:solidFill>
                  <a:schemeClr val="accent1">
                    <a:lumMod val="75000"/>
                  </a:schemeClr>
                </a:solidFill>
              </a:rPr>
              <a:t>Local </a:t>
            </a:r>
            <a:r>
              <a:rPr lang="en-US" b="1" spc="50" dirty="0">
                <a:solidFill>
                  <a:schemeClr val="accent1">
                    <a:lumMod val="75000"/>
                  </a:schemeClr>
                </a:solidFill>
              </a:rPr>
              <a:t>Hospitals</a:t>
            </a:r>
            <a:endParaRPr lang="en-US" spc="5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63877-5245-4FF5-9F2D-88F434EC4186}"/>
              </a:ext>
            </a:extLst>
          </p:cNvPr>
          <p:cNvCxnSpPr>
            <a:cxnSpLocks/>
          </p:cNvCxnSpPr>
          <p:nvPr/>
        </p:nvCxnSpPr>
        <p:spPr>
          <a:xfrm>
            <a:off x="449414" y="880587"/>
            <a:ext cx="0" cy="57890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F04BFDA-6A3A-4034-BD98-AA9DE67B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3500" y="1365524"/>
            <a:ext cx="2477347" cy="2965404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FE34A8-FF10-4C13-AD32-E668FAB700C5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28851AF7-6BB0-4494-8323-2EE578A1F3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  <p:sp>
        <p:nvSpPr>
          <p:cNvPr id="41" name="Text Box 2">
            <a:extLst>
              <a:ext uri="{FF2B5EF4-FFF2-40B4-BE49-F238E27FC236}">
                <a16:creationId xmlns:a16="http://schemas.microsoft.com/office/drawing/2014/main" id="{C978590F-CF3D-47EC-850F-A4F868E9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7" y="5930956"/>
            <a:ext cx="12197409" cy="9270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8738" algn="ctr">
              <a:lnSpc>
                <a:spcPct val="85000"/>
              </a:lnSpc>
              <a:spcBef>
                <a:spcPts val="1200"/>
              </a:spcBef>
            </a:pPr>
            <a:endParaRPr lang="en-US" sz="200" b="1" cap="all" spc="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defTabSz="906463">
              <a:spcBef>
                <a:spcPts val="1200"/>
              </a:spcBef>
            </a:pPr>
            <a:r>
              <a:rPr lang="en-US" sz="2400" b="1" cap="all" spc="50" dirty="0">
                <a:solidFill>
                  <a:srgbClr val="00C0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25+ Partners</a:t>
            </a:r>
            <a:endParaRPr lang="en-US" sz="1600" b="1" cap="all" spc="50" dirty="0">
              <a:solidFill>
                <a:srgbClr val="00C0B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BF321-6F08-4A0C-9BB2-E15DD79BB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431" y="4532751"/>
            <a:ext cx="2475378" cy="1918840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20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4C831BC-0C0D-4A3B-90AC-E1479E5B974C}"/>
              </a:ext>
            </a:extLst>
          </p:cNvPr>
          <p:cNvSpPr/>
          <p:nvPr/>
        </p:nvSpPr>
        <p:spPr>
          <a:xfrm>
            <a:off x="-23971" y="896872"/>
            <a:ext cx="445518" cy="5961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8E039-8686-46ED-97DE-FB083A368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2" r="10557"/>
          <a:stretch/>
        </p:blipFill>
        <p:spPr>
          <a:xfrm>
            <a:off x="5176250" y="907181"/>
            <a:ext cx="3822707" cy="50291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C4D361F1-BDD8-4A5A-98BF-B3A7A877CB41}"/>
              </a:ext>
            </a:extLst>
          </p:cNvPr>
          <p:cNvSpPr/>
          <p:nvPr/>
        </p:nvSpPr>
        <p:spPr>
          <a:xfrm>
            <a:off x="0" y="0"/>
            <a:ext cx="12192000" cy="88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67" y="522276"/>
            <a:ext cx="8327001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TO COVID-19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1975C-CA17-4D33-B3FC-1C87E6F8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4" t="7754" r="8878" b="10484"/>
          <a:stretch/>
        </p:blipFill>
        <p:spPr>
          <a:xfrm>
            <a:off x="87897" y="156591"/>
            <a:ext cx="723033" cy="690933"/>
          </a:xfrm>
          <a:prstGeom prst="rect">
            <a:avLst/>
          </a:prstGeom>
        </p:spPr>
      </p:pic>
      <p:sp>
        <p:nvSpPr>
          <p:cNvPr id="41" name="Text Box 2">
            <a:extLst>
              <a:ext uri="{FF2B5EF4-FFF2-40B4-BE49-F238E27FC236}">
                <a16:creationId xmlns:a16="http://schemas.microsoft.com/office/drawing/2014/main" id="{C978590F-CF3D-47EC-850F-A4F868E9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7" y="5930956"/>
            <a:ext cx="12197409" cy="9270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8738" algn="ctr">
              <a:lnSpc>
                <a:spcPct val="85000"/>
              </a:lnSpc>
              <a:spcBef>
                <a:spcPts val="1200"/>
              </a:spcBef>
            </a:pPr>
            <a:endParaRPr lang="en-US" sz="200" b="1" cap="all" spc="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defTabSz="906463">
              <a:spcBef>
                <a:spcPts val="1200"/>
              </a:spcBef>
            </a:pPr>
            <a:r>
              <a:rPr lang="en-US" sz="2000" b="1" cap="all" spc="50" dirty="0">
                <a:solidFill>
                  <a:srgbClr val="00C0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250+ Clients PLACED IN QUARANTINE, PROTECTION, ISOLATION, DECOMPRESSION (QPID) HOTELS</a:t>
            </a:r>
            <a:endParaRPr lang="en-US" sz="2000" b="1" cap="all" spc="50" dirty="0">
              <a:solidFill>
                <a:srgbClr val="00C0B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63877-5245-4FF5-9F2D-88F434EC4186}"/>
              </a:ext>
            </a:extLst>
          </p:cNvPr>
          <p:cNvCxnSpPr>
            <a:cxnSpLocks/>
          </p:cNvCxnSpPr>
          <p:nvPr/>
        </p:nvCxnSpPr>
        <p:spPr>
          <a:xfrm>
            <a:off x="449414" y="880587"/>
            <a:ext cx="0" cy="57890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Building">
            <a:extLst>
              <a:ext uri="{FF2B5EF4-FFF2-40B4-BE49-F238E27FC236}">
                <a16:creationId xmlns:a16="http://schemas.microsoft.com/office/drawing/2014/main" id="{26990ACD-F12F-42C8-950C-1E74CABDFF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660" y="1264613"/>
            <a:ext cx="1162267" cy="1162267"/>
          </a:xfrm>
          <a:prstGeom prst="rect">
            <a:avLst/>
          </a:prstGeom>
        </p:spPr>
      </p:pic>
      <p:pic>
        <p:nvPicPr>
          <p:cNvPr id="23" name="Graphic 22" descr="Building">
            <a:extLst>
              <a:ext uri="{FF2B5EF4-FFF2-40B4-BE49-F238E27FC236}">
                <a16:creationId xmlns:a16="http://schemas.microsoft.com/office/drawing/2014/main" id="{1F94B916-FB6D-4E9A-9095-4650776F0B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3449" y="2332436"/>
            <a:ext cx="1182394" cy="1182394"/>
          </a:xfrm>
          <a:prstGeom prst="rect">
            <a:avLst/>
          </a:prstGeom>
        </p:spPr>
      </p:pic>
      <p:pic>
        <p:nvPicPr>
          <p:cNvPr id="24" name="Graphic 23" descr="Building">
            <a:extLst>
              <a:ext uri="{FF2B5EF4-FFF2-40B4-BE49-F238E27FC236}">
                <a16:creationId xmlns:a16="http://schemas.microsoft.com/office/drawing/2014/main" id="{049E5057-370E-4A2C-9B49-8310FF82E4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8658" y="2324365"/>
            <a:ext cx="1191986" cy="1191986"/>
          </a:xfrm>
          <a:prstGeom prst="rect">
            <a:avLst/>
          </a:prstGeom>
        </p:spPr>
      </p:pic>
      <p:pic>
        <p:nvPicPr>
          <p:cNvPr id="25" name="Graphic 24" descr="Building">
            <a:extLst>
              <a:ext uri="{FF2B5EF4-FFF2-40B4-BE49-F238E27FC236}">
                <a16:creationId xmlns:a16="http://schemas.microsoft.com/office/drawing/2014/main" id="{26D62927-CEDE-4433-BA4F-28DDC77B53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7224" y="2332436"/>
            <a:ext cx="1182394" cy="1182394"/>
          </a:xfrm>
          <a:prstGeom prst="rect">
            <a:avLst/>
          </a:prstGeom>
        </p:spPr>
      </p:pic>
      <p:pic>
        <p:nvPicPr>
          <p:cNvPr id="2052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8DB8CA21-9CA8-4203-B6ED-A9833E03A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724974" y="1021590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BF7F8B29-5581-45D1-8096-42DA074FC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1823595" y="1020105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7B5B1234-2CB5-4D13-9B00-BDE9DF922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727938" y="2174558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29009A14-B5B8-48E3-85F5-7CF0EE81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2915582" y="1021589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226691B2-4D96-4D52-8609-45FCAD097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1830236" y="2149665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8A982FA3-97F1-4367-A99A-F855EF40E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2920465" y="2149665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A48272FB-4069-4637-A924-DE19BA232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724427" y="3320291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492FC2D4-4AD6-427A-8B52-0495BAF56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1840905" y="3320291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A5441601-28C5-4BAA-BC0E-B43F73C7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2924831" y="3320290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4AB5199D-B671-468C-92AF-FD9D6200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732291" y="4473259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CC24F89F-0937-40EE-8832-AC7B273A1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1811864" y="4473259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97B029DA-3DC1-4495-9310-9B49EA7BB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11723" b="8112"/>
          <a:stretch/>
        </p:blipFill>
        <p:spPr bwMode="auto">
          <a:xfrm>
            <a:off x="2920883" y="4473258"/>
            <a:ext cx="115955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Brace 29">
            <a:extLst>
              <a:ext uri="{FF2B5EF4-FFF2-40B4-BE49-F238E27FC236}">
                <a16:creationId xmlns:a16="http://schemas.microsoft.com/office/drawing/2014/main" id="{DF21EC23-0BE3-489A-B0AC-052F48983168}"/>
              </a:ext>
            </a:extLst>
          </p:cNvPr>
          <p:cNvSpPr/>
          <p:nvPr/>
        </p:nvSpPr>
        <p:spPr>
          <a:xfrm>
            <a:off x="4859279" y="1104943"/>
            <a:ext cx="145888" cy="4658278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74CBB4-4C9A-40EB-A399-FCBB92BCF90F}"/>
              </a:ext>
            </a:extLst>
          </p:cNvPr>
          <p:cNvCxnSpPr>
            <a:cxnSpLocks/>
          </p:cNvCxnSpPr>
          <p:nvPr/>
        </p:nvCxnSpPr>
        <p:spPr>
          <a:xfrm flipV="1">
            <a:off x="5140732" y="2815137"/>
            <a:ext cx="469177" cy="6138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6FFBF62-C5A3-4FA6-999E-65ED7883746B}"/>
              </a:ext>
            </a:extLst>
          </p:cNvPr>
          <p:cNvCxnSpPr>
            <a:cxnSpLocks/>
          </p:cNvCxnSpPr>
          <p:nvPr/>
        </p:nvCxnSpPr>
        <p:spPr>
          <a:xfrm flipV="1">
            <a:off x="5124691" y="3293785"/>
            <a:ext cx="783921" cy="14202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3BC47C9-36FD-47A8-B906-CB00CE2E26B5}"/>
              </a:ext>
            </a:extLst>
          </p:cNvPr>
          <p:cNvCxnSpPr>
            <a:cxnSpLocks/>
          </p:cNvCxnSpPr>
          <p:nvPr/>
        </p:nvCxnSpPr>
        <p:spPr>
          <a:xfrm>
            <a:off x="5149262" y="3435806"/>
            <a:ext cx="778408" cy="29727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273A1243-9754-48C8-87EC-0A7762278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49511" b="8112"/>
          <a:stretch/>
        </p:blipFill>
        <p:spPr bwMode="auto">
          <a:xfrm>
            <a:off x="3983972" y="1030582"/>
            <a:ext cx="60720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419ED013-DBB0-452E-84B5-7E80797CB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49511" b="8112"/>
          <a:stretch/>
        </p:blipFill>
        <p:spPr bwMode="auto">
          <a:xfrm>
            <a:off x="3974208" y="2148387"/>
            <a:ext cx="60720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F60883F3-E183-4915-9EE2-A0D562CD0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49511" b="8112"/>
          <a:stretch/>
        </p:blipFill>
        <p:spPr bwMode="auto">
          <a:xfrm>
            <a:off x="3983972" y="3310184"/>
            <a:ext cx="60720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Business, group, groups, mass, people, population, team icon">
            <a:extLst>
              <a:ext uri="{FF2B5EF4-FFF2-40B4-BE49-F238E27FC236}">
                <a16:creationId xmlns:a16="http://schemas.microsoft.com/office/drawing/2014/main" id="{A6E4BE0D-E009-4141-AD2A-7E1C21E52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4772" r="49511" b="8112"/>
          <a:stretch/>
        </p:blipFill>
        <p:spPr bwMode="auto">
          <a:xfrm>
            <a:off x="3993736" y="4468543"/>
            <a:ext cx="607203" cy="1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2050" descr="Home">
            <a:extLst>
              <a:ext uri="{FF2B5EF4-FFF2-40B4-BE49-F238E27FC236}">
                <a16:creationId xmlns:a16="http://schemas.microsoft.com/office/drawing/2014/main" id="{8EAC1D07-2398-492B-9333-393B0B4B550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26045" y="1727199"/>
            <a:ext cx="764161" cy="764161"/>
          </a:xfrm>
          <a:prstGeom prst="rect">
            <a:avLst/>
          </a:prstGeom>
        </p:spPr>
      </p:pic>
      <p:pic>
        <p:nvPicPr>
          <p:cNvPr id="83" name="Graphic 82" descr="Home">
            <a:extLst>
              <a:ext uri="{FF2B5EF4-FFF2-40B4-BE49-F238E27FC236}">
                <a16:creationId xmlns:a16="http://schemas.microsoft.com/office/drawing/2014/main" id="{3E0E37A5-A671-4622-AF94-458770062E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8846" y="2159472"/>
            <a:ext cx="764161" cy="764161"/>
          </a:xfrm>
          <a:prstGeom prst="rect">
            <a:avLst/>
          </a:prstGeom>
        </p:spPr>
      </p:pic>
      <p:pic>
        <p:nvPicPr>
          <p:cNvPr id="84" name="Graphic 83" descr="Home">
            <a:extLst>
              <a:ext uri="{FF2B5EF4-FFF2-40B4-BE49-F238E27FC236}">
                <a16:creationId xmlns:a16="http://schemas.microsoft.com/office/drawing/2014/main" id="{375EF915-ACF0-481B-B289-0605A6360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72590" y="2402988"/>
            <a:ext cx="764161" cy="764161"/>
          </a:xfrm>
          <a:prstGeom prst="rect">
            <a:avLst/>
          </a:prstGeom>
        </p:spPr>
      </p:pic>
      <p:pic>
        <p:nvPicPr>
          <p:cNvPr id="85" name="Graphic 84" descr="Home">
            <a:extLst>
              <a:ext uri="{FF2B5EF4-FFF2-40B4-BE49-F238E27FC236}">
                <a16:creationId xmlns:a16="http://schemas.microsoft.com/office/drawing/2014/main" id="{0494685D-65CF-4B22-9D74-C260AA96856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4122" y="1911531"/>
            <a:ext cx="764161" cy="764161"/>
          </a:xfrm>
          <a:prstGeom prst="rect">
            <a:avLst/>
          </a:prstGeom>
        </p:spPr>
      </p:pic>
      <p:pic>
        <p:nvPicPr>
          <p:cNvPr id="86" name="Graphic 85" descr="Home">
            <a:extLst>
              <a:ext uri="{FF2B5EF4-FFF2-40B4-BE49-F238E27FC236}">
                <a16:creationId xmlns:a16="http://schemas.microsoft.com/office/drawing/2014/main" id="{8589D249-57EA-4F96-8BCA-5A323771FCF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3019" y="2840386"/>
            <a:ext cx="764161" cy="764161"/>
          </a:xfrm>
          <a:prstGeom prst="rect">
            <a:avLst/>
          </a:prstGeom>
        </p:spPr>
      </p:pic>
      <p:pic>
        <p:nvPicPr>
          <p:cNvPr id="87" name="Graphic 86" descr="Home">
            <a:extLst>
              <a:ext uri="{FF2B5EF4-FFF2-40B4-BE49-F238E27FC236}">
                <a16:creationId xmlns:a16="http://schemas.microsoft.com/office/drawing/2014/main" id="{042B9C43-6D20-4006-82FA-9CAF41E1AD2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24848" y="3053725"/>
            <a:ext cx="764161" cy="764161"/>
          </a:xfrm>
          <a:prstGeom prst="rect">
            <a:avLst/>
          </a:prstGeom>
        </p:spPr>
      </p:pic>
      <p:pic>
        <p:nvPicPr>
          <p:cNvPr id="88" name="Graphic 87" descr="Home">
            <a:extLst>
              <a:ext uri="{FF2B5EF4-FFF2-40B4-BE49-F238E27FC236}">
                <a16:creationId xmlns:a16="http://schemas.microsoft.com/office/drawing/2014/main" id="{771717BB-39A1-4278-AF01-2D72F9D2171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6639" y="3658606"/>
            <a:ext cx="764161" cy="764161"/>
          </a:xfrm>
          <a:prstGeom prst="rect">
            <a:avLst/>
          </a:prstGeom>
        </p:spPr>
      </p:pic>
      <p:pic>
        <p:nvPicPr>
          <p:cNvPr id="89" name="Graphic 88" descr="Home">
            <a:extLst>
              <a:ext uri="{FF2B5EF4-FFF2-40B4-BE49-F238E27FC236}">
                <a16:creationId xmlns:a16="http://schemas.microsoft.com/office/drawing/2014/main" id="{76BBDE00-4857-41D2-9AF1-041083D378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49079" y="4081372"/>
            <a:ext cx="764161" cy="764161"/>
          </a:xfrm>
          <a:prstGeom prst="rect">
            <a:avLst/>
          </a:prstGeom>
        </p:spPr>
      </p:pic>
      <p:pic>
        <p:nvPicPr>
          <p:cNvPr id="90" name="Graphic 89" descr="Home">
            <a:extLst>
              <a:ext uri="{FF2B5EF4-FFF2-40B4-BE49-F238E27FC236}">
                <a16:creationId xmlns:a16="http://schemas.microsoft.com/office/drawing/2014/main" id="{6BDADFB1-1A81-4DCB-8F51-B771A04C2B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9964" y="4516588"/>
            <a:ext cx="764161" cy="764161"/>
          </a:xfrm>
          <a:prstGeom prst="rect">
            <a:avLst/>
          </a:prstGeom>
        </p:spPr>
      </p:pic>
      <p:pic>
        <p:nvPicPr>
          <p:cNvPr id="91" name="Graphic 90" descr="Building">
            <a:extLst>
              <a:ext uri="{FF2B5EF4-FFF2-40B4-BE49-F238E27FC236}">
                <a16:creationId xmlns:a16="http://schemas.microsoft.com/office/drawing/2014/main" id="{7CD2F4AB-CC9D-48C8-BB58-50A09DD31B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2159" y="3803529"/>
            <a:ext cx="1162267" cy="1162267"/>
          </a:xfrm>
          <a:prstGeom prst="rect">
            <a:avLst/>
          </a:prstGeom>
        </p:spPr>
      </p:pic>
      <p:pic>
        <p:nvPicPr>
          <p:cNvPr id="92" name="Graphic 91" descr="Building">
            <a:extLst>
              <a:ext uri="{FF2B5EF4-FFF2-40B4-BE49-F238E27FC236}">
                <a16:creationId xmlns:a16="http://schemas.microsoft.com/office/drawing/2014/main" id="{B1579810-200E-4482-937D-90EFD68765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131" y="3803528"/>
            <a:ext cx="1162267" cy="1162267"/>
          </a:xfrm>
          <a:prstGeom prst="rect">
            <a:avLst/>
          </a:prstGeom>
        </p:spPr>
      </p:pic>
      <p:sp>
        <p:nvSpPr>
          <p:cNvPr id="94" name="Right Brace 93">
            <a:extLst>
              <a:ext uri="{FF2B5EF4-FFF2-40B4-BE49-F238E27FC236}">
                <a16:creationId xmlns:a16="http://schemas.microsoft.com/office/drawing/2014/main" id="{67A06B49-545A-41A5-8F7E-B408A5522DFB}"/>
              </a:ext>
            </a:extLst>
          </p:cNvPr>
          <p:cNvSpPr/>
          <p:nvPr/>
        </p:nvSpPr>
        <p:spPr>
          <a:xfrm>
            <a:off x="9202737" y="1095333"/>
            <a:ext cx="145888" cy="4658278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835767B-5287-4E61-9B7D-06EAC70D0345}"/>
              </a:ext>
            </a:extLst>
          </p:cNvPr>
          <p:cNvCxnSpPr>
            <a:cxnSpLocks/>
          </p:cNvCxnSpPr>
          <p:nvPr/>
        </p:nvCxnSpPr>
        <p:spPr>
          <a:xfrm flipV="1">
            <a:off x="9502729" y="2821942"/>
            <a:ext cx="469177" cy="6138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FE3A3EE-CD4E-4D68-BDF3-17FFEA70BCB7}"/>
              </a:ext>
            </a:extLst>
          </p:cNvPr>
          <p:cNvCxnSpPr>
            <a:cxnSpLocks/>
          </p:cNvCxnSpPr>
          <p:nvPr/>
        </p:nvCxnSpPr>
        <p:spPr>
          <a:xfrm flipV="1">
            <a:off x="9499972" y="3286979"/>
            <a:ext cx="783921" cy="14202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7B3B79-8FE6-42D5-B079-090C78C42754}"/>
              </a:ext>
            </a:extLst>
          </p:cNvPr>
          <p:cNvCxnSpPr>
            <a:cxnSpLocks/>
          </p:cNvCxnSpPr>
          <p:nvPr/>
        </p:nvCxnSpPr>
        <p:spPr>
          <a:xfrm>
            <a:off x="9485903" y="3422661"/>
            <a:ext cx="778408" cy="29727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phic 97" descr="Home">
            <a:extLst>
              <a:ext uri="{FF2B5EF4-FFF2-40B4-BE49-F238E27FC236}">
                <a16:creationId xmlns:a16="http://schemas.microsoft.com/office/drawing/2014/main" id="{61FF6A27-5856-47C5-BED2-79215DD8BFD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89009" y="3877435"/>
            <a:ext cx="764161" cy="764161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0ED4F71-93DB-40F0-B37E-DDD104C3692F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E8E7524-E72E-49DE-99AA-D7B90209071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17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3077208E-CCA9-4A29-921A-EAC902E7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2383"/>
            <a:ext cx="12192000" cy="40356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sz="1200" cap="all" spc="5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88F7A9B-518C-48F6-8189-750C71FE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58" y="1955800"/>
            <a:ext cx="10126818" cy="864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300" b="1" spc="16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STATE-WIDE </a:t>
            </a:r>
          </a:p>
          <a:p>
            <a:pPr marL="0" marR="0" algn="just">
              <a:lnSpc>
                <a:spcPct val="5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300" b="1" spc="16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HMIS DATA INTEGRATION PROJECT</a:t>
            </a:r>
            <a:endParaRPr lang="en-US" sz="3300" b="1" spc="16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E4C51C-BC39-4CB8-9A07-30E41E6F4008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7600315" y="894060"/>
            <a:ext cx="4316127" cy="168072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47DC6D-8B28-4E89-8A47-3DDE8C334CC4}"/>
              </a:ext>
            </a:extLst>
          </p:cNvPr>
          <p:cNvSpPr/>
          <p:nvPr/>
        </p:nvSpPr>
        <p:spPr>
          <a:xfrm>
            <a:off x="275559" y="2935595"/>
            <a:ext cx="5896642" cy="155173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AA687E-8E14-487A-8987-60A9B4CE18E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/>
          <a:stretch/>
        </p:blipFill>
        <p:spPr bwMode="auto">
          <a:xfrm>
            <a:off x="413051" y="3428979"/>
            <a:ext cx="5522083" cy="905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F14A7D09-04EE-4B5B-B513-487EB898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51" y="3059424"/>
            <a:ext cx="5835350" cy="45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US" b="1" cap="all" spc="5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ANDRIEA UKRO</a:t>
            </a:r>
            <a:r>
              <a:rPr lang="en-US" b="1" cap="all" spc="5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 | </a:t>
            </a:r>
            <a:r>
              <a:rPr lang="en-US" b="1" spc="5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Homeless Data Integration Coordinator</a:t>
            </a:r>
            <a:endParaRPr lang="en-US" b="1" cap="all" spc="5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0CF4E-4BCE-4285-A41C-C575842087C5}"/>
              </a:ext>
            </a:extLst>
          </p:cNvPr>
          <p:cNvSpPr/>
          <p:nvPr/>
        </p:nvSpPr>
        <p:spPr>
          <a:xfrm>
            <a:off x="0" y="2776664"/>
            <a:ext cx="1221596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F264A2-01ED-4BD8-8363-6C0D7F5E455D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12191990" cy="0"/>
          </a:xfrm>
          <a:prstGeom prst="line">
            <a:avLst/>
          </a:prstGeom>
          <a:ln w="1016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>
            <a:extLst>
              <a:ext uri="{FF2B5EF4-FFF2-40B4-BE49-F238E27FC236}">
                <a16:creationId xmlns:a16="http://schemas.microsoft.com/office/drawing/2014/main" id="{FD4A3680-3B58-45AE-9934-C1C8630D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5" y="3575319"/>
            <a:ext cx="11643673" cy="253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4025" indent="-454025"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Point-in-Time Count (PIT)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count of sheltered and unsheltered homeless persons</a:t>
            </a:r>
          </a:p>
          <a:p>
            <a:pPr marL="454025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2020 PIT = January 22, 2020</a:t>
            </a:r>
          </a:p>
          <a:p>
            <a:pPr marL="911225" lvl="1" indent="-454025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Unsheltered</a:t>
            </a:r>
          </a:p>
          <a:p>
            <a:pPr marL="911225" lvl="1" indent="-454025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Emergency Shelter (DV Shelter, Overflow - Hotels &amp; Winter Seasonal, Hypothermia Programs)</a:t>
            </a:r>
          </a:p>
          <a:p>
            <a:pPr marL="911225" lvl="1" indent="-454025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Transitional Housing</a:t>
            </a:r>
          </a:p>
          <a:p>
            <a:pPr lvl="1"/>
            <a:endParaRPr lang="en-US" sz="300" dirty="0">
              <a:solidFill>
                <a:schemeClr val="accent1">
                  <a:lumMod val="75000"/>
                </a:schemeClr>
              </a:solidFill>
            </a:endParaRPr>
          </a:p>
          <a:p>
            <a:pPr marL="454025" indent="-454025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2019 PIT: 1,034 people experiencing homelessness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2020 PIT: 1,041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people experiencing homelessness (1% increase, 7 people)</a:t>
            </a:r>
          </a:p>
          <a:p>
            <a:endParaRPr lang="en-US" sz="500" spc="5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300" spc="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23432-5F3C-4C9E-9BEE-723DE262027C}"/>
              </a:ext>
            </a:extLst>
          </p:cNvPr>
          <p:cNvSpPr/>
          <p:nvPr/>
        </p:nvSpPr>
        <p:spPr>
          <a:xfrm>
            <a:off x="0" y="-1"/>
            <a:ext cx="12192000" cy="3463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87C509C-4793-4763-85D5-6F01198A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5" y="522276"/>
            <a:ext cx="8724934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POINT IN TIME COUNT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27F09-BE3F-402D-A06A-45541079E77C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E81349-F960-4BC7-A90B-A79C04160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0" r="2760"/>
          <a:stretch/>
        </p:blipFill>
        <p:spPr>
          <a:xfrm>
            <a:off x="68094" y="1389476"/>
            <a:ext cx="12056174" cy="2073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71E37D-CE45-4178-8449-A3D62C859B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E9B0CEF7-72DC-4D63-881B-F6E4B5CF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8972"/>
            <a:ext cx="12197409" cy="749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8738" algn="ctr">
              <a:lnSpc>
                <a:spcPct val="85000"/>
              </a:lnSpc>
              <a:spcBef>
                <a:spcPts val="1200"/>
              </a:spcBef>
            </a:pPr>
            <a:endParaRPr lang="en-US" sz="200" b="1" cap="all" spc="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8138" defTabSz="906463">
              <a:spcBef>
                <a:spcPts val="1200"/>
              </a:spcBef>
            </a:pPr>
            <a:r>
              <a:rPr lang="en-US" sz="2000" b="1" cap="all" spc="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Agencies (PIT &amp; HIC) | 97 PROJECTS</a:t>
            </a:r>
            <a:endParaRPr lang="en-US" sz="1400" b="1" cap="all" spc="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033B2B-A3EB-4707-A442-619E679D71A6}"/>
              </a:ext>
            </a:extLst>
          </p:cNvPr>
          <p:cNvSpPr/>
          <p:nvPr/>
        </p:nvSpPr>
        <p:spPr>
          <a:xfrm>
            <a:off x="-10" y="4635676"/>
            <a:ext cx="12192000" cy="2222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23432-5F3C-4C9E-9BEE-723DE262027C}"/>
              </a:ext>
            </a:extLst>
          </p:cNvPr>
          <p:cNvSpPr/>
          <p:nvPr/>
        </p:nvSpPr>
        <p:spPr>
          <a:xfrm>
            <a:off x="0" y="-1"/>
            <a:ext cx="12192000" cy="89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87C509C-4793-4763-85D5-6F01198A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5" y="522276"/>
            <a:ext cx="8724934" cy="3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50000"/>
              </a:lnSpc>
              <a:spcBef>
                <a:spcPts val="3600"/>
              </a:spcBef>
              <a:spcAft>
                <a:spcPts val="600"/>
              </a:spcAft>
            </a:pPr>
            <a:r>
              <a:rPr lang="en-US" sz="3200" b="1" spc="100" dirty="0">
                <a:solidFill>
                  <a:srgbClr val="00458A"/>
                </a:solidFill>
                <a:effectLst>
                  <a:outerShdw blurRad="50800" dist="50800" dir="5400000" sx="0" sy="0" algn="ctr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POINT IN TIME COUNT</a:t>
            </a:r>
            <a:endParaRPr lang="en-US" sz="3200" b="1" spc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27F09-BE3F-402D-A06A-45541079E77C}"/>
              </a:ext>
            </a:extLst>
          </p:cNvPr>
          <p:cNvCxnSpPr/>
          <p:nvPr/>
        </p:nvCxnSpPr>
        <p:spPr>
          <a:xfrm>
            <a:off x="0" y="896872"/>
            <a:ext cx="12191990" cy="0"/>
          </a:xfrm>
          <a:prstGeom prst="line">
            <a:avLst/>
          </a:prstGeom>
          <a:ln w="508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1E37D-CE45-4178-8449-A3D62C85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5430" y="205066"/>
            <a:ext cx="2475378" cy="975262"/>
          </a:xfrm>
          <a:prstGeom prst="rect">
            <a:avLst/>
          </a:prstGeom>
          <a:ln w="44450" cmpd="thickThin"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B67AF5C-ABB5-4BE9-9114-428E66824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884216"/>
              </p:ext>
            </p:extLst>
          </p:nvPr>
        </p:nvGraphicFramePr>
        <p:xfrm>
          <a:off x="7450668" y="1433051"/>
          <a:ext cx="4656666" cy="320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854442"/>
              </p:ext>
            </p:extLst>
          </p:nvPr>
        </p:nvGraphicFramePr>
        <p:xfrm>
          <a:off x="84666" y="1201968"/>
          <a:ext cx="7586134" cy="340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4946A377-B8C5-4AA2-9F44-12EDE02F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5" y="4836649"/>
            <a:ext cx="11643673" cy="181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65138" indent="-465138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43% reduction in the number of people experiencing homelessness since the 2008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PIT</a:t>
            </a:r>
          </a:p>
          <a:p>
            <a:pPr marL="454025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Consistent decrease started in 2011</a:t>
            </a:r>
          </a:p>
          <a:p>
            <a:pPr marL="465138" indent="-465138"/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PIT Counts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increased for the past four consecutive years (2017 – 2020)</a:t>
            </a:r>
          </a:p>
          <a:p>
            <a:pPr marL="454025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964 people experiencing homelessness in the 2017 PIT Count</a:t>
            </a:r>
          </a:p>
          <a:p>
            <a:pPr marL="454025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1,041 people experiencing homelessness in the 2020 PIT Count, an increase of 8%</a:t>
            </a:r>
            <a:endParaRPr lang="en-US" sz="2000" spc="5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spc="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</TotalTime>
  <Words>1238</Words>
  <Application>Microsoft Office PowerPoint</Application>
  <PresentationFormat>Widescreen</PresentationFormat>
  <Paragraphs>299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Bahnschrift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Ergas, Jamie</dc:creator>
  <cp:lastModifiedBy>Ergas, Jamie</cp:lastModifiedBy>
  <cp:revision>115</cp:revision>
  <dcterms:created xsi:type="dcterms:W3CDTF">2020-06-22T20:27:14Z</dcterms:created>
  <dcterms:modified xsi:type="dcterms:W3CDTF">2020-07-08T11:41:24Z</dcterms:modified>
</cp:coreProperties>
</file>